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</p:sldMasterIdLst>
  <p:handoutMasterIdLst>
    <p:handoutMasterId r:id="rId33"/>
  </p:handoutMasterIdLst>
  <p:sldIdLst>
    <p:sldId id="256" r:id="rId5"/>
    <p:sldId id="276" r:id="rId6"/>
    <p:sldId id="261" r:id="rId7"/>
    <p:sldId id="277" r:id="rId8"/>
    <p:sldId id="278" r:id="rId9"/>
    <p:sldId id="279" r:id="rId10"/>
    <p:sldId id="280" r:id="rId11"/>
    <p:sldId id="281" r:id="rId12"/>
    <p:sldId id="282" r:id="rId13"/>
    <p:sldId id="283" r:id="rId14"/>
    <p:sldId id="284" r:id="rId15"/>
    <p:sldId id="285" r:id="rId16"/>
    <p:sldId id="286" r:id="rId17"/>
    <p:sldId id="287" r:id="rId18"/>
    <p:sldId id="288" r:id="rId19"/>
    <p:sldId id="289" r:id="rId20"/>
    <p:sldId id="292" r:id="rId21"/>
    <p:sldId id="290" r:id="rId22"/>
    <p:sldId id="291" r:id="rId23"/>
    <p:sldId id="293" r:id="rId24"/>
    <p:sldId id="294" r:id="rId25"/>
    <p:sldId id="295" r:id="rId26"/>
    <p:sldId id="296" r:id="rId27"/>
    <p:sldId id="297" r:id="rId28"/>
    <p:sldId id="298" r:id="rId29"/>
    <p:sldId id="299" r:id="rId30"/>
    <p:sldId id="300" r:id="rId31"/>
    <p:sldId id="301" r:id="rId3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EEFFC"/>
    <a:srgbClr val="97EAFB"/>
    <a:srgbClr val="97F1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009" autoAdjust="0"/>
    <p:restoredTop sz="94660"/>
  </p:normalViewPr>
  <p:slideViewPr>
    <p:cSldViewPr snapToGrid="0" showGuides="1">
      <p:cViewPr varScale="1">
        <p:scale>
          <a:sx n="109" d="100"/>
          <a:sy n="109" d="100"/>
        </p:scale>
        <p:origin x="504" y="11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59" d="100"/>
          <a:sy n="59" d="100"/>
        </p:scale>
        <p:origin x="256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1043CB-B768-41E0-9FBE-91E76D71338D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8C7947-BB5E-4C61-BA50-1045C0442D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16689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3" Type="http://schemas.openxmlformats.org/officeDocument/2006/relationships/image" Target="../media/image1.png"/><Relationship Id="rId21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" Type="http://schemas.openxmlformats.org/officeDocument/2006/relationships/slideMaster" Target="../slideMasters/slideMaster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1" Type="http://schemas.openxmlformats.org/officeDocument/2006/relationships/audio" Target="../media/audio1.wav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746" y="669318"/>
            <a:ext cx="9934575" cy="394665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1909666" y="1107661"/>
            <a:ext cx="8372671" cy="2967134"/>
          </a:xfrm>
        </p:spPr>
        <p:txBody>
          <a:bodyPr anchor="ctr">
            <a:normAutofit/>
          </a:bodyPr>
          <a:lstStyle>
            <a:lvl1pPr algn="ctr">
              <a:defRPr sz="4800">
                <a:latin typeface="Comic Sans MS" panose="030F0702030302020204" pitchFamily="66" charset="0"/>
              </a:defRPr>
            </a:lvl1pPr>
          </a:lstStyle>
          <a:p>
            <a:r>
              <a:rPr lang="ru-RU" dirty="0"/>
              <a:t>Введите сюда название презентации</a:t>
            </a:r>
            <a:endParaRPr lang="en-US" dirty="0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12" y="3994064"/>
            <a:ext cx="2580477" cy="275706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3426" y="4701021"/>
            <a:ext cx="2676525" cy="175260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3555" y="73078"/>
            <a:ext cx="1514475" cy="1924050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3750" y="0"/>
            <a:ext cx="1247775" cy="120015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2363" y="5925827"/>
            <a:ext cx="962025" cy="590550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298" y="2305121"/>
            <a:ext cx="1335317" cy="902856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46981">
            <a:off x="2877094" y="5027739"/>
            <a:ext cx="1190625" cy="59055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47133">
            <a:off x="4857827" y="5583801"/>
            <a:ext cx="1038225" cy="1047750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1725">
            <a:off x="11182911" y="2147012"/>
            <a:ext cx="971551" cy="12954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58" y="160446"/>
            <a:ext cx="1189375" cy="1413942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0978" y="4143435"/>
            <a:ext cx="1200151" cy="15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7641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>
        <p14:pan dir="u"/>
      </p:transition>
    </mc:Choice>
    <mc:Fallback xmlns="">
      <p:transition spd="slow" advClick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опро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2563312" y="889686"/>
            <a:ext cx="7065377" cy="1994055"/>
          </a:xfrm>
        </p:spPr>
        <p:txBody>
          <a:bodyPr/>
          <a:lstStyle>
            <a:lvl1pPr algn="ctr">
              <a:defRPr lang="ru-RU" sz="3600" kern="1200" baseline="0" dirty="0" smtClean="0">
                <a:solidFill>
                  <a:schemeClr val="tx1"/>
                </a:solidFill>
                <a:latin typeface="Comic Sans MS" panose="030F0702030302020204" pitchFamily="66" charset="0"/>
                <a:ea typeface="+mj-ea"/>
                <a:cs typeface="+mj-cs"/>
              </a:defRPr>
            </a:lvl1pPr>
          </a:lstStyle>
          <a:p>
            <a:r>
              <a:rPr lang="ru-RU" dirty="0"/>
              <a:t>Введите сюда вопрос</a:t>
            </a:r>
          </a:p>
        </p:txBody>
      </p:sp>
    </p:spTree>
    <p:extLst>
      <p:ext uri="{BB962C8B-B14F-4D97-AF65-F5344CB8AC3E}">
        <p14:creationId xmlns:p14="http://schemas.microsoft.com/office/powerpoint/2010/main" val="1248611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>
        <p14:pan dir="u"/>
      </p:transition>
    </mc:Choice>
    <mc:Fallback xmlns="">
      <p:transition spd="slow" advClick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Фина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3703" y="1148799"/>
            <a:ext cx="7520662" cy="29876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2926866" y="1619854"/>
            <a:ext cx="6338272" cy="1942748"/>
          </a:xfrm>
        </p:spPr>
        <p:txBody>
          <a:bodyPr anchor="ctr">
            <a:normAutofit/>
          </a:bodyPr>
          <a:lstStyle>
            <a:lvl1pPr algn="ctr">
              <a:defRPr sz="4800">
                <a:latin typeface="Comic Sans MS" panose="030F0702030302020204" pitchFamily="66" charset="0"/>
              </a:defRPr>
            </a:lvl1pPr>
          </a:lstStyle>
          <a:p>
            <a:r>
              <a:rPr lang="ru-RU" dirty="0"/>
              <a:t>Молодец !</a:t>
            </a:r>
            <a:endParaRPr lang="en-US" dirty="0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13" y="3994064"/>
            <a:ext cx="2316132" cy="247463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2986" y="4607546"/>
            <a:ext cx="1932896" cy="1265669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7655" y="408441"/>
            <a:ext cx="1080658" cy="137291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7277" y="250836"/>
            <a:ext cx="1247775" cy="120015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3307" y="5561242"/>
            <a:ext cx="808329" cy="496202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344" y="1619854"/>
            <a:ext cx="1442735" cy="975486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12733">
            <a:off x="3095022" y="5531869"/>
            <a:ext cx="1190625" cy="59055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67752">
            <a:off x="4870713" y="5547467"/>
            <a:ext cx="941707" cy="950347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1725">
            <a:off x="10178792" y="2153101"/>
            <a:ext cx="924327" cy="1232435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831" y="157018"/>
            <a:ext cx="1088456" cy="1293968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6356" y="4096790"/>
            <a:ext cx="781485" cy="992362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3787" y="5658514"/>
            <a:ext cx="821592" cy="81018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819884">
            <a:off x="2562843" y="4138241"/>
            <a:ext cx="334800" cy="1035983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5312" y="4106455"/>
            <a:ext cx="762106" cy="791047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959" y="2938641"/>
            <a:ext cx="913483" cy="776162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8575" y="97483"/>
            <a:ext cx="1340567" cy="105131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5327" y="166197"/>
            <a:ext cx="1342076" cy="1192957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99386">
            <a:off x="4786126" y="4446131"/>
            <a:ext cx="928595" cy="878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2650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>
        <p14:pan dir="u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3" presetID="34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2.22222E-6 L 0 -0.03797 " pathEditMode="relative" rAng="0" ptsTypes="AA">
                                      <p:cBhvr>
                                        <p:cTn id="114" dur="7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898"/>
                                    </p:animMotion>
                                    <p:animRot by="1500000">
                                      <p:cBhvr>
                                        <p:cTn id="115" dur="3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16" dur="37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17" dur="375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18" dur="375" fill="hold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EEF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98371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56" r:id="rId3"/>
  </p:sldLayoutIdLst>
  <mc:AlternateContent xmlns:mc="http://schemas.openxmlformats.org/markup-compatibility/2006" xmlns:p14="http://schemas.microsoft.com/office/powerpoint/2010/main">
    <mc:Choice Requires="p14">
      <p:transition spd="slow" p14:dur="2500" advClick="0">
        <p14:pan dir="u"/>
      </p:transition>
    </mc:Choice>
    <mc:Fallback xmlns="">
      <p:transition spd="slow" advClick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9.png"/><Relationship Id="rId18" Type="http://schemas.openxmlformats.org/officeDocument/2006/relationships/slide" Target="slide2.xml"/><Relationship Id="rId3" Type="http://schemas.openxmlformats.org/officeDocument/2006/relationships/image" Target="../media/image20.png"/><Relationship Id="rId7" Type="http://schemas.openxmlformats.org/officeDocument/2006/relationships/image" Target="../media/image10.png"/><Relationship Id="rId12" Type="http://schemas.openxmlformats.org/officeDocument/2006/relationships/image" Target="../media/image6.png"/><Relationship Id="rId17" Type="http://schemas.openxmlformats.org/officeDocument/2006/relationships/image" Target="../media/image26.png"/><Relationship Id="rId2" Type="http://schemas.openxmlformats.org/officeDocument/2006/relationships/audio" Target="../media/audio2.wav"/><Relationship Id="rId16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3.png"/><Relationship Id="rId5" Type="http://schemas.openxmlformats.org/officeDocument/2006/relationships/image" Target="../media/image21.png"/><Relationship Id="rId15" Type="http://schemas.openxmlformats.org/officeDocument/2006/relationships/image" Target="../media/image24.png"/><Relationship Id="rId10" Type="http://schemas.openxmlformats.org/officeDocument/2006/relationships/image" Target="../media/image23.png"/><Relationship Id="rId4" Type="http://schemas.openxmlformats.org/officeDocument/2006/relationships/image" Target="../media/image18.png"/><Relationship Id="rId9" Type="http://schemas.openxmlformats.org/officeDocument/2006/relationships/image" Target="../media/image22.png"/><Relationship Id="rId1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9.png"/><Relationship Id="rId18" Type="http://schemas.openxmlformats.org/officeDocument/2006/relationships/slide" Target="slide2.xml"/><Relationship Id="rId3" Type="http://schemas.openxmlformats.org/officeDocument/2006/relationships/image" Target="../media/image20.png"/><Relationship Id="rId7" Type="http://schemas.openxmlformats.org/officeDocument/2006/relationships/image" Target="../media/image10.png"/><Relationship Id="rId12" Type="http://schemas.openxmlformats.org/officeDocument/2006/relationships/image" Target="../media/image6.png"/><Relationship Id="rId17" Type="http://schemas.openxmlformats.org/officeDocument/2006/relationships/image" Target="../media/image26.png"/><Relationship Id="rId2" Type="http://schemas.openxmlformats.org/officeDocument/2006/relationships/audio" Target="../media/audio2.wav"/><Relationship Id="rId16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3.png"/><Relationship Id="rId5" Type="http://schemas.openxmlformats.org/officeDocument/2006/relationships/image" Target="../media/image21.png"/><Relationship Id="rId15" Type="http://schemas.openxmlformats.org/officeDocument/2006/relationships/image" Target="../media/image24.png"/><Relationship Id="rId10" Type="http://schemas.openxmlformats.org/officeDocument/2006/relationships/image" Target="../media/image23.png"/><Relationship Id="rId4" Type="http://schemas.openxmlformats.org/officeDocument/2006/relationships/image" Target="../media/image18.png"/><Relationship Id="rId9" Type="http://schemas.openxmlformats.org/officeDocument/2006/relationships/image" Target="../media/image22.png"/><Relationship Id="rId1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9.png"/><Relationship Id="rId18" Type="http://schemas.openxmlformats.org/officeDocument/2006/relationships/slide" Target="slide2.xml"/><Relationship Id="rId3" Type="http://schemas.openxmlformats.org/officeDocument/2006/relationships/image" Target="../media/image20.png"/><Relationship Id="rId7" Type="http://schemas.openxmlformats.org/officeDocument/2006/relationships/image" Target="../media/image10.png"/><Relationship Id="rId12" Type="http://schemas.openxmlformats.org/officeDocument/2006/relationships/image" Target="../media/image6.png"/><Relationship Id="rId17" Type="http://schemas.openxmlformats.org/officeDocument/2006/relationships/image" Target="../media/image26.png"/><Relationship Id="rId2" Type="http://schemas.openxmlformats.org/officeDocument/2006/relationships/audio" Target="../media/audio2.wav"/><Relationship Id="rId16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3.png"/><Relationship Id="rId5" Type="http://schemas.openxmlformats.org/officeDocument/2006/relationships/image" Target="../media/image21.png"/><Relationship Id="rId15" Type="http://schemas.openxmlformats.org/officeDocument/2006/relationships/image" Target="../media/image24.png"/><Relationship Id="rId10" Type="http://schemas.openxmlformats.org/officeDocument/2006/relationships/image" Target="../media/image23.png"/><Relationship Id="rId4" Type="http://schemas.openxmlformats.org/officeDocument/2006/relationships/image" Target="../media/image18.png"/><Relationship Id="rId9" Type="http://schemas.openxmlformats.org/officeDocument/2006/relationships/image" Target="../media/image22.png"/><Relationship Id="rId1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9.png"/><Relationship Id="rId18" Type="http://schemas.openxmlformats.org/officeDocument/2006/relationships/slide" Target="slide2.xml"/><Relationship Id="rId3" Type="http://schemas.openxmlformats.org/officeDocument/2006/relationships/image" Target="../media/image20.png"/><Relationship Id="rId7" Type="http://schemas.openxmlformats.org/officeDocument/2006/relationships/image" Target="../media/image10.png"/><Relationship Id="rId12" Type="http://schemas.openxmlformats.org/officeDocument/2006/relationships/image" Target="../media/image6.png"/><Relationship Id="rId17" Type="http://schemas.openxmlformats.org/officeDocument/2006/relationships/image" Target="../media/image26.png"/><Relationship Id="rId2" Type="http://schemas.openxmlformats.org/officeDocument/2006/relationships/audio" Target="../media/audio2.wav"/><Relationship Id="rId16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3.png"/><Relationship Id="rId5" Type="http://schemas.openxmlformats.org/officeDocument/2006/relationships/image" Target="../media/image21.png"/><Relationship Id="rId15" Type="http://schemas.openxmlformats.org/officeDocument/2006/relationships/image" Target="../media/image24.png"/><Relationship Id="rId10" Type="http://schemas.openxmlformats.org/officeDocument/2006/relationships/image" Target="../media/image23.png"/><Relationship Id="rId4" Type="http://schemas.openxmlformats.org/officeDocument/2006/relationships/image" Target="../media/image18.png"/><Relationship Id="rId9" Type="http://schemas.openxmlformats.org/officeDocument/2006/relationships/image" Target="../media/image22.png"/><Relationship Id="rId1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9.png"/><Relationship Id="rId18" Type="http://schemas.openxmlformats.org/officeDocument/2006/relationships/slide" Target="slide2.xml"/><Relationship Id="rId3" Type="http://schemas.openxmlformats.org/officeDocument/2006/relationships/image" Target="../media/image20.png"/><Relationship Id="rId7" Type="http://schemas.openxmlformats.org/officeDocument/2006/relationships/image" Target="../media/image10.png"/><Relationship Id="rId12" Type="http://schemas.openxmlformats.org/officeDocument/2006/relationships/image" Target="../media/image6.png"/><Relationship Id="rId17" Type="http://schemas.openxmlformats.org/officeDocument/2006/relationships/image" Target="../media/image26.png"/><Relationship Id="rId2" Type="http://schemas.openxmlformats.org/officeDocument/2006/relationships/audio" Target="../media/audio2.wav"/><Relationship Id="rId16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3.png"/><Relationship Id="rId5" Type="http://schemas.openxmlformats.org/officeDocument/2006/relationships/image" Target="../media/image21.png"/><Relationship Id="rId15" Type="http://schemas.openxmlformats.org/officeDocument/2006/relationships/image" Target="../media/image24.png"/><Relationship Id="rId10" Type="http://schemas.openxmlformats.org/officeDocument/2006/relationships/image" Target="../media/image23.png"/><Relationship Id="rId4" Type="http://schemas.openxmlformats.org/officeDocument/2006/relationships/image" Target="../media/image18.png"/><Relationship Id="rId9" Type="http://schemas.openxmlformats.org/officeDocument/2006/relationships/image" Target="../media/image22.png"/><Relationship Id="rId1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9.png"/><Relationship Id="rId18" Type="http://schemas.openxmlformats.org/officeDocument/2006/relationships/slide" Target="slide2.xml"/><Relationship Id="rId3" Type="http://schemas.openxmlformats.org/officeDocument/2006/relationships/image" Target="../media/image20.png"/><Relationship Id="rId7" Type="http://schemas.openxmlformats.org/officeDocument/2006/relationships/image" Target="../media/image10.png"/><Relationship Id="rId12" Type="http://schemas.openxmlformats.org/officeDocument/2006/relationships/image" Target="../media/image6.png"/><Relationship Id="rId17" Type="http://schemas.openxmlformats.org/officeDocument/2006/relationships/image" Target="../media/image26.png"/><Relationship Id="rId2" Type="http://schemas.openxmlformats.org/officeDocument/2006/relationships/audio" Target="../media/audio2.wav"/><Relationship Id="rId16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3.png"/><Relationship Id="rId5" Type="http://schemas.openxmlformats.org/officeDocument/2006/relationships/image" Target="../media/image21.png"/><Relationship Id="rId15" Type="http://schemas.openxmlformats.org/officeDocument/2006/relationships/image" Target="../media/image24.png"/><Relationship Id="rId10" Type="http://schemas.openxmlformats.org/officeDocument/2006/relationships/image" Target="../media/image23.png"/><Relationship Id="rId4" Type="http://schemas.openxmlformats.org/officeDocument/2006/relationships/image" Target="../media/image18.png"/><Relationship Id="rId9" Type="http://schemas.openxmlformats.org/officeDocument/2006/relationships/image" Target="../media/image22.png"/><Relationship Id="rId1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9.png"/><Relationship Id="rId18" Type="http://schemas.openxmlformats.org/officeDocument/2006/relationships/slide" Target="slide2.xml"/><Relationship Id="rId3" Type="http://schemas.openxmlformats.org/officeDocument/2006/relationships/image" Target="../media/image20.png"/><Relationship Id="rId7" Type="http://schemas.openxmlformats.org/officeDocument/2006/relationships/image" Target="../media/image10.png"/><Relationship Id="rId12" Type="http://schemas.openxmlformats.org/officeDocument/2006/relationships/image" Target="../media/image6.png"/><Relationship Id="rId17" Type="http://schemas.openxmlformats.org/officeDocument/2006/relationships/image" Target="../media/image26.png"/><Relationship Id="rId2" Type="http://schemas.openxmlformats.org/officeDocument/2006/relationships/audio" Target="../media/audio2.wav"/><Relationship Id="rId16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3.png"/><Relationship Id="rId5" Type="http://schemas.openxmlformats.org/officeDocument/2006/relationships/image" Target="../media/image21.png"/><Relationship Id="rId15" Type="http://schemas.openxmlformats.org/officeDocument/2006/relationships/image" Target="../media/image24.png"/><Relationship Id="rId10" Type="http://schemas.openxmlformats.org/officeDocument/2006/relationships/image" Target="../media/image23.png"/><Relationship Id="rId4" Type="http://schemas.openxmlformats.org/officeDocument/2006/relationships/image" Target="../media/image18.png"/><Relationship Id="rId9" Type="http://schemas.openxmlformats.org/officeDocument/2006/relationships/image" Target="../media/image22.png"/><Relationship Id="rId1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9.png"/><Relationship Id="rId18" Type="http://schemas.openxmlformats.org/officeDocument/2006/relationships/slide" Target="slide2.xml"/><Relationship Id="rId3" Type="http://schemas.openxmlformats.org/officeDocument/2006/relationships/image" Target="../media/image20.png"/><Relationship Id="rId7" Type="http://schemas.openxmlformats.org/officeDocument/2006/relationships/image" Target="../media/image10.png"/><Relationship Id="rId12" Type="http://schemas.openxmlformats.org/officeDocument/2006/relationships/image" Target="../media/image6.png"/><Relationship Id="rId17" Type="http://schemas.openxmlformats.org/officeDocument/2006/relationships/image" Target="../media/image26.png"/><Relationship Id="rId2" Type="http://schemas.openxmlformats.org/officeDocument/2006/relationships/audio" Target="../media/audio2.wav"/><Relationship Id="rId16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3.png"/><Relationship Id="rId5" Type="http://schemas.openxmlformats.org/officeDocument/2006/relationships/image" Target="../media/image21.png"/><Relationship Id="rId15" Type="http://schemas.openxmlformats.org/officeDocument/2006/relationships/image" Target="../media/image24.png"/><Relationship Id="rId10" Type="http://schemas.openxmlformats.org/officeDocument/2006/relationships/image" Target="../media/image23.png"/><Relationship Id="rId4" Type="http://schemas.openxmlformats.org/officeDocument/2006/relationships/image" Target="../media/image18.png"/><Relationship Id="rId9" Type="http://schemas.openxmlformats.org/officeDocument/2006/relationships/image" Target="../media/image22.png"/><Relationship Id="rId1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9.png"/><Relationship Id="rId18" Type="http://schemas.openxmlformats.org/officeDocument/2006/relationships/slide" Target="slide2.xml"/><Relationship Id="rId3" Type="http://schemas.openxmlformats.org/officeDocument/2006/relationships/image" Target="../media/image20.png"/><Relationship Id="rId7" Type="http://schemas.openxmlformats.org/officeDocument/2006/relationships/image" Target="../media/image10.png"/><Relationship Id="rId12" Type="http://schemas.openxmlformats.org/officeDocument/2006/relationships/image" Target="../media/image6.png"/><Relationship Id="rId17" Type="http://schemas.openxmlformats.org/officeDocument/2006/relationships/image" Target="../media/image26.png"/><Relationship Id="rId2" Type="http://schemas.openxmlformats.org/officeDocument/2006/relationships/audio" Target="../media/audio2.wav"/><Relationship Id="rId16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3.png"/><Relationship Id="rId5" Type="http://schemas.openxmlformats.org/officeDocument/2006/relationships/image" Target="../media/image21.png"/><Relationship Id="rId15" Type="http://schemas.openxmlformats.org/officeDocument/2006/relationships/image" Target="../media/image24.png"/><Relationship Id="rId10" Type="http://schemas.openxmlformats.org/officeDocument/2006/relationships/image" Target="../media/image23.png"/><Relationship Id="rId4" Type="http://schemas.openxmlformats.org/officeDocument/2006/relationships/image" Target="../media/image18.png"/><Relationship Id="rId9" Type="http://schemas.openxmlformats.org/officeDocument/2006/relationships/image" Target="../media/image22.png"/><Relationship Id="rId1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9.png"/><Relationship Id="rId18" Type="http://schemas.openxmlformats.org/officeDocument/2006/relationships/slide" Target="slide2.xml"/><Relationship Id="rId3" Type="http://schemas.openxmlformats.org/officeDocument/2006/relationships/image" Target="../media/image20.png"/><Relationship Id="rId7" Type="http://schemas.openxmlformats.org/officeDocument/2006/relationships/image" Target="../media/image10.png"/><Relationship Id="rId12" Type="http://schemas.openxmlformats.org/officeDocument/2006/relationships/image" Target="../media/image6.png"/><Relationship Id="rId17" Type="http://schemas.openxmlformats.org/officeDocument/2006/relationships/image" Target="../media/image26.png"/><Relationship Id="rId2" Type="http://schemas.openxmlformats.org/officeDocument/2006/relationships/audio" Target="../media/audio2.wav"/><Relationship Id="rId16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3.png"/><Relationship Id="rId5" Type="http://schemas.openxmlformats.org/officeDocument/2006/relationships/image" Target="../media/image21.png"/><Relationship Id="rId15" Type="http://schemas.openxmlformats.org/officeDocument/2006/relationships/image" Target="../media/image24.png"/><Relationship Id="rId10" Type="http://schemas.openxmlformats.org/officeDocument/2006/relationships/image" Target="../media/image23.png"/><Relationship Id="rId4" Type="http://schemas.openxmlformats.org/officeDocument/2006/relationships/image" Target="../media/image18.png"/><Relationship Id="rId9" Type="http://schemas.openxmlformats.org/officeDocument/2006/relationships/image" Target="../media/image22.png"/><Relationship Id="rId1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8.xml"/><Relationship Id="rId13" Type="http://schemas.openxmlformats.org/officeDocument/2006/relationships/slide" Target="slide23.xml"/><Relationship Id="rId18" Type="http://schemas.openxmlformats.org/officeDocument/2006/relationships/slide" Target="slide19.xml"/><Relationship Id="rId3" Type="http://schemas.openxmlformats.org/officeDocument/2006/relationships/slide" Target="slide7.xml"/><Relationship Id="rId21" Type="http://schemas.openxmlformats.org/officeDocument/2006/relationships/slide" Target="slide14.xml"/><Relationship Id="rId7" Type="http://schemas.openxmlformats.org/officeDocument/2006/relationships/slide" Target="slide6.xml"/><Relationship Id="rId12" Type="http://schemas.openxmlformats.org/officeDocument/2006/relationships/slide" Target="slide22.xml"/><Relationship Id="rId17" Type="http://schemas.openxmlformats.org/officeDocument/2006/relationships/slide" Target="slide16.xml"/><Relationship Id="rId25" Type="http://schemas.openxmlformats.org/officeDocument/2006/relationships/slide" Target="slide8.xml"/><Relationship Id="rId2" Type="http://schemas.openxmlformats.org/officeDocument/2006/relationships/slide" Target="slide3.xml"/><Relationship Id="rId16" Type="http://schemas.openxmlformats.org/officeDocument/2006/relationships/slide" Target="slide15.xml"/><Relationship Id="rId20" Type="http://schemas.openxmlformats.org/officeDocument/2006/relationships/slide" Target="slide1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11" Type="http://schemas.openxmlformats.org/officeDocument/2006/relationships/slide" Target="slide25.xml"/><Relationship Id="rId24" Type="http://schemas.openxmlformats.org/officeDocument/2006/relationships/slide" Target="slide11.xml"/><Relationship Id="rId5" Type="http://schemas.openxmlformats.org/officeDocument/2006/relationships/slide" Target="slide4.xml"/><Relationship Id="rId15" Type="http://schemas.openxmlformats.org/officeDocument/2006/relationships/slide" Target="slide20.xml"/><Relationship Id="rId23" Type="http://schemas.openxmlformats.org/officeDocument/2006/relationships/slide" Target="slide10.xml"/><Relationship Id="rId10" Type="http://schemas.openxmlformats.org/officeDocument/2006/relationships/slide" Target="slide26.xml"/><Relationship Id="rId19" Type="http://schemas.openxmlformats.org/officeDocument/2006/relationships/slide" Target="slide12.xml"/><Relationship Id="rId4" Type="http://schemas.openxmlformats.org/officeDocument/2006/relationships/slide" Target="slide24.xml"/><Relationship Id="rId9" Type="http://schemas.openxmlformats.org/officeDocument/2006/relationships/slide" Target="slide17.xml"/><Relationship Id="rId14" Type="http://schemas.openxmlformats.org/officeDocument/2006/relationships/slide" Target="slide21.xml"/><Relationship Id="rId22" Type="http://schemas.openxmlformats.org/officeDocument/2006/relationships/slide" Target="slide9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9.png"/><Relationship Id="rId18" Type="http://schemas.openxmlformats.org/officeDocument/2006/relationships/slide" Target="slide2.xml"/><Relationship Id="rId3" Type="http://schemas.openxmlformats.org/officeDocument/2006/relationships/image" Target="../media/image20.png"/><Relationship Id="rId7" Type="http://schemas.openxmlformats.org/officeDocument/2006/relationships/image" Target="../media/image10.png"/><Relationship Id="rId12" Type="http://schemas.openxmlformats.org/officeDocument/2006/relationships/image" Target="../media/image6.png"/><Relationship Id="rId17" Type="http://schemas.openxmlformats.org/officeDocument/2006/relationships/image" Target="../media/image26.png"/><Relationship Id="rId2" Type="http://schemas.openxmlformats.org/officeDocument/2006/relationships/audio" Target="../media/audio2.wav"/><Relationship Id="rId16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3.png"/><Relationship Id="rId5" Type="http://schemas.openxmlformats.org/officeDocument/2006/relationships/image" Target="../media/image21.png"/><Relationship Id="rId15" Type="http://schemas.openxmlformats.org/officeDocument/2006/relationships/image" Target="../media/image24.png"/><Relationship Id="rId10" Type="http://schemas.openxmlformats.org/officeDocument/2006/relationships/image" Target="../media/image23.png"/><Relationship Id="rId4" Type="http://schemas.openxmlformats.org/officeDocument/2006/relationships/image" Target="../media/image18.png"/><Relationship Id="rId9" Type="http://schemas.openxmlformats.org/officeDocument/2006/relationships/image" Target="../media/image22.png"/><Relationship Id="rId14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9.png"/><Relationship Id="rId18" Type="http://schemas.openxmlformats.org/officeDocument/2006/relationships/slide" Target="slide2.xml"/><Relationship Id="rId3" Type="http://schemas.openxmlformats.org/officeDocument/2006/relationships/image" Target="../media/image20.png"/><Relationship Id="rId7" Type="http://schemas.openxmlformats.org/officeDocument/2006/relationships/image" Target="../media/image10.png"/><Relationship Id="rId12" Type="http://schemas.openxmlformats.org/officeDocument/2006/relationships/image" Target="../media/image6.png"/><Relationship Id="rId17" Type="http://schemas.openxmlformats.org/officeDocument/2006/relationships/image" Target="../media/image26.png"/><Relationship Id="rId2" Type="http://schemas.openxmlformats.org/officeDocument/2006/relationships/audio" Target="../media/audio2.wav"/><Relationship Id="rId16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3.png"/><Relationship Id="rId5" Type="http://schemas.openxmlformats.org/officeDocument/2006/relationships/image" Target="../media/image21.png"/><Relationship Id="rId15" Type="http://schemas.openxmlformats.org/officeDocument/2006/relationships/image" Target="../media/image24.png"/><Relationship Id="rId10" Type="http://schemas.openxmlformats.org/officeDocument/2006/relationships/image" Target="../media/image23.png"/><Relationship Id="rId4" Type="http://schemas.openxmlformats.org/officeDocument/2006/relationships/image" Target="../media/image18.png"/><Relationship Id="rId9" Type="http://schemas.openxmlformats.org/officeDocument/2006/relationships/image" Target="../media/image22.png"/><Relationship Id="rId14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9.png"/><Relationship Id="rId18" Type="http://schemas.openxmlformats.org/officeDocument/2006/relationships/slide" Target="slide2.xml"/><Relationship Id="rId3" Type="http://schemas.openxmlformats.org/officeDocument/2006/relationships/image" Target="../media/image20.png"/><Relationship Id="rId7" Type="http://schemas.openxmlformats.org/officeDocument/2006/relationships/image" Target="../media/image10.png"/><Relationship Id="rId12" Type="http://schemas.openxmlformats.org/officeDocument/2006/relationships/image" Target="../media/image6.png"/><Relationship Id="rId17" Type="http://schemas.openxmlformats.org/officeDocument/2006/relationships/image" Target="../media/image26.png"/><Relationship Id="rId2" Type="http://schemas.openxmlformats.org/officeDocument/2006/relationships/audio" Target="../media/audio2.wav"/><Relationship Id="rId16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3.png"/><Relationship Id="rId5" Type="http://schemas.openxmlformats.org/officeDocument/2006/relationships/image" Target="../media/image21.png"/><Relationship Id="rId15" Type="http://schemas.openxmlformats.org/officeDocument/2006/relationships/image" Target="../media/image24.png"/><Relationship Id="rId10" Type="http://schemas.openxmlformats.org/officeDocument/2006/relationships/image" Target="../media/image23.png"/><Relationship Id="rId4" Type="http://schemas.openxmlformats.org/officeDocument/2006/relationships/image" Target="../media/image18.png"/><Relationship Id="rId9" Type="http://schemas.openxmlformats.org/officeDocument/2006/relationships/image" Target="../media/image22.png"/><Relationship Id="rId14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9.png"/><Relationship Id="rId18" Type="http://schemas.openxmlformats.org/officeDocument/2006/relationships/hyperlink" Target="https://myfamilydoctor.ru/pervye-simptomy-vich/" TargetMode="External"/><Relationship Id="rId3" Type="http://schemas.openxmlformats.org/officeDocument/2006/relationships/image" Target="../media/image20.png"/><Relationship Id="rId7" Type="http://schemas.openxmlformats.org/officeDocument/2006/relationships/image" Target="../media/image10.png"/><Relationship Id="rId12" Type="http://schemas.openxmlformats.org/officeDocument/2006/relationships/image" Target="../media/image6.png"/><Relationship Id="rId17" Type="http://schemas.openxmlformats.org/officeDocument/2006/relationships/image" Target="../media/image26.png"/><Relationship Id="rId2" Type="http://schemas.openxmlformats.org/officeDocument/2006/relationships/audio" Target="../media/audio2.wav"/><Relationship Id="rId16" Type="http://schemas.openxmlformats.org/officeDocument/2006/relationships/image" Target="../media/image25.png"/><Relationship Id="rId20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3.png"/><Relationship Id="rId5" Type="http://schemas.openxmlformats.org/officeDocument/2006/relationships/image" Target="../media/image21.png"/><Relationship Id="rId15" Type="http://schemas.openxmlformats.org/officeDocument/2006/relationships/image" Target="../media/image24.png"/><Relationship Id="rId10" Type="http://schemas.openxmlformats.org/officeDocument/2006/relationships/image" Target="../media/image23.png"/><Relationship Id="rId19" Type="http://schemas.openxmlformats.org/officeDocument/2006/relationships/hyperlink" Target="https://myfamilydoctor.ru/kak-zarazhayutsya-spidom-i-metody-profilaktiki/" TargetMode="External"/><Relationship Id="rId4" Type="http://schemas.openxmlformats.org/officeDocument/2006/relationships/image" Target="../media/image18.png"/><Relationship Id="rId9" Type="http://schemas.openxmlformats.org/officeDocument/2006/relationships/image" Target="../media/image22.png"/><Relationship Id="rId14" Type="http://schemas.openxmlformats.org/officeDocument/2006/relationships/image" Target="../media/image11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9.png"/><Relationship Id="rId18" Type="http://schemas.openxmlformats.org/officeDocument/2006/relationships/slide" Target="slide2.xml"/><Relationship Id="rId3" Type="http://schemas.openxmlformats.org/officeDocument/2006/relationships/image" Target="../media/image20.png"/><Relationship Id="rId7" Type="http://schemas.openxmlformats.org/officeDocument/2006/relationships/image" Target="../media/image10.png"/><Relationship Id="rId12" Type="http://schemas.openxmlformats.org/officeDocument/2006/relationships/image" Target="../media/image6.png"/><Relationship Id="rId17" Type="http://schemas.openxmlformats.org/officeDocument/2006/relationships/image" Target="../media/image26.png"/><Relationship Id="rId2" Type="http://schemas.openxmlformats.org/officeDocument/2006/relationships/audio" Target="../media/audio2.wav"/><Relationship Id="rId16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3.png"/><Relationship Id="rId5" Type="http://schemas.openxmlformats.org/officeDocument/2006/relationships/image" Target="../media/image21.png"/><Relationship Id="rId15" Type="http://schemas.openxmlformats.org/officeDocument/2006/relationships/image" Target="../media/image24.png"/><Relationship Id="rId10" Type="http://schemas.openxmlformats.org/officeDocument/2006/relationships/image" Target="../media/image23.png"/><Relationship Id="rId4" Type="http://schemas.openxmlformats.org/officeDocument/2006/relationships/image" Target="../media/image18.png"/><Relationship Id="rId9" Type="http://schemas.openxmlformats.org/officeDocument/2006/relationships/image" Target="../media/image22.png"/><Relationship Id="rId14" Type="http://schemas.openxmlformats.org/officeDocument/2006/relationships/image" Target="../media/image11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9.png"/><Relationship Id="rId18" Type="http://schemas.openxmlformats.org/officeDocument/2006/relationships/slide" Target="slide2.xml"/><Relationship Id="rId3" Type="http://schemas.openxmlformats.org/officeDocument/2006/relationships/image" Target="../media/image20.png"/><Relationship Id="rId7" Type="http://schemas.openxmlformats.org/officeDocument/2006/relationships/image" Target="../media/image10.png"/><Relationship Id="rId12" Type="http://schemas.openxmlformats.org/officeDocument/2006/relationships/image" Target="../media/image6.png"/><Relationship Id="rId17" Type="http://schemas.openxmlformats.org/officeDocument/2006/relationships/image" Target="../media/image26.png"/><Relationship Id="rId2" Type="http://schemas.openxmlformats.org/officeDocument/2006/relationships/audio" Target="../media/audio2.wav"/><Relationship Id="rId16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3.png"/><Relationship Id="rId5" Type="http://schemas.openxmlformats.org/officeDocument/2006/relationships/image" Target="../media/image21.png"/><Relationship Id="rId15" Type="http://schemas.openxmlformats.org/officeDocument/2006/relationships/image" Target="../media/image24.png"/><Relationship Id="rId10" Type="http://schemas.openxmlformats.org/officeDocument/2006/relationships/image" Target="../media/image23.png"/><Relationship Id="rId4" Type="http://schemas.openxmlformats.org/officeDocument/2006/relationships/image" Target="../media/image18.png"/><Relationship Id="rId9" Type="http://schemas.openxmlformats.org/officeDocument/2006/relationships/image" Target="../media/image22.png"/><Relationship Id="rId14" Type="http://schemas.openxmlformats.org/officeDocument/2006/relationships/image" Target="../media/image11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9.png"/><Relationship Id="rId18" Type="http://schemas.openxmlformats.org/officeDocument/2006/relationships/hyperlink" Target="https://myfamilydoctor.ru/kakie-simptomy-pri-zabolevanii-pecheni/" TargetMode="External"/><Relationship Id="rId3" Type="http://schemas.openxmlformats.org/officeDocument/2006/relationships/image" Target="../media/image20.png"/><Relationship Id="rId7" Type="http://schemas.openxmlformats.org/officeDocument/2006/relationships/image" Target="../media/image10.png"/><Relationship Id="rId12" Type="http://schemas.openxmlformats.org/officeDocument/2006/relationships/image" Target="../media/image6.png"/><Relationship Id="rId17" Type="http://schemas.openxmlformats.org/officeDocument/2006/relationships/image" Target="../media/image26.png"/><Relationship Id="rId2" Type="http://schemas.openxmlformats.org/officeDocument/2006/relationships/audio" Target="../media/audio2.wav"/><Relationship Id="rId16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3.png"/><Relationship Id="rId5" Type="http://schemas.openxmlformats.org/officeDocument/2006/relationships/image" Target="../media/image21.png"/><Relationship Id="rId15" Type="http://schemas.openxmlformats.org/officeDocument/2006/relationships/image" Target="../media/image24.png"/><Relationship Id="rId10" Type="http://schemas.openxmlformats.org/officeDocument/2006/relationships/image" Target="../media/image23.png"/><Relationship Id="rId19" Type="http://schemas.openxmlformats.org/officeDocument/2006/relationships/slide" Target="slide2.xml"/><Relationship Id="rId4" Type="http://schemas.openxmlformats.org/officeDocument/2006/relationships/image" Target="../media/image18.png"/><Relationship Id="rId9" Type="http://schemas.openxmlformats.org/officeDocument/2006/relationships/image" Target="../media/image22.png"/><Relationship Id="rId14" Type="http://schemas.openxmlformats.org/officeDocument/2006/relationships/image" Target="../media/image1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9.png"/><Relationship Id="rId18" Type="http://schemas.openxmlformats.org/officeDocument/2006/relationships/slide" Target="slide2.xml"/><Relationship Id="rId3" Type="http://schemas.openxmlformats.org/officeDocument/2006/relationships/image" Target="../media/image20.png"/><Relationship Id="rId7" Type="http://schemas.openxmlformats.org/officeDocument/2006/relationships/image" Target="../media/image10.png"/><Relationship Id="rId12" Type="http://schemas.openxmlformats.org/officeDocument/2006/relationships/image" Target="../media/image6.png"/><Relationship Id="rId17" Type="http://schemas.openxmlformats.org/officeDocument/2006/relationships/image" Target="../media/image26.png"/><Relationship Id="rId2" Type="http://schemas.openxmlformats.org/officeDocument/2006/relationships/audio" Target="../media/audio2.wav"/><Relationship Id="rId16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3.png"/><Relationship Id="rId5" Type="http://schemas.openxmlformats.org/officeDocument/2006/relationships/image" Target="../media/image21.png"/><Relationship Id="rId15" Type="http://schemas.openxmlformats.org/officeDocument/2006/relationships/image" Target="../media/image24.png"/><Relationship Id="rId10" Type="http://schemas.openxmlformats.org/officeDocument/2006/relationships/image" Target="../media/image23.png"/><Relationship Id="rId4" Type="http://schemas.openxmlformats.org/officeDocument/2006/relationships/image" Target="../media/image18.png"/><Relationship Id="rId9" Type="http://schemas.openxmlformats.org/officeDocument/2006/relationships/image" Target="../media/image22.png"/><Relationship Id="rId1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9.png"/><Relationship Id="rId18" Type="http://schemas.openxmlformats.org/officeDocument/2006/relationships/slide" Target="slide2.xml"/><Relationship Id="rId3" Type="http://schemas.openxmlformats.org/officeDocument/2006/relationships/image" Target="../media/image20.png"/><Relationship Id="rId7" Type="http://schemas.openxmlformats.org/officeDocument/2006/relationships/image" Target="../media/image10.png"/><Relationship Id="rId12" Type="http://schemas.openxmlformats.org/officeDocument/2006/relationships/image" Target="../media/image6.png"/><Relationship Id="rId17" Type="http://schemas.openxmlformats.org/officeDocument/2006/relationships/image" Target="../media/image26.png"/><Relationship Id="rId2" Type="http://schemas.openxmlformats.org/officeDocument/2006/relationships/audio" Target="../media/audio2.wav"/><Relationship Id="rId16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3.png"/><Relationship Id="rId5" Type="http://schemas.openxmlformats.org/officeDocument/2006/relationships/image" Target="../media/image21.png"/><Relationship Id="rId15" Type="http://schemas.openxmlformats.org/officeDocument/2006/relationships/image" Target="../media/image24.png"/><Relationship Id="rId10" Type="http://schemas.openxmlformats.org/officeDocument/2006/relationships/image" Target="../media/image23.png"/><Relationship Id="rId4" Type="http://schemas.openxmlformats.org/officeDocument/2006/relationships/image" Target="../media/image18.png"/><Relationship Id="rId9" Type="http://schemas.openxmlformats.org/officeDocument/2006/relationships/image" Target="../media/image22.png"/><Relationship Id="rId1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9.png"/><Relationship Id="rId18" Type="http://schemas.openxmlformats.org/officeDocument/2006/relationships/slide" Target="slide2.xml"/><Relationship Id="rId3" Type="http://schemas.openxmlformats.org/officeDocument/2006/relationships/image" Target="../media/image20.png"/><Relationship Id="rId7" Type="http://schemas.openxmlformats.org/officeDocument/2006/relationships/image" Target="../media/image10.png"/><Relationship Id="rId12" Type="http://schemas.openxmlformats.org/officeDocument/2006/relationships/image" Target="../media/image6.png"/><Relationship Id="rId17" Type="http://schemas.openxmlformats.org/officeDocument/2006/relationships/image" Target="../media/image26.png"/><Relationship Id="rId2" Type="http://schemas.openxmlformats.org/officeDocument/2006/relationships/audio" Target="../media/audio2.wav"/><Relationship Id="rId16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3.png"/><Relationship Id="rId5" Type="http://schemas.openxmlformats.org/officeDocument/2006/relationships/image" Target="../media/image21.png"/><Relationship Id="rId15" Type="http://schemas.openxmlformats.org/officeDocument/2006/relationships/image" Target="../media/image24.png"/><Relationship Id="rId10" Type="http://schemas.openxmlformats.org/officeDocument/2006/relationships/image" Target="../media/image23.png"/><Relationship Id="rId4" Type="http://schemas.openxmlformats.org/officeDocument/2006/relationships/image" Target="../media/image18.png"/><Relationship Id="rId9" Type="http://schemas.openxmlformats.org/officeDocument/2006/relationships/image" Target="../media/image22.png"/><Relationship Id="rId1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9.png"/><Relationship Id="rId18" Type="http://schemas.openxmlformats.org/officeDocument/2006/relationships/slide" Target="slide2.xml"/><Relationship Id="rId3" Type="http://schemas.openxmlformats.org/officeDocument/2006/relationships/image" Target="../media/image20.png"/><Relationship Id="rId7" Type="http://schemas.openxmlformats.org/officeDocument/2006/relationships/image" Target="../media/image10.png"/><Relationship Id="rId12" Type="http://schemas.openxmlformats.org/officeDocument/2006/relationships/image" Target="../media/image6.png"/><Relationship Id="rId17" Type="http://schemas.openxmlformats.org/officeDocument/2006/relationships/image" Target="../media/image26.png"/><Relationship Id="rId2" Type="http://schemas.openxmlformats.org/officeDocument/2006/relationships/audio" Target="../media/audio2.wav"/><Relationship Id="rId16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3.png"/><Relationship Id="rId5" Type="http://schemas.openxmlformats.org/officeDocument/2006/relationships/image" Target="../media/image21.png"/><Relationship Id="rId15" Type="http://schemas.openxmlformats.org/officeDocument/2006/relationships/image" Target="../media/image24.png"/><Relationship Id="rId10" Type="http://schemas.openxmlformats.org/officeDocument/2006/relationships/image" Target="../media/image23.png"/><Relationship Id="rId4" Type="http://schemas.openxmlformats.org/officeDocument/2006/relationships/image" Target="../media/image18.png"/><Relationship Id="rId9" Type="http://schemas.openxmlformats.org/officeDocument/2006/relationships/image" Target="../media/image22.png"/><Relationship Id="rId1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9.png"/><Relationship Id="rId18" Type="http://schemas.openxmlformats.org/officeDocument/2006/relationships/slide" Target="slide2.xml"/><Relationship Id="rId3" Type="http://schemas.openxmlformats.org/officeDocument/2006/relationships/image" Target="../media/image20.png"/><Relationship Id="rId7" Type="http://schemas.openxmlformats.org/officeDocument/2006/relationships/image" Target="../media/image10.png"/><Relationship Id="rId12" Type="http://schemas.openxmlformats.org/officeDocument/2006/relationships/image" Target="../media/image6.png"/><Relationship Id="rId17" Type="http://schemas.openxmlformats.org/officeDocument/2006/relationships/image" Target="../media/image26.png"/><Relationship Id="rId2" Type="http://schemas.openxmlformats.org/officeDocument/2006/relationships/audio" Target="../media/audio2.wav"/><Relationship Id="rId16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3.png"/><Relationship Id="rId5" Type="http://schemas.openxmlformats.org/officeDocument/2006/relationships/image" Target="../media/image21.png"/><Relationship Id="rId15" Type="http://schemas.openxmlformats.org/officeDocument/2006/relationships/image" Target="../media/image24.png"/><Relationship Id="rId10" Type="http://schemas.openxmlformats.org/officeDocument/2006/relationships/image" Target="../media/image23.png"/><Relationship Id="rId4" Type="http://schemas.openxmlformats.org/officeDocument/2006/relationships/image" Target="../media/image18.png"/><Relationship Id="rId9" Type="http://schemas.openxmlformats.org/officeDocument/2006/relationships/image" Target="../media/image22.png"/><Relationship Id="rId1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9.png"/><Relationship Id="rId18" Type="http://schemas.openxmlformats.org/officeDocument/2006/relationships/slide" Target="slide2.xml"/><Relationship Id="rId3" Type="http://schemas.openxmlformats.org/officeDocument/2006/relationships/image" Target="../media/image20.png"/><Relationship Id="rId7" Type="http://schemas.openxmlformats.org/officeDocument/2006/relationships/image" Target="../media/image10.png"/><Relationship Id="rId12" Type="http://schemas.openxmlformats.org/officeDocument/2006/relationships/image" Target="../media/image6.png"/><Relationship Id="rId17" Type="http://schemas.openxmlformats.org/officeDocument/2006/relationships/image" Target="../media/image26.png"/><Relationship Id="rId2" Type="http://schemas.openxmlformats.org/officeDocument/2006/relationships/audio" Target="../media/audio2.wav"/><Relationship Id="rId16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3.png"/><Relationship Id="rId5" Type="http://schemas.openxmlformats.org/officeDocument/2006/relationships/image" Target="../media/image21.png"/><Relationship Id="rId15" Type="http://schemas.openxmlformats.org/officeDocument/2006/relationships/image" Target="../media/image24.png"/><Relationship Id="rId10" Type="http://schemas.openxmlformats.org/officeDocument/2006/relationships/image" Target="../media/image23.png"/><Relationship Id="rId4" Type="http://schemas.openxmlformats.org/officeDocument/2006/relationships/image" Target="../media/image18.png"/><Relationship Id="rId9" Type="http://schemas.openxmlformats.org/officeDocument/2006/relationships/image" Target="../media/image22.png"/><Relationship Id="rId1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9.png"/><Relationship Id="rId18" Type="http://schemas.openxmlformats.org/officeDocument/2006/relationships/slide" Target="slide2.xml"/><Relationship Id="rId3" Type="http://schemas.openxmlformats.org/officeDocument/2006/relationships/image" Target="../media/image20.png"/><Relationship Id="rId7" Type="http://schemas.openxmlformats.org/officeDocument/2006/relationships/image" Target="../media/image10.png"/><Relationship Id="rId12" Type="http://schemas.openxmlformats.org/officeDocument/2006/relationships/image" Target="../media/image6.png"/><Relationship Id="rId17" Type="http://schemas.openxmlformats.org/officeDocument/2006/relationships/image" Target="../media/image26.png"/><Relationship Id="rId2" Type="http://schemas.openxmlformats.org/officeDocument/2006/relationships/audio" Target="../media/audio2.wav"/><Relationship Id="rId16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3.png"/><Relationship Id="rId5" Type="http://schemas.openxmlformats.org/officeDocument/2006/relationships/image" Target="../media/image21.png"/><Relationship Id="rId15" Type="http://schemas.openxmlformats.org/officeDocument/2006/relationships/image" Target="../media/image24.png"/><Relationship Id="rId10" Type="http://schemas.openxmlformats.org/officeDocument/2006/relationships/image" Target="../media/image23.png"/><Relationship Id="rId4" Type="http://schemas.openxmlformats.org/officeDocument/2006/relationships/image" Target="../media/image18.png"/><Relationship Id="rId9" Type="http://schemas.openxmlformats.org/officeDocument/2006/relationships/image" Target="../media/image22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143547" y="1091185"/>
            <a:ext cx="9384410" cy="296713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8000" b="1" dirty="0" smtClean="0">
                <a:latin typeface="Monotype Corsiva" panose="03010101010201010101" pitchFamily="66" charset="0"/>
              </a:rPr>
              <a:t>«СВОЯ ИГРА»</a:t>
            </a:r>
            <a:br>
              <a:rPr lang="ru-RU" sz="8000" b="1" dirty="0" smtClean="0">
                <a:latin typeface="Monotype Corsiva" panose="03010101010201010101" pitchFamily="66" charset="0"/>
              </a:rPr>
            </a:br>
            <a:r>
              <a:rPr lang="ru-RU" b="1" dirty="0" smtClean="0">
                <a:latin typeface="Monotype Corsiva" panose="03010101010201010101" pitchFamily="66" charset="0"/>
              </a:rPr>
              <a:t>по предмету биология</a:t>
            </a:r>
            <a:br>
              <a:rPr lang="ru-RU" b="1" dirty="0" smtClean="0">
                <a:latin typeface="Monotype Corsiva" panose="03010101010201010101" pitchFamily="66" charset="0"/>
              </a:rPr>
            </a:br>
            <a:r>
              <a:rPr lang="ru-RU" b="1" dirty="0" smtClean="0">
                <a:latin typeface="Monotype Corsiva" panose="03010101010201010101" pitchFamily="66" charset="0"/>
              </a:rPr>
              <a:t>подготовила преподаватель Адикаева Т.В.</a:t>
            </a:r>
            <a:r>
              <a:rPr lang="ru-RU" b="1" dirty="0" smtClean="0">
                <a:latin typeface="Monotype Corsiva" panose="03010101010201010101" pitchFamily="66" charset="0"/>
              </a:rPr>
              <a:t>                       </a:t>
            </a:r>
            <a:endParaRPr lang="en-US" sz="2200" b="1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2282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Объект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477" y="587868"/>
            <a:ext cx="8305046" cy="283939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3" name="TextBox 42"/>
          <p:cNvSpPr txBox="1"/>
          <p:nvPr/>
        </p:nvSpPr>
        <p:spPr>
          <a:xfrm>
            <a:off x="4119326" y="3782454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omic Sans MS" panose="030F0702030302020204" pitchFamily="66" charset="0"/>
              </a:rPr>
              <a:t> </a:t>
            </a:r>
            <a:endParaRPr lang="en-US" dirty="0">
              <a:latin typeface="Comic Sans MS" panose="030F0702030302020204" pitchFamily="66" charset="0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66574">
            <a:off x="241178" y="2896444"/>
            <a:ext cx="1130408" cy="1004808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736105">
            <a:off x="141769" y="4250184"/>
            <a:ext cx="2132823" cy="192711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4363">
            <a:off x="5678863" y="-71573"/>
            <a:ext cx="834274" cy="105989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1725">
            <a:off x="8968320" y="3520969"/>
            <a:ext cx="716253" cy="955004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298067">
            <a:off x="2674423" y="3571557"/>
            <a:ext cx="617511" cy="784141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623738">
            <a:off x="2447184" y="4581344"/>
            <a:ext cx="684581" cy="732622"/>
          </a:xfrm>
          <a:prstGeom prst="rect">
            <a:avLst/>
          </a:prstGeom>
        </p:spPr>
      </p:pic>
      <p:pic>
        <p:nvPicPr>
          <p:cNvPr id="28" name="Объект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30934">
            <a:off x="8845279" y="4462938"/>
            <a:ext cx="2094777" cy="2238129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1555" y="3018318"/>
            <a:ext cx="1301519" cy="852240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0115" y="5771248"/>
            <a:ext cx="713257" cy="437841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73483">
            <a:off x="484179" y="577401"/>
            <a:ext cx="804589" cy="811970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99940">
            <a:off x="11166939" y="4129127"/>
            <a:ext cx="712269" cy="846753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07994">
            <a:off x="1161998" y="1888380"/>
            <a:ext cx="870754" cy="431894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2314" y="1603899"/>
            <a:ext cx="926919" cy="891540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70099">
            <a:off x="10237213" y="517388"/>
            <a:ext cx="916553" cy="619715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4119326" y="4869105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omic Sans MS" panose="030F0702030302020204" pitchFamily="66" charset="0"/>
              </a:rPr>
              <a:t> 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863344" y="3696330"/>
            <a:ext cx="5045388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Comic Sans MS" panose="030F0702030302020204" pitchFamily="66" charset="0"/>
              </a:rPr>
              <a:t>Дано</a:t>
            </a:r>
            <a:r>
              <a:rPr lang="ru-RU" sz="2400" dirty="0">
                <a:latin typeface="Comic Sans MS" panose="030F0702030302020204" pitchFamily="66" charset="0"/>
              </a:rPr>
              <a:t>: </a:t>
            </a:r>
            <a:br>
              <a:rPr lang="ru-RU" sz="2400" dirty="0">
                <a:latin typeface="Comic Sans MS" panose="030F0702030302020204" pitchFamily="66" charset="0"/>
              </a:rPr>
            </a:br>
            <a:r>
              <a:rPr lang="ru-RU" sz="2400" dirty="0">
                <a:latin typeface="Comic Sans MS" panose="030F0702030302020204" pitchFamily="66" charset="0"/>
              </a:rPr>
              <a:t>А - Серая окраса(доминант.) </a:t>
            </a:r>
            <a:br>
              <a:rPr lang="ru-RU" sz="2400" dirty="0">
                <a:latin typeface="Comic Sans MS" panose="030F0702030302020204" pitchFamily="66" charset="0"/>
              </a:rPr>
            </a:br>
            <a:r>
              <a:rPr lang="ru-RU" sz="2400" dirty="0">
                <a:latin typeface="Comic Sans MS" panose="030F0702030302020204" pitchFamily="66" charset="0"/>
              </a:rPr>
              <a:t>а - Черная окраска(</a:t>
            </a:r>
            <a:r>
              <a:rPr lang="ru-RU" sz="2400" dirty="0" err="1">
                <a:latin typeface="Comic Sans MS" panose="030F0702030302020204" pitchFamily="66" charset="0"/>
              </a:rPr>
              <a:t>рецессив</a:t>
            </a:r>
            <a:r>
              <a:rPr lang="ru-RU" sz="2400" dirty="0">
                <a:latin typeface="Comic Sans MS" panose="030F0702030302020204" pitchFamily="66" charset="0"/>
              </a:rPr>
              <a:t>.) </a:t>
            </a:r>
            <a:br>
              <a:rPr lang="ru-RU" sz="2400" dirty="0">
                <a:latin typeface="Comic Sans MS" panose="030F0702030302020204" pitchFamily="66" charset="0"/>
              </a:rPr>
            </a:br>
            <a:r>
              <a:rPr lang="ru-RU" sz="2400" dirty="0">
                <a:latin typeface="Comic Sans MS" panose="030F0702030302020204" pitchFamily="66" charset="0"/>
              </a:rPr>
              <a:t>Решение: </a:t>
            </a:r>
            <a:br>
              <a:rPr lang="ru-RU" sz="2400" dirty="0">
                <a:latin typeface="Comic Sans MS" panose="030F0702030302020204" pitchFamily="66" charset="0"/>
              </a:rPr>
            </a:br>
            <a:r>
              <a:rPr lang="ru-RU" sz="2400" dirty="0">
                <a:latin typeface="Comic Sans MS" panose="030F0702030302020204" pitchFamily="66" charset="0"/>
              </a:rPr>
              <a:t>Р. ♀ АА х ♂ </a:t>
            </a:r>
            <a:r>
              <a:rPr lang="ru-RU" sz="2400" dirty="0" err="1">
                <a:latin typeface="Comic Sans MS" panose="030F0702030302020204" pitchFamily="66" charset="0"/>
              </a:rPr>
              <a:t>аа</a:t>
            </a:r>
            <a:r>
              <a:rPr lang="ru-RU" sz="2400" dirty="0">
                <a:latin typeface="Comic Sans MS" panose="030F0702030302020204" pitchFamily="66" charset="0"/>
              </a:rPr>
              <a:t> </a:t>
            </a:r>
            <a:br>
              <a:rPr lang="ru-RU" sz="2400" dirty="0">
                <a:latin typeface="Comic Sans MS" panose="030F0702030302020204" pitchFamily="66" charset="0"/>
              </a:rPr>
            </a:br>
            <a:r>
              <a:rPr lang="ru-RU" sz="2400" dirty="0">
                <a:latin typeface="Comic Sans MS" panose="030F0702030302020204" pitchFamily="66" charset="0"/>
              </a:rPr>
              <a:t>Г. А </a:t>
            </a:r>
            <a:r>
              <a:rPr lang="ru-RU" sz="2400" dirty="0" err="1">
                <a:latin typeface="Comic Sans MS" panose="030F0702030302020204" pitchFamily="66" charset="0"/>
              </a:rPr>
              <a:t>а</a:t>
            </a:r>
            <a:r>
              <a:rPr lang="ru-RU" sz="2400" dirty="0">
                <a:latin typeface="Comic Sans MS" panose="030F0702030302020204" pitchFamily="66" charset="0"/>
              </a:rPr>
              <a:t> </a:t>
            </a:r>
            <a:br>
              <a:rPr lang="ru-RU" sz="2400" dirty="0">
                <a:latin typeface="Comic Sans MS" panose="030F0702030302020204" pitchFamily="66" charset="0"/>
              </a:rPr>
            </a:br>
            <a:r>
              <a:rPr lang="ru-RU" sz="2400" dirty="0">
                <a:latin typeface="Comic Sans MS" panose="030F0702030302020204" pitchFamily="66" charset="0"/>
              </a:rPr>
              <a:t>F₁. </a:t>
            </a:r>
            <a:r>
              <a:rPr lang="ru-RU" sz="2400" dirty="0" err="1">
                <a:latin typeface="Comic Sans MS" panose="030F0702030302020204" pitchFamily="66" charset="0"/>
              </a:rPr>
              <a:t>Аа</a:t>
            </a:r>
            <a:r>
              <a:rPr lang="ru-RU" sz="2400" dirty="0">
                <a:latin typeface="Comic Sans MS" panose="030F0702030302020204" pitchFamily="66" charset="0"/>
              </a:rPr>
              <a:t> - 100% серые крольчата)</a:t>
            </a:r>
            <a:r>
              <a:rPr lang="ru-RU" sz="4400" dirty="0"/>
              <a:t/>
            </a:r>
            <a:br>
              <a:rPr lang="ru-RU" sz="4400" dirty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62559" y="1370771"/>
            <a:ext cx="6096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>
                <a:solidFill>
                  <a:srgbClr val="000000"/>
                </a:solidFill>
                <a:latin typeface="Comic Sans MS" panose="030F0702030302020204" pitchFamily="66" charset="0"/>
              </a:rPr>
              <a:t>У кроликов серая окраска шерсти доминирует над черной. Гомозиготную серую крольчиху скрестили с черным кроликом. Какими будут крольчата?</a:t>
            </a:r>
            <a:endParaRPr lang="ru-RU" sz="2400" dirty="0">
              <a:latin typeface="Comic Sans MS" panose="030F0702030302020204" pitchFamily="66" charset="0"/>
            </a:endParaRPr>
          </a:p>
        </p:txBody>
      </p:sp>
      <p:sp>
        <p:nvSpPr>
          <p:cNvPr id="22" name="Стрелка влево 21">
            <a:hlinkClick r:id="rId18" action="ppaction://hlinksldjump"/>
          </p:cNvPr>
          <p:cNvSpPr/>
          <p:nvPr/>
        </p:nvSpPr>
        <p:spPr>
          <a:xfrm>
            <a:off x="1680519" y="6005384"/>
            <a:ext cx="1828800" cy="645601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4359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>
        <p14:pan dir="u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</p:childTnLst>
        </p:cTn>
      </p:par>
    </p:tnLst>
    <p:bldLst>
      <p:bldP spid="43" grpId="0"/>
      <p:bldP spid="50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Объект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477" y="489691"/>
            <a:ext cx="8305046" cy="283939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3" name="TextBox 42"/>
          <p:cNvSpPr txBox="1"/>
          <p:nvPr/>
        </p:nvSpPr>
        <p:spPr>
          <a:xfrm>
            <a:off x="4119326" y="3782454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omic Sans MS" panose="030F0702030302020204" pitchFamily="66" charset="0"/>
              </a:rPr>
              <a:t> </a:t>
            </a:r>
            <a:endParaRPr lang="en-US" dirty="0">
              <a:latin typeface="Comic Sans MS" panose="030F0702030302020204" pitchFamily="66" charset="0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66574">
            <a:off x="241178" y="2896444"/>
            <a:ext cx="1130408" cy="1004808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736105">
            <a:off x="141769" y="4250184"/>
            <a:ext cx="2132823" cy="192711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4363">
            <a:off x="5678863" y="-71573"/>
            <a:ext cx="834274" cy="105989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1725">
            <a:off x="8968320" y="3520969"/>
            <a:ext cx="716253" cy="955004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298067">
            <a:off x="2674423" y="3571557"/>
            <a:ext cx="617511" cy="784141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623738">
            <a:off x="2447184" y="4581344"/>
            <a:ext cx="684581" cy="732622"/>
          </a:xfrm>
          <a:prstGeom prst="rect">
            <a:avLst/>
          </a:prstGeom>
        </p:spPr>
      </p:pic>
      <p:pic>
        <p:nvPicPr>
          <p:cNvPr id="28" name="Объект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30934">
            <a:off x="8845279" y="4462938"/>
            <a:ext cx="2094777" cy="2238129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1555" y="3018318"/>
            <a:ext cx="1301519" cy="852240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0115" y="5771248"/>
            <a:ext cx="713257" cy="437841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73483">
            <a:off x="484179" y="577401"/>
            <a:ext cx="804589" cy="811970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99940">
            <a:off x="11166939" y="4129127"/>
            <a:ext cx="712269" cy="846753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07994">
            <a:off x="1161998" y="1888380"/>
            <a:ext cx="870754" cy="431894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2314" y="1603899"/>
            <a:ext cx="926919" cy="891540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70099">
            <a:off x="10237213" y="517388"/>
            <a:ext cx="916553" cy="619715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4119326" y="4869105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omic Sans MS" panose="030F0702030302020204" pitchFamily="66" charset="0"/>
              </a:rPr>
              <a:t> 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572633" y="3476453"/>
            <a:ext cx="505678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Ответ</a:t>
            </a:r>
            <a:r>
              <a:rPr lang="ru-RU" sz="3600" dirty="0">
                <a:solidFill>
                  <a:srgbClr val="000000"/>
                </a:solidFill>
                <a:latin typeface="Comic Sans MS" panose="030F0702030302020204" pitchFamily="66" charset="0"/>
              </a:rPr>
              <a:t>: вероятность рождения детей с 4 группой крови – 50%, со 2 и 3 – по 25</a:t>
            </a:r>
            <a:r>
              <a:rPr lang="ru-RU" sz="36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%</a:t>
            </a:r>
            <a:endParaRPr lang="ru-RU" sz="1400" dirty="0">
              <a:latin typeface="Comic Sans MS" panose="030F0702030302020204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057164" y="1336566"/>
            <a:ext cx="6096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>
                <a:solidFill>
                  <a:srgbClr val="000000"/>
                </a:solidFill>
                <a:latin typeface="Comic Sans MS" panose="030F0702030302020204" pitchFamily="66" charset="0"/>
              </a:rPr>
              <a:t>Какие группы крови могут быть у детей, если у обоих родителей 4 группа </a:t>
            </a:r>
            <a:r>
              <a:rPr lang="ru-RU" sz="28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крови?</a:t>
            </a:r>
            <a:endParaRPr lang="ru-RU" sz="2800" dirty="0">
              <a:latin typeface="Comic Sans MS" panose="030F0702030302020204" pitchFamily="66" charset="0"/>
            </a:endParaRPr>
          </a:p>
        </p:txBody>
      </p:sp>
      <p:sp>
        <p:nvSpPr>
          <p:cNvPr id="29" name="Стрелка влево 28">
            <a:hlinkClick r:id="rId18" action="ppaction://hlinksldjump"/>
          </p:cNvPr>
          <p:cNvSpPr/>
          <p:nvPr/>
        </p:nvSpPr>
        <p:spPr>
          <a:xfrm>
            <a:off x="1680519" y="6005384"/>
            <a:ext cx="1828800" cy="645601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4953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>
        <p14:pan dir="u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</p:childTnLst>
        </p:cTn>
      </p:par>
    </p:tnLst>
    <p:bldLst>
      <p:bldP spid="43" grpId="0"/>
      <p:bldP spid="50" grpId="0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Объект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3748" y="474835"/>
            <a:ext cx="8305046" cy="283939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3" name="TextBox 42"/>
          <p:cNvSpPr txBox="1"/>
          <p:nvPr/>
        </p:nvSpPr>
        <p:spPr>
          <a:xfrm>
            <a:off x="4119326" y="3782454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omic Sans MS" panose="030F0702030302020204" pitchFamily="66" charset="0"/>
              </a:rPr>
              <a:t> </a:t>
            </a:r>
            <a:endParaRPr lang="en-US" dirty="0">
              <a:latin typeface="Comic Sans MS" panose="030F0702030302020204" pitchFamily="66" charset="0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66574">
            <a:off x="241178" y="2896444"/>
            <a:ext cx="1130408" cy="1004808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736105">
            <a:off x="141769" y="4250184"/>
            <a:ext cx="2132823" cy="192711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4363">
            <a:off x="5678863" y="-71573"/>
            <a:ext cx="834274" cy="105989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1725">
            <a:off x="8968320" y="3520969"/>
            <a:ext cx="716253" cy="955004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298067">
            <a:off x="2674423" y="3571557"/>
            <a:ext cx="617511" cy="784141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623738">
            <a:off x="2447184" y="4581344"/>
            <a:ext cx="684581" cy="732622"/>
          </a:xfrm>
          <a:prstGeom prst="rect">
            <a:avLst/>
          </a:prstGeom>
        </p:spPr>
      </p:pic>
      <p:pic>
        <p:nvPicPr>
          <p:cNvPr id="28" name="Объект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30934">
            <a:off x="8845279" y="4462938"/>
            <a:ext cx="2094777" cy="2238129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1555" y="3018318"/>
            <a:ext cx="1301519" cy="852240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0115" y="5771248"/>
            <a:ext cx="713257" cy="437841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73483">
            <a:off x="484179" y="577401"/>
            <a:ext cx="804589" cy="811970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99940">
            <a:off x="11166939" y="4129127"/>
            <a:ext cx="712269" cy="846753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07994">
            <a:off x="1161998" y="1888380"/>
            <a:ext cx="870754" cy="431894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2314" y="1603899"/>
            <a:ext cx="926919" cy="891540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70099">
            <a:off x="10237213" y="517388"/>
            <a:ext cx="916553" cy="619715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4119326" y="4869105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omic Sans MS" panose="030F0702030302020204" pitchFamily="66" charset="0"/>
              </a:rPr>
              <a:t> 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871662" y="3835718"/>
            <a:ext cx="37071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 </a:t>
            </a:r>
            <a:r>
              <a:rPr lang="ru-RU" sz="4400" dirty="0" smtClean="0">
                <a:latin typeface="Comic Sans MS" panose="030F0702030302020204" pitchFamily="66" charset="0"/>
              </a:rPr>
              <a:t>Медведь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345305" y="1278844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600" dirty="0">
                <a:solidFill>
                  <a:srgbClr val="333333"/>
                </a:solidFill>
                <a:latin typeface="Comic Sans MS" panose="030F0702030302020204" pitchFamily="66" charset="0"/>
              </a:rPr>
              <a:t>крупный зверь, его считают одним из символов России.</a:t>
            </a:r>
            <a:endParaRPr lang="ru-RU" sz="3600" dirty="0">
              <a:latin typeface="Comic Sans MS" panose="030F0702030302020204" pitchFamily="66" charset="0"/>
            </a:endParaRPr>
          </a:p>
        </p:txBody>
      </p:sp>
      <p:sp>
        <p:nvSpPr>
          <p:cNvPr id="22" name="Стрелка влево 21">
            <a:hlinkClick r:id="rId18" action="ppaction://hlinksldjump"/>
          </p:cNvPr>
          <p:cNvSpPr/>
          <p:nvPr/>
        </p:nvSpPr>
        <p:spPr>
          <a:xfrm>
            <a:off x="1680519" y="6005384"/>
            <a:ext cx="1828800" cy="645601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4799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>
        <p14:pan dir="u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</p:childTnLst>
        </p:cTn>
      </p:par>
    </p:tnLst>
    <p:bldLst>
      <p:bldP spid="43" grpId="0"/>
      <p:bldP spid="50" grpId="0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Объект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477" y="489691"/>
            <a:ext cx="8305046" cy="283939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3" name="TextBox 42"/>
          <p:cNvSpPr txBox="1"/>
          <p:nvPr/>
        </p:nvSpPr>
        <p:spPr>
          <a:xfrm>
            <a:off x="4119326" y="3782454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omic Sans MS" panose="030F0702030302020204" pitchFamily="66" charset="0"/>
              </a:rPr>
              <a:t> </a:t>
            </a:r>
            <a:endParaRPr lang="en-US" dirty="0">
              <a:latin typeface="Comic Sans MS" panose="030F0702030302020204" pitchFamily="66" charset="0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66574">
            <a:off x="241178" y="2896444"/>
            <a:ext cx="1130408" cy="1004808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736105">
            <a:off x="141769" y="4250184"/>
            <a:ext cx="2132823" cy="192711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4363">
            <a:off x="5678863" y="-71573"/>
            <a:ext cx="834274" cy="105989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1725">
            <a:off x="8968320" y="3520969"/>
            <a:ext cx="716253" cy="955004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298067">
            <a:off x="2674423" y="3571557"/>
            <a:ext cx="617511" cy="784141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623738">
            <a:off x="2447184" y="4581344"/>
            <a:ext cx="684581" cy="732622"/>
          </a:xfrm>
          <a:prstGeom prst="rect">
            <a:avLst/>
          </a:prstGeom>
        </p:spPr>
      </p:pic>
      <p:pic>
        <p:nvPicPr>
          <p:cNvPr id="28" name="Объект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30934">
            <a:off x="8845279" y="4462938"/>
            <a:ext cx="2094777" cy="2238129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1555" y="3018318"/>
            <a:ext cx="1301519" cy="852240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0115" y="5771248"/>
            <a:ext cx="713257" cy="437841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73483">
            <a:off x="484179" y="577401"/>
            <a:ext cx="804589" cy="811970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99940">
            <a:off x="11166939" y="4129127"/>
            <a:ext cx="712269" cy="846753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07994">
            <a:off x="1161998" y="1888380"/>
            <a:ext cx="870754" cy="431894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2314" y="1603899"/>
            <a:ext cx="926919" cy="891540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70099">
            <a:off x="10237213" y="517388"/>
            <a:ext cx="916553" cy="619715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4119326" y="4869105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omic Sans MS" panose="030F0702030302020204" pitchFamily="66" charset="0"/>
              </a:rPr>
              <a:t> 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871662" y="3835718"/>
            <a:ext cx="37071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 Кабан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140486" y="944224"/>
            <a:ext cx="6096000" cy="280076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solidFill>
                  <a:srgbClr val="333333"/>
                </a:solidFill>
                <a:latin typeface="Tahoma" panose="020B0604030504040204" pitchFamily="34" charset="0"/>
              </a:rPr>
              <a:t> </a:t>
            </a:r>
            <a:r>
              <a:rPr lang="ru-RU" sz="2800" dirty="0">
                <a:solidFill>
                  <a:srgbClr val="333333"/>
                </a:solidFill>
                <a:latin typeface="Comic Sans MS" panose="030F0702030302020204" pitchFamily="66" charset="0"/>
              </a:rPr>
              <a:t>это дикие свиньи. </a:t>
            </a:r>
            <a:r>
              <a:rPr lang="ru-RU" sz="2800" dirty="0" smtClean="0">
                <a:solidFill>
                  <a:srgbClr val="333333"/>
                </a:solidFill>
                <a:latin typeface="Comic Sans MS" panose="030F0702030302020204" pitchFamily="66" charset="0"/>
              </a:rPr>
              <a:t>Достаточно крупные </a:t>
            </a:r>
            <a:r>
              <a:rPr lang="ru-RU" sz="2800" dirty="0">
                <a:solidFill>
                  <a:srgbClr val="333333"/>
                </a:solidFill>
                <a:latin typeface="Comic Sans MS" panose="030F0702030302020204" pitchFamily="66" charset="0"/>
              </a:rPr>
              <a:t>животные, вес </a:t>
            </a:r>
            <a:r>
              <a:rPr lang="ru-RU" sz="2800" dirty="0" smtClean="0">
                <a:solidFill>
                  <a:srgbClr val="333333"/>
                </a:solidFill>
                <a:latin typeface="Comic Sans MS" panose="030F0702030302020204" pitchFamily="66" charset="0"/>
              </a:rPr>
              <a:t>  </a:t>
            </a:r>
            <a:r>
              <a:rPr lang="ru-RU" sz="2800" dirty="0">
                <a:solidFill>
                  <a:srgbClr val="333333"/>
                </a:solidFill>
                <a:latin typeface="Comic Sans MS" panose="030F0702030302020204" pitchFamily="66" charset="0"/>
              </a:rPr>
              <a:t>может достигать 250 килограмм. При такой массе они могут бегать со скоростью до 40 км/час.</a:t>
            </a:r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22" name="Стрелка влево 21">
            <a:hlinkClick r:id="rId18" action="ppaction://hlinksldjump"/>
          </p:cNvPr>
          <p:cNvSpPr/>
          <p:nvPr/>
        </p:nvSpPr>
        <p:spPr>
          <a:xfrm>
            <a:off x="1680519" y="6005384"/>
            <a:ext cx="1828800" cy="645601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1393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>
        <p14:pan dir="u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</p:childTnLst>
        </p:cTn>
      </p:par>
    </p:tnLst>
    <p:bldLst>
      <p:bldP spid="43" grpId="0"/>
      <p:bldP spid="50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Объект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3614" y="710823"/>
            <a:ext cx="8305046" cy="283939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3" name="TextBox 42"/>
          <p:cNvSpPr txBox="1"/>
          <p:nvPr/>
        </p:nvSpPr>
        <p:spPr>
          <a:xfrm>
            <a:off x="4119326" y="3782454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omic Sans MS" panose="030F0702030302020204" pitchFamily="66" charset="0"/>
              </a:rPr>
              <a:t> </a:t>
            </a:r>
            <a:endParaRPr lang="en-US" dirty="0">
              <a:latin typeface="Comic Sans MS" panose="030F0702030302020204" pitchFamily="66" charset="0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66574">
            <a:off x="241178" y="2896444"/>
            <a:ext cx="1130408" cy="1004808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736105">
            <a:off x="141769" y="4250184"/>
            <a:ext cx="2132823" cy="192711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4363">
            <a:off x="5678863" y="-71573"/>
            <a:ext cx="834274" cy="105989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1725">
            <a:off x="8968320" y="3520969"/>
            <a:ext cx="716253" cy="955004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298067">
            <a:off x="2674423" y="3571557"/>
            <a:ext cx="617511" cy="784141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623738">
            <a:off x="2447184" y="4581344"/>
            <a:ext cx="684581" cy="732622"/>
          </a:xfrm>
          <a:prstGeom prst="rect">
            <a:avLst/>
          </a:prstGeom>
        </p:spPr>
      </p:pic>
      <p:pic>
        <p:nvPicPr>
          <p:cNvPr id="28" name="Объект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30934">
            <a:off x="8845279" y="4462938"/>
            <a:ext cx="2094777" cy="2238129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1555" y="3018318"/>
            <a:ext cx="1301519" cy="852240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0115" y="5771248"/>
            <a:ext cx="713257" cy="437841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73483">
            <a:off x="484179" y="577401"/>
            <a:ext cx="804589" cy="811970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99940">
            <a:off x="11166939" y="4129127"/>
            <a:ext cx="712269" cy="846753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07994">
            <a:off x="1161998" y="1888380"/>
            <a:ext cx="870754" cy="431894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2314" y="1603899"/>
            <a:ext cx="926919" cy="891540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70099">
            <a:off x="10237213" y="517388"/>
            <a:ext cx="916553" cy="619715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4119326" y="4869105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omic Sans MS" panose="030F0702030302020204" pitchFamily="66" charset="0"/>
              </a:rPr>
              <a:t> 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871662" y="3835718"/>
            <a:ext cx="37071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 </a:t>
            </a:r>
            <a:r>
              <a:rPr lang="ru-RU" sz="4400" dirty="0" err="1" smtClean="0"/>
              <a:t>Россомаха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921765" y="836392"/>
            <a:ext cx="6874377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333333"/>
                </a:solidFill>
                <a:latin typeface="Comic Sans MS" panose="030F0702030302020204" pitchFamily="66" charset="0"/>
              </a:rPr>
              <a:t> хищное </a:t>
            </a:r>
            <a:r>
              <a:rPr lang="ru-RU" sz="2000" dirty="0">
                <a:solidFill>
                  <a:srgbClr val="333333"/>
                </a:solidFill>
                <a:latin typeface="Comic Sans MS" panose="030F0702030302020204" pitchFamily="66" charset="0"/>
              </a:rPr>
              <a:t>животное северных лесов России. </a:t>
            </a:r>
            <a:r>
              <a:rPr lang="ru-RU" sz="2000" dirty="0" smtClean="0">
                <a:solidFill>
                  <a:srgbClr val="333333"/>
                </a:solidFill>
                <a:latin typeface="Comic Sans MS" panose="030F0702030302020204" pitchFamily="66" charset="0"/>
              </a:rPr>
              <a:t>  </a:t>
            </a:r>
            <a:r>
              <a:rPr lang="ru-RU" sz="2000" dirty="0">
                <a:solidFill>
                  <a:srgbClr val="333333"/>
                </a:solidFill>
                <a:latin typeface="Comic Sans MS" panose="030F0702030302020204" pitchFamily="66" charset="0"/>
              </a:rPr>
              <a:t>это родственница куниц, хотя внешне она напоминает медведя</a:t>
            </a:r>
            <a:r>
              <a:rPr lang="ru-RU" sz="2000" dirty="0" smtClean="0">
                <a:solidFill>
                  <a:srgbClr val="333333"/>
                </a:solidFill>
                <a:latin typeface="Comic Sans MS" panose="030F0702030302020204" pitchFamily="66" charset="0"/>
              </a:rPr>
              <a:t>.</a:t>
            </a:r>
            <a:r>
              <a:rPr lang="ru-RU" sz="2000" dirty="0">
                <a:latin typeface="Comic Sans MS" panose="030F0702030302020204" pitchFamily="66" charset="0"/>
              </a:rPr>
              <a:t> </a:t>
            </a:r>
            <a:r>
              <a:rPr lang="ru-RU" sz="2000" dirty="0" smtClean="0">
                <a:latin typeface="Comic Sans MS" panose="030F0702030302020204" pitchFamily="66" charset="0"/>
              </a:rPr>
              <a:t>Вес  может </a:t>
            </a:r>
            <a:r>
              <a:rPr lang="ru-RU" sz="2000" dirty="0">
                <a:latin typeface="Comic Sans MS" panose="030F0702030302020204" pitchFamily="66" charset="0"/>
              </a:rPr>
              <a:t>достигать 30 килограмм. </a:t>
            </a:r>
            <a:r>
              <a:rPr lang="ru-RU" sz="2000" dirty="0" smtClean="0">
                <a:latin typeface="Comic Sans MS" panose="030F0702030302020204" pitchFamily="66" charset="0"/>
              </a:rPr>
              <a:t> </a:t>
            </a:r>
            <a:endParaRPr lang="ru-RU" sz="2000" dirty="0">
              <a:latin typeface="Comic Sans MS" panose="030F0702030302020204" pitchFamily="66" charset="0"/>
            </a:endParaRPr>
          </a:p>
          <a:p>
            <a:r>
              <a:rPr lang="ru-RU" sz="2000" dirty="0">
                <a:latin typeface="Comic Sans MS" panose="030F0702030302020204" pitchFamily="66" charset="0"/>
              </a:rPr>
              <a:t>Считается, что основа рациона </a:t>
            </a:r>
            <a:r>
              <a:rPr lang="ru-RU" sz="2000" dirty="0" smtClean="0">
                <a:latin typeface="Comic Sans MS" panose="030F0702030302020204" pitchFamily="66" charset="0"/>
              </a:rPr>
              <a:t> состоит </a:t>
            </a:r>
            <a:r>
              <a:rPr lang="ru-RU" sz="2000" dirty="0">
                <a:latin typeface="Comic Sans MS" panose="030F0702030302020204" pitchFamily="66" charset="0"/>
              </a:rPr>
              <a:t>из падали, которую она подбирает за медведями и волками. Кроме этого </a:t>
            </a:r>
            <a:r>
              <a:rPr lang="ru-RU" sz="2000" dirty="0" smtClean="0">
                <a:latin typeface="Comic Sans MS" panose="030F0702030302020204" pitchFamily="66" charset="0"/>
              </a:rPr>
              <a:t>она  </a:t>
            </a:r>
            <a:r>
              <a:rPr lang="ru-RU" sz="2000" dirty="0">
                <a:latin typeface="Comic Sans MS" panose="030F0702030302020204" pitchFamily="66" charset="0"/>
              </a:rPr>
              <a:t>охотится на всё, что может поймать. Большая удача для </a:t>
            </a:r>
            <a:r>
              <a:rPr lang="ru-RU" sz="2000" dirty="0" smtClean="0">
                <a:latin typeface="Comic Sans MS" panose="030F0702030302020204" pitchFamily="66" charset="0"/>
              </a:rPr>
              <a:t>неё </a:t>
            </a:r>
            <a:r>
              <a:rPr lang="ru-RU" sz="2000" dirty="0">
                <a:latin typeface="Comic Sans MS" panose="030F0702030302020204" pitchFamily="66" charset="0"/>
              </a:rPr>
              <a:t>– поймать раненного и ослабленного оленя небольших размеров.</a:t>
            </a:r>
          </a:p>
          <a:p>
            <a:endParaRPr lang="ru-RU" dirty="0"/>
          </a:p>
        </p:txBody>
      </p:sp>
      <p:sp>
        <p:nvSpPr>
          <p:cNvPr id="22" name="Стрелка влево 21">
            <a:hlinkClick r:id="rId18" action="ppaction://hlinksldjump"/>
          </p:cNvPr>
          <p:cNvSpPr/>
          <p:nvPr/>
        </p:nvSpPr>
        <p:spPr>
          <a:xfrm>
            <a:off x="1672281" y="6005384"/>
            <a:ext cx="1828800" cy="645601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8664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>
        <p14:pan dir="u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</p:childTnLst>
        </p:cTn>
      </p:par>
    </p:tnLst>
    <p:bldLst>
      <p:bldP spid="43" grpId="0"/>
      <p:bldP spid="50" grpId="0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Объект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9770" y="587868"/>
            <a:ext cx="8305046" cy="283939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3" name="TextBox 42"/>
          <p:cNvSpPr txBox="1"/>
          <p:nvPr/>
        </p:nvSpPr>
        <p:spPr>
          <a:xfrm>
            <a:off x="4119326" y="3782454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omic Sans MS" panose="030F0702030302020204" pitchFamily="66" charset="0"/>
              </a:rPr>
              <a:t> </a:t>
            </a:r>
            <a:endParaRPr lang="en-US" dirty="0">
              <a:latin typeface="Comic Sans MS" panose="030F0702030302020204" pitchFamily="66" charset="0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66574">
            <a:off x="241178" y="2896444"/>
            <a:ext cx="1130408" cy="1004808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736105">
            <a:off x="141769" y="4250184"/>
            <a:ext cx="2132823" cy="192711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4363">
            <a:off x="5678863" y="-71573"/>
            <a:ext cx="834274" cy="105989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1725">
            <a:off x="8968320" y="3520969"/>
            <a:ext cx="716253" cy="955004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298067">
            <a:off x="2674423" y="3571557"/>
            <a:ext cx="617511" cy="784141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623738">
            <a:off x="2447184" y="4581344"/>
            <a:ext cx="684581" cy="732622"/>
          </a:xfrm>
          <a:prstGeom prst="rect">
            <a:avLst/>
          </a:prstGeom>
        </p:spPr>
      </p:pic>
      <p:pic>
        <p:nvPicPr>
          <p:cNvPr id="28" name="Объект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30934">
            <a:off x="8845279" y="4462938"/>
            <a:ext cx="2094777" cy="2238129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1555" y="3018318"/>
            <a:ext cx="1301519" cy="852240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0115" y="5771248"/>
            <a:ext cx="713257" cy="437841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73483">
            <a:off x="484179" y="577401"/>
            <a:ext cx="804589" cy="811970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99940">
            <a:off x="11166939" y="4129127"/>
            <a:ext cx="712269" cy="846753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07994">
            <a:off x="1161998" y="1888380"/>
            <a:ext cx="870754" cy="431894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2314" y="1603899"/>
            <a:ext cx="926919" cy="891540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70099">
            <a:off x="10237213" y="517388"/>
            <a:ext cx="916553" cy="619715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4119326" y="4869105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omic Sans MS" panose="030F0702030302020204" pitchFamily="66" charset="0"/>
              </a:rPr>
              <a:t> 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871662" y="3835718"/>
            <a:ext cx="37071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 Горностай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130909" y="786105"/>
            <a:ext cx="6096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solidFill>
                  <a:srgbClr val="333333"/>
                </a:solidFill>
                <a:latin typeface="Comic Sans MS" panose="030F0702030302020204" pitchFamily="66" charset="0"/>
              </a:rPr>
              <a:t> маленький </a:t>
            </a:r>
            <a:r>
              <a:rPr lang="ru-RU" dirty="0">
                <a:solidFill>
                  <a:srgbClr val="333333"/>
                </a:solidFill>
                <a:latin typeface="Comic Sans MS" panose="030F0702030302020204" pitchFamily="66" charset="0"/>
              </a:rPr>
              <a:t>хищник, не более 40 сантиметров в длину. Но очень агрессивный и кровожадный зверёк. Он обитает в зарослях кустарника, на берегах водоёмов, в том числе и у болот. Х</a:t>
            </a:r>
            <a:r>
              <a:rPr lang="ru-RU" dirty="0" smtClean="0">
                <a:solidFill>
                  <a:srgbClr val="333333"/>
                </a:solidFill>
                <a:latin typeface="Comic Sans MS" panose="030F0702030302020204" pitchFamily="66" charset="0"/>
              </a:rPr>
              <a:t>орошо </a:t>
            </a:r>
            <a:r>
              <a:rPr lang="ru-RU" dirty="0">
                <a:solidFill>
                  <a:srgbClr val="333333"/>
                </a:solidFill>
                <a:latin typeface="Comic Sans MS" panose="030F0702030302020204" pitchFamily="66" charset="0"/>
              </a:rPr>
              <a:t>плавает и ловко лазает по деревьям</a:t>
            </a:r>
            <a:r>
              <a:rPr lang="ru-RU" dirty="0" smtClean="0">
                <a:solidFill>
                  <a:srgbClr val="333333"/>
                </a:solidFill>
                <a:latin typeface="Comic Sans MS" panose="030F0702030302020204" pitchFamily="66" charset="0"/>
              </a:rPr>
              <a:t>.</a:t>
            </a:r>
            <a:r>
              <a:rPr lang="ru-RU" dirty="0">
                <a:latin typeface="Comic Sans MS" panose="030F0702030302020204" pitchFamily="66" charset="0"/>
              </a:rPr>
              <a:t> охотится на мелких грызунов, но способен убить и добычу крупней его, например белку или кролика</a:t>
            </a:r>
            <a:r>
              <a:rPr lang="ru-RU" dirty="0" smtClean="0">
                <a:latin typeface="Comic Sans MS" panose="030F0702030302020204" pitchFamily="66" charset="0"/>
              </a:rPr>
              <a:t>.</a:t>
            </a:r>
            <a:r>
              <a:rPr lang="ru-RU" dirty="0">
                <a:latin typeface="Comic Sans MS" panose="030F0702030302020204" pitchFamily="66" charset="0"/>
              </a:rPr>
              <a:t> Зимой </a:t>
            </a:r>
            <a:r>
              <a:rPr lang="ru-RU" dirty="0" smtClean="0">
                <a:latin typeface="Comic Sans MS" panose="030F0702030302020204" pitchFamily="66" charset="0"/>
              </a:rPr>
              <a:t> </a:t>
            </a:r>
            <a:r>
              <a:rPr lang="ru-RU" dirty="0">
                <a:latin typeface="Comic Sans MS" panose="030F0702030302020204" pitchFamily="66" charset="0"/>
              </a:rPr>
              <a:t>меняют окрас своей шерсти на белый, чтобы иметь больше шансов оставаться незамеченными во время охоты.</a:t>
            </a:r>
            <a:endParaRPr lang="ru-RU" dirty="0" smtClean="0">
              <a:solidFill>
                <a:srgbClr val="333333"/>
              </a:solidFill>
              <a:latin typeface="Comic Sans MS" panose="030F0702030302020204" pitchFamily="66" charset="0"/>
            </a:endParaRPr>
          </a:p>
          <a:p>
            <a:endParaRPr lang="ru-RU" dirty="0"/>
          </a:p>
        </p:txBody>
      </p:sp>
      <p:sp>
        <p:nvSpPr>
          <p:cNvPr id="29" name="Стрелка влево 28">
            <a:hlinkClick r:id="rId18" action="ppaction://hlinksldjump"/>
          </p:cNvPr>
          <p:cNvSpPr/>
          <p:nvPr/>
        </p:nvSpPr>
        <p:spPr>
          <a:xfrm>
            <a:off x="1680519" y="6005384"/>
            <a:ext cx="1828800" cy="645601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5284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>
        <p14:pan dir="u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</p:childTnLst>
        </p:cTn>
      </p:par>
    </p:tnLst>
    <p:bldLst>
      <p:bldP spid="43" grpId="0"/>
      <p:bldP spid="50" grpId="0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Объект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477" y="489691"/>
            <a:ext cx="8305046" cy="283939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870888" y="959283"/>
            <a:ext cx="7065377" cy="1994055"/>
          </a:xfrm>
        </p:spPr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3" name="TextBox 42"/>
          <p:cNvSpPr txBox="1"/>
          <p:nvPr/>
        </p:nvSpPr>
        <p:spPr>
          <a:xfrm>
            <a:off x="4119326" y="3782454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omic Sans MS" panose="030F0702030302020204" pitchFamily="66" charset="0"/>
              </a:rPr>
              <a:t> </a:t>
            </a:r>
            <a:endParaRPr lang="en-US" dirty="0">
              <a:latin typeface="Comic Sans MS" panose="030F0702030302020204" pitchFamily="66" charset="0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66574">
            <a:off x="241178" y="2896444"/>
            <a:ext cx="1130408" cy="1004808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736105">
            <a:off x="141769" y="4250184"/>
            <a:ext cx="2132823" cy="192711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4363">
            <a:off x="5678863" y="-71573"/>
            <a:ext cx="834274" cy="105989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1725">
            <a:off x="8968320" y="3520969"/>
            <a:ext cx="716253" cy="955004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298067">
            <a:off x="2674423" y="3571557"/>
            <a:ext cx="617511" cy="784141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623738">
            <a:off x="2447184" y="4581344"/>
            <a:ext cx="684581" cy="732622"/>
          </a:xfrm>
          <a:prstGeom prst="rect">
            <a:avLst/>
          </a:prstGeom>
        </p:spPr>
      </p:pic>
      <p:pic>
        <p:nvPicPr>
          <p:cNvPr id="28" name="Объект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30934">
            <a:off x="8845279" y="4462938"/>
            <a:ext cx="2094777" cy="2238129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1555" y="3018318"/>
            <a:ext cx="1301519" cy="852240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0115" y="5771248"/>
            <a:ext cx="713257" cy="437841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73483">
            <a:off x="484179" y="577401"/>
            <a:ext cx="804589" cy="811970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99940">
            <a:off x="11166939" y="4129127"/>
            <a:ext cx="712269" cy="846753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07994">
            <a:off x="1161998" y="1888380"/>
            <a:ext cx="870754" cy="431894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2314" y="1603899"/>
            <a:ext cx="926919" cy="891540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70099">
            <a:off x="10237213" y="517388"/>
            <a:ext cx="916553" cy="619715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5046782" y="3351802"/>
            <a:ext cx="39533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latin typeface="Comic Sans MS" panose="030F0702030302020204" pitchFamily="66" charset="0"/>
              </a:rPr>
              <a:t> Лось</a:t>
            </a:r>
            <a:endParaRPr lang="en-US" sz="4400" dirty="0">
              <a:latin typeface="Comic Sans MS" panose="030F0702030302020204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760751" y="991709"/>
            <a:ext cx="6096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Comic Sans MS" panose="030F0702030302020204" pitchFamily="66" charset="0"/>
              </a:rPr>
              <a:t>Травоядное животное, обитающее около воды. Питается растительностью на мелководье рек и озер. При появлении хищника </a:t>
            </a:r>
            <a:r>
              <a:rPr lang="ru-RU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  </a:t>
            </a:r>
            <a:r>
              <a:rPr lang="ru-RU" dirty="0">
                <a:solidFill>
                  <a:srgbClr val="000000"/>
                </a:solidFill>
                <a:latin typeface="Comic Sans MS" panose="030F0702030302020204" pitchFamily="66" charset="0"/>
              </a:rPr>
              <a:t>ищет спасения прямо в воде. Он в состоянии проплыть много километров. </a:t>
            </a:r>
            <a:r>
              <a:rPr lang="ru-RU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 Производит </a:t>
            </a:r>
            <a:r>
              <a:rPr lang="ru-RU" dirty="0">
                <a:solidFill>
                  <a:srgbClr val="000000"/>
                </a:solidFill>
                <a:latin typeface="Comic Sans MS" panose="030F0702030302020204" pitchFamily="66" charset="0"/>
              </a:rPr>
              <a:t>на свет одного - двух малышей, которые расстаются с матерью через девять месяцев.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29" name="Стрелка влево 28">
            <a:hlinkClick r:id="rId18" action="ppaction://hlinksldjump"/>
          </p:cNvPr>
          <p:cNvSpPr/>
          <p:nvPr/>
        </p:nvSpPr>
        <p:spPr>
          <a:xfrm>
            <a:off x="1680519" y="6005384"/>
            <a:ext cx="1828800" cy="645601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2709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>
        <p14:pan dir="u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</p:childTnLst>
        </p:cTn>
      </p:par>
    </p:tnLst>
    <p:bldLst>
      <p:bldP spid="43" grpId="0"/>
      <p:bldP spid="5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Объект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6509" y="901267"/>
            <a:ext cx="8305046" cy="283939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3" name="TextBox 42"/>
          <p:cNvSpPr txBox="1"/>
          <p:nvPr/>
        </p:nvSpPr>
        <p:spPr>
          <a:xfrm>
            <a:off x="4119326" y="3782454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omic Sans MS" panose="030F0702030302020204" pitchFamily="66" charset="0"/>
              </a:rPr>
              <a:t> </a:t>
            </a:r>
            <a:endParaRPr lang="en-US" dirty="0">
              <a:latin typeface="Comic Sans MS" panose="030F0702030302020204" pitchFamily="66" charset="0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66574">
            <a:off x="241178" y="2896444"/>
            <a:ext cx="1130408" cy="1004808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736105">
            <a:off x="141769" y="4250184"/>
            <a:ext cx="2132823" cy="192711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4363">
            <a:off x="5678863" y="-71573"/>
            <a:ext cx="834274" cy="105989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1725">
            <a:off x="8968320" y="3520969"/>
            <a:ext cx="716253" cy="955004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298067">
            <a:off x="2674423" y="3571557"/>
            <a:ext cx="617511" cy="784141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623738">
            <a:off x="2447184" y="4581344"/>
            <a:ext cx="684581" cy="732622"/>
          </a:xfrm>
          <a:prstGeom prst="rect">
            <a:avLst/>
          </a:prstGeom>
        </p:spPr>
      </p:pic>
      <p:pic>
        <p:nvPicPr>
          <p:cNvPr id="28" name="Объект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30934">
            <a:off x="8845279" y="4462938"/>
            <a:ext cx="2094777" cy="2238129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1555" y="3018318"/>
            <a:ext cx="1301519" cy="852240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0115" y="5771248"/>
            <a:ext cx="713257" cy="437841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73483">
            <a:off x="484179" y="577401"/>
            <a:ext cx="804589" cy="811970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99940">
            <a:off x="11166939" y="4129127"/>
            <a:ext cx="712269" cy="846753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07994">
            <a:off x="1161998" y="1888380"/>
            <a:ext cx="870754" cy="431894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2314" y="1603899"/>
            <a:ext cx="926919" cy="891540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70099">
            <a:off x="10237213" y="517388"/>
            <a:ext cx="916553" cy="619715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4119326" y="4869105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omic Sans MS" panose="030F0702030302020204" pitchFamily="66" charset="0"/>
              </a:rPr>
              <a:t> 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871662" y="3835718"/>
            <a:ext cx="370716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 Клеточная мембрана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130378" y="1494699"/>
            <a:ext cx="6096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Tahoma" panose="020B0604030504040204" pitchFamily="34" charset="0"/>
              </a:rPr>
              <a:t> </a:t>
            </a:r>
            <a:r>
              <a:rPr lang="ru-RU" sz="2800" dirty="0">
                <a:solidFill>
                  <a:srgbClr val="000000"/>
                </a:solidFill>
                <a:latin typeface="Comic Sans MS" panose="030F0702030302020204" pitchFamily="66" charset="0"/>
              </a:rPr>
              <a:t>Эта клеточная структура выполняет роль таможни и благодаря ей не все проникает в организм Клеточная мембрана</a:t>
            </a:r>
            <a:endParaRPr lang="ru-RU" sz="2800" dirty="0">
              <a:latin typeface="Comic Sans MS" panose="030F0702030302020204" pitchFamily="66" charset="0"/>
            </a:endParaRPr>
          </a:p>
        </p:txBody>
      </p:sp>
      <p:sp>
        <p:nvSpPr>
          <p:cNvPr id="22" name="Стрелка влево 21">
            <a:hlinkClick r:id="rId18" action="ppaction://hlinksldjump"/>
          </p:cNvPr>
          <p:cNvSpPr/>
          <p:nvPr/>
        </p:nvSpPr>
        <p:spPr>
          <a:xfrm>
            <a:off x="1680519" y="6005384"/>
            <a:ext cx="1828800" cy="645601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3740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>
        <p14:pan dir="u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</p:childTnLst>
        </p:cTn>
      </p:par>
    </p:tnLst>
    <p:bldLst>
      <p:bldP spid="43" grpId="0"/>
      <p:bldP spid="50" grpId="0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Объект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477" y="489691"/>
            <a:ext cx="8305046" cy="283939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3" name="TextBox 42"/>
          <p:cNvSpPr txBox="1"/>
          <p:nvPr/>
        </p:nvSpPr>
        <p:spPr>
          <a:xfrm>
            <a:off x="4119326" y="3782454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omic Sans MS" panose="030F0702030302020204" pitchFamily="66" charset="0"/>
              </a:rPr>
              <a:t> </a:t>
            </a:r>
            <a:endParaRPr lang="en-US" dirty="0">
              <a:latin typeface="Comic Sans MS" panose="030F0702030302020204" pitchFamily="66" charset="0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66574">
            <a:off x="241178" y="2896444"/>
            <a:ext cx="1130408" cy="1004808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736105">
            <a:off x="141769" y="4250184"/>
            <a:ext cx="2132823" cy="192711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4363">
            <a:off x="5678863" y="-71573"/>
            <a:ext cx="834274" cy="105989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1725">
            <a:off x="8968320" y="3520969"/>
            <a:ext cx="716253" cy="955004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298067">
            <a:off x="2674423" y="3571557"/>
            <a:ext cx="617511" cy="784141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623738">
            <a:off x="2447184" y="4581344"/>
            <a:ext cx="684581" cy="732622"/>
          </a:xfrm>
          <a:prstGeom prst="rect">
            <a:avLst/>
          </a:prstGeom>
        </p:spPr>
      </p:pic>
      <p:pic>
        <p:nvPicPr>
          <p:cNvPr id="28" name="Объект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30934">
            <a:off x="8845279" y="4462938"/>
            <a:ext cx="2094777" cy="2238129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1555" y="3018318"/>
            <a:ext cx="1301519" cy="852240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0115" y="5771248"/>
            <a:ext cx="713257" cy="437841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73483">
            <a:off x="484179" y="577401"/>
            <a:ext cx="804589" cy="811970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99940">
            <a:off x="11166939" y="4129127"/>
            <a:ext cx="712269" cy="846753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07994">
            <a:off x="1161998" y="1888380"/>
            <a:ext cx="870754" cy="431894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2314" y="1603899"/>
            <a:ext cx="926919" cy="891540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70099">
            <a:off x="10237213" y="517388"/>
            <a:ext cx="916553" cy="619715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4105181" y="4302228"/>
            <a:ext cx="39533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omic Sans MS" panose="030F0702030302020204" pitchFamily="66" charset="0"/>
              </a:rPr>
              <a:t> </a:t>
            </a:r>
            <a:r>
              <a:rPr lang="ru-RU" sz="3600" dirty="0" smtClean="0">
                <a:latin typeface="Comic Sans MS" panose="030F0702030302020204" pitchFamily="66" charset="0"/>
              </a:rPr>
              <a:t>Лизосомы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965328" y="3495170"/>
            <a:ext cx="23282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62559" y="1064426"/>
            <a:ext cx="6096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>
                <a:solidFill>
                  <a:srgbClr val="000000"/>
                </a:solidFill>
                <a:latin typeface="Comic Sans MS" panose="030F0702030302020204" pitchFamily="66" charset="0"/>
              </a:rPr>
              <a:t>Небольшие шарообразные структуры, содержащие вещества, которые уничтожают старые структуры клетки </a:t>
            </a:r>
            <a:endParaRPr lang="ru-RU" sz="2800" dirty="0">
              <a:latin typeface="Comic Sans MS" panose="030F0702030302020204" pitchFamily="66" charset="0"/>
            </a:endParaRPr>
          </a:p>
        </p:txBody>
      </p:sp>
      <p:sp>
        <p:nvSpPr>
          <p:cNvPr id="22" name="Стрелка влево 21">
            <a:hlinkClick r:id="rId18" action="ppaction://hlinksldjump"/>
          </p:cNvPr>
          <p:cNvSpPr/>
          <p:nvPr/>
        </p:nvSpPr>
        <p:spPr>
          <a:xfrm>
            <a:off x="1680519" y="6005384"/>
            <a:ext cx="1828800" cy="645601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3594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>
        <p14:pan dir="u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</p:childTnLst>
        </p:cTn>
      </p:par>
    </p:tnLst>
    <p:bldLst>
      <p:bldP spid="43" grpId="0"/>
      <p:bldP spid="50" grpId="0"/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Объект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3748" y="671943"/>
            <a:ext cx="8305046" cy="283939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3" name="TextBox 42"/>
          <p:cNvSpPr txBox="1"/>
          <p:nvPr/>
        </p:nvSpPr>
        <p:spPr>
          <a:xfrm>
            <a:off x="4119326" y="3782454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omic Sans MS" panose="030F0702030302020204" pitchFamily="66" charset="0"/>
              </a:rPr>
              <a:t> </a:t>
            </a:r>
            <a:endParaRPr lang="en-US" dirty="0">
              <a:latin typeface="Comic Sans MS" panose="030F0702030302020204" pitchFamily="66" charset="0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66574">
            <a:off x="241178" y="2896444"/>
            <a:ext cx="1130408" cy="1004808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736105">
            <a:off x="141769" y="4250184"/>
            <a:ext cx="2132823" cy="192711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4363">
            <a:off x="5678863" y="-71573"/>
            <a:ext cx="834274" cy="105989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1725">
            <a:off x="8968320" y="3520969"/>
            <a:ext cx="716253" cy="955004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298067">
            <a:off x="2674423" y="3571557"/>
            <a:ext cx="617511" cy="784141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623738">
            <a:off x="2447184" y="4581344"/>
            <a:ext cx="684581" cy="732622"/>
          </a:xfrm>
          <a:prstGeom prst="rect">
            <a:avLst/>
          </a:prstGeom>
        </p:spPr>
      </p:pic>
      <p:pic>
        <p:nvPicPr>
          <p:cNvPr id="28" name="Объект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30934">
            <a:off x="8845279" y="4462938"/>
            <a:ext cx="2094777" cy="2238129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1555" y="3018318"/>
            <a:ext cx="1301519" cy="852240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0115" y="5771248"/>
            <a:ext cx="713257" cy="437841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73483">
            <a:off x="484179" y="577401"/>
            <a:ext cx="804589" cy="811970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99940">
            <a:off x="11166939" y="4129127"/>
            <a:ext cx="712269" cy="846753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07994">
            <a:off x="1161998" y="1888380"/>
            <a:ext cx="870754" cy="431894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2314" y="1603899"/>
            <a:ext cx="926919" cy="891540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70099">
            <a:off x="10237213" y="517388"/>
            <a:ext cx="916553" cy="619715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4119326" y="4869105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omic Sans MS" panose="030F0702030302020204" pitchFamily="66" charset="0"/>
              </a:rPr>
              <a:t> 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129382" y="3835718"/>
            <a:ext cx="44494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>
                <a:solidFill>
                  <a:srgbClr val="000000"/>
                </a:solidFill>
                <a:latin typeface="Tahoma" panose="020B0604030504040204" pitchFamily="34" charset="0"/>
              </a:rPr>
              <a:t>Эпителиальная</a:t>
            </a:r>
            <a:endParaRPr lang="ru-RU" sz="4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991524" y="1444864"/>
            <a:ext cx="680461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000000"/>
                </a:solidFill>
                <a:latin typeface="Comic Sans MS" panose="030F0702030302020204" pitchFamily="66" charset="0"/>
              </a:rPr>
              <a:t>Именно эта ткань образует самую крупную железу нашего </a:t>
            </a:r>
            <a:r>
              <a:rPr lang="ru-RU" sz="32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организма</a:t>
            </a:r>
            <a:endParaRPr lang="ru-RU" sz="3200" dirty="0">
              <a:latin typeface="Comic Sans MS" panose="030F0702030302020204" pitchFamily="66" charset="0"/>
            </a:endParaRPr>
          </a:p>
        </p:txBody>
      </p:sp>
      <p:sp>
        <p:nvSpPr>
          <p:cNvPr id="22" name="Стрелка влево 21">
            <a:hlinkClick r:id="rId18" action="ppaction://hlinksldjump"/>
          </p:cNvPr>
          <p:cNvSpPr/>
          <p:nvPr/>
        </p:nvSpPr>
        <p:spPr>
          <a:xfrm>
            <a:off x="1680519" y="6005384"/>
            <a:ext cx="1828800" cy="645601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5775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>
        <p14:pan dir="u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</p:childTnLst>
        </p:cTn>
      </p:par>
    </p:tnLst>
    <p:bldLst>
      <p:bldP spid="43" grpId="0"/>
      <p:bldP spid="50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31381" y="114835"/>
            <a:ext cx="4714964" cy="1734065"/>
          </a:xfrm>
        </p:spPr>
        <p:txBody>
          <a:bodyPr>
            <a:normAutofit fontScale="90000"/>
          </a:bodyPr>
          <a:lstStyle/>
          <a:p>
            <a:r>
              <a:rPr lang="ru-RU" sz="3200" dirty="0" smtClean="0"/>
              <a:t>Определения по теме</a:t>
            </a:r>
            <a:br>
              <a:rPr lang="ru-RU" sz="3200" dirty="0" smtClean="0"/>
            </a:br>
            <a:r>
              <a:rPr lang="ru-RU" sz="3200" dirty="0" smtClean="0"/>
              <a:t> «Наследственность и изменчивость организма» </a:t>
            </a:r>
            <a:endParaRPr lang="ru-RU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-105371" y="1783824"/>
            <a:ext cx="44629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Comic Sans MS" panose="030F0702030302020204" pitchFamily="66" charset="0"/>
              </a:rPr>
              <a:t>Задачки по генетике</a:t>
            </a:r>
            <a:endParaRPr lang="ru-RU" sz="3200" dirty="0">
              <a:latin typeface="Comic Sans MS" panose="030F0702030302020204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1445" y="3057138"/>
            <a:ext cx="44629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Comic Sans MS" panose="030F0702030302020204" pitchFamily="66" charset="0"/>
              </a:rPr>
              <a:t>Животные</a:t>
            </a:r>
            <a:endParaRPr lang="ru-RU" sz="3200" dirty="0">
              <a:latin typeface="Comic Sans MS" panose="030F0702030302020204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5119" y="4476541"/>
            <a:ext cx="45755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Comic Sans MS" panose="030F0702030302020204" pitchFamily="66" charset="0"/>
              </a:rPr>
              <a:t>Клетка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5464" y="5895496"/>
            <a:ext cx="43413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Болезни</a:t>
            </a:r>
            <a:endParaRPr lang="ru-RU" sz="4000" dirty="0"/>
          </a:p>
        </p:txBody>
      </p:sp>
      <p:sp>
        <p:nvSpPr>
          <p:cNvPr id="7" name="Блок-схема: узел 6"/>
          <p:cNvSpPr/>
          <p:nvPr/>
        </p:nvSpPr>
        <p:spPr>
          <a:xfrm>
            <a:off x="4576679" y="26324"/>
            <a:ext cx="1507525" cy="135953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hlinkClick r:id="rId2" action="ppaction://hlinksldjump"/>
              </a:rPr>
              <a:t>100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" name="Блок-схема: узел 7"/>
          <p:cNvSpPr/>
          <p:nvPr/>
        </p:nvSpPr>
        <p:spPr>
          <a:xfrm>
            <a:off x="10721009" y="-19127"/>
            <a:ext cx="1507525" cy="135953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3" action="ppaction://hlinksldjump"/>
              </a:rPr>
              <a:t>500</a:t>
            </a:r>
            <a:endParaRPr lang="ru-RU" dirty="0"/>
          </a:p>
        </p:txBody>
      </p:sp>
      <p:sp>
        <p:nvSpPr>
          <p:cNvPr id="9" name="Блок-схема: узел 8"/>
          <p:cNvSpPr/>
          <p:nvPr/>
        </p:nvSpPr>
        <p:spPr>
          <a:xfrm>
            <a:off x="7663124" y="5498470"/>
            <a:ext cx="1507525" cy="135953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hlinkClick r:id="rId4" action="ppaction://hlinksldjump"/>
              </a:rPr>
              <a:t>300</a:t>
            </a:r>
            <a:endParaRPr lang="ru-RU" dirty="0"/>
          </a:p>
        </p:txBody>
      </p:sp>
      <p:sp>
        <p:nvSpPr>
          <p:cNvPr id="10" name="Блок-схема: узел 9"/>
          <p:cNvSpPr/>
          <p:nvPr/>
        </p:nvSpPr>
        <p:spPr>
          <a:xfrm>
            <a:off x="6202752" y="-19127"/>
            <a:ext cx="1507525" cy="135953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5" action="ppaction://hlinksldjump"/>
              </a:rPr>
              <a:t>200</a:t>
            </a:r>
            <a:endParaRPr lang="ru-RU" dirty="0"/>
          </a:p>
        </p:txBody>
      </p:sp>
      <p:sp>
        <p:nvSpPr>
          <p:cNvPr id="11" name="Блок-схема: узел 10"/>
          <p:cNvSpPr/>
          <p:nvPr/>
        </p:nvSpPr>
        <p:spPr>
          <a:xfrm>
            <a:off x="7753671" y="-19127"/>
            <a:ext cx="1507525" cy="135953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6" action="ppaction://hlinksldjump"/>
              </a:rPr>
              <a:t>300</a:t>
            </a:r>
            <a:endParaRPr lang="ru-RU" dirty="0"/>
          </a:p>
        </p:txBody>
      </p:sp>
      <p:sp>
        <p:nvSpPr>
          <p:cNvPr id="12" name="Блок-схема: узел 11"/>
          <p:cNvSpPr/>
          <p:nvPr/>
        </p:nvSpPr>
        <p:spPr>
          <a:xfrm>
            <a:off x="9261196" y="13210"/>
            <a:ext cx="1507525" cy="135953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7" action="ppaction://hlinksldjump"/>
              </a:rPr>
              <a:t>400</a:t>
            </a:r>
            <a:endParaRPr lang="ru-RU" dirty="0"/>
          </a:p>
        </p:txBody>
      </p:sp>
      <p:sp>
        <p:nvSpPr>
          <p:cNvPr id="13" name="Блок-схема: узел 12"/>
          <p:cNvSpPr/>
          <p:nvPr/>
        </p:nvSpPr>
        <p:spPr>
          <a:xfrm>
            <a:off x="6094414" y="4218196"/>
            <a:ext cx="1507525" cy="135953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hlinkClick r:id="rId8" action="ppaction://hlinksldjump"/>
              </a:rPr>
              <a:t>200</a:t>
            </a:r>
            <a:endParaRPr lang="ru-RU" dirty="0"/>
          </a:p>
        </p:txBody>
      </p:sp>
      <p:sp>
        <p:nvSpPr>
          <p:cNvPr id="14" name="Блок-схема: узел 13"/>
          <p:cNvSpPr/>
          <p:nvPr/>
        </p:nvSpPr>
        <p:spPr>
          <a:xfrm>
            <a:off x="4570417" y="4173945"/>
            <a:ext cx="1507525" cy="135953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hlinkClick r:id="rId9" action="ppaction://hlinksldjump"/>
              </a:rPr>
              <a:t>100</a:t>
            </a:r>
            <a:endParaRPr lang="ru-RU" dirty="0"/>
          </a:p>
        </p:txBody>
      </p:sp>
      <p:sp>
        <p:nvSpPr>
          <p:cNvPr id="15" name="Блок-схема: узел 14"/>
          <p:cNvSpPr/>
          <p:nvPr/>
        </p:nvSpPr>
        <p:spPr>
          <a:xfrm>
            <a:off x="10625003" y="5533757"/>
            <a:ext cx="1507525" cy="135953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hlinkClick r:id="rId10" action="ppaction://hlinksldjump"/>
              </a:rPr>
              <a:t>500</a:t>
            </a:r>
            <a:endParaRPr lang="ru-RU" dirty="0"/>
          </a:p>
        </p:txBody>
      </p:sp>
      <p:sp>
        <p:nvSpPr>
          <p:cNvPr id="16" name="Блок-схема: узел 15"/>
          <p:cNvSpPr/>
          <p:nvPr/>
        </p:nvSpPr>
        <p:spPr>
          <a:xfrm>
            <a:off x="9219899" y="5498470"/>
            <a:ext cx="1507525" cy="135953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hlinkClick r:id="rId11" action="ppaction://hlinksldjump"/>
              </a:rPr>
              <a:t>400</a:t>
            </a:r>
            <a:endParaRPr lang="ru-RU" dirty="0"/>
          </a:p>
        </p:txBody>
      </p:sp>
      <p:sp>
        <p:nvSpPr>
          <p:cNvPr id="17" name="Блок-схема: узел 16"/>
          <p:cNvSpPr/>
          <p:nvPr/>
        </p:nvSpPr>
        <p:spPr>
          <a:xfrm>
            <a:off x="4537639" y="5457550"/>
            <a:ext cx="1507525" cy="135953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hlinkClick r:id="rId12" action="ppaction://hlinksldjump"/>
              </a:rPr>
              <a:t>100</a:t>
            </a:r>
            <a:endParaRPr lang="ru-RU" dirty="0"/>
          </a:p>
        </p:txBody>
      </p:sp>
      <p:sp>
        <p:nvSpPr>
          <p:cNvPr id="18" name="Блок-схема: узел 17"/>
          <p:cNvSpPr/>
          <p:nvPr/>
        </p:nvSpPr>
        <p:spPr>
          <a:xfrm>
            <a:off x="6045246" y="5498470"/>
            <a:ext cx="1507525" cy="135953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hlinkClick r:id="rId13" action="ppaction://hlinksldjump"/>
              </a:rPr>
              <a:t>200</a:t>
            </a:r>
            <a:endParaRPr lang="ru-RU" dirty="0"/>
          </a:p>
        </p:txBody>
      </p:sp>
      <p:sp>
        <p:nvSpPr>
          <p:cNvPr id="19" name="Блок-схема: узел 18"/>
          <p:cNvSpPr/>
          <p:nvPr/>
        </p:nvSpPr>
        <p:spPr>
          <a:xfrm>
            <a:off x="10768721" y="4156802"/>
            <a:ext cx="1507525" cy="135953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hlinkClick r:id="rId14" action="ppaction://hlinksldjump"/>
              </a:rPr>
              <a:t>500</a:t>
            </a:r>
            <a:endParaRPr lang="ru-RU" dirty="0"/>
          </a:p>
        </p:txBody>
      </p:sp>
      <p:sp>
        <p:nvSpPr>
          <p:cNvPr id="20" name="Блок-схема: узел 19"/>
          <p:cNvSpPr/>
          <p:nvPr/>
        </p:nvSpPr>
        <p:spPr>
          <a:xfrm>
            <a:off x="9257213" y="4191615"/>
            <a:ext cx="1507525" cy="135953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hlinkClick r:id="rId15" action="ppaction://hlinksldjump"/>
              </a:rPr>
              <a:t>400</a:t>
            </a:r>
            <a:endParaRPr lang="ru-RU" dirty="0"/>
          </a:p>
        </p:txBody>
      </p:sp>
      <p:sp>
        <p:nvSpPr>
          <p:cNvPr id="21" name="Блок-схема: узел 20"/>
          <p:cNvSpPr/>
          <p:nvPr/>
        </p:nvSpPr>
        <p:spPr>
          <a:xfrm>
            <a:off x="9257213" y="2849472"/>
            <a:ext cx="1507525" cy="135953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hlinkClick r:id="rId16" action="ppaction://hlinksldjump"/>
              </a:rPr>
              <a:t>400</a:t>
            </a:r>
            <a:endParaRPr lang="ru-RU" dirty="0"/>
          </a:p>
        </p:txBody>
      </p:sp>
      <p:sp>
        <p:nvSpPr>
          <p:cNvPr id="22" name="Блок-схема: узел 21"/>
          <p:cNvSpPr/>
          <p:nvPr/>
        </p:nvSpPr>
        <p:spPr>
          <a:xfrm>
            <a:off x="10721009" y="2809255"/>
            <a:ext cx="1507525" cy="135953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hlinkClick r:id="rId17" action="ppaction://hlinksldjump"/>
              </a:rPr>
              <a:t>500</a:t>
            </a:r>
            <a:endParaRPr lang="ru-RU" dirty="0"/>
          </a:p>
        </p:txBody>
      </p:sp>
      <p:sp>
        <p:nvSpPr>
          <p:cNvPr id="23" name="Блок-схема: узел 22"/>
          <p:cNvSpPr/>
          <p:nvPr/>
        </p:nvSpPr>
        <p:spPr>
          <a:xfrm>
            <a:off x="7651189" y="4233707"/>
            <a:ext cx="1507525" cy="135953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hlinkClick r:id="rId18" action="ppaction://hlinksldjump"/>
              </a:rPr>
              <a:t>300</a:t>
            </a:r>
            <a:endParaRPr lang="ru-RU" dirty="0"/>
          </a:p>
        </p:txBody>
      </p:sp>
      <p:sp>
        <p:nvSpPr>
          <p:cNvPr id="24" name="Блок-схема: узел 23"/>
          <p:cNvSpPr/>
          <p:nvPr/>
        </p:nvSpPr>
        <p:spPr>
          <a:xfrm>
            <a:off x="10759953" y="1432300"/>
            <a:ext cx="1507525" cy="135953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500</a:t>
            </a:r>
          </a:p>
        </p:txBody>
      </p:sp>
      <p:sp>
        <p:nvSpPr>
          <p:cNvPr id="25" name="Блок-схема: узел 24"/>
          <p:cNvSpPr/>
          <p:nvPr/>
        </p:nvSpPr>
        <p:spPr>
          <a:xfrm>
            <a:off x="4537639" y="2898434"/>
            <a:ext cx="1507525" cy="135953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hlinkClick r:id="rId19" action="ppaction://hlinksldjump"/>
              </a:rPr>
              <a:t>100</a:t>
            </a:r>
            <a:endParaRPr lang="ru-RU" dirty="0"/>
          </a:p>
        </p:txBody>
      </p:sp>
      <p:sp>
        <p:nvSpPr>
          <p:cNvPr id="26" name="Блок-схема: узел 25"/>
          <p:cNvSpPr/>
          <p:nvPr/>
        </p:nvSpPr>
        <p:spPr>
          <a:xfrm>
            <a:off x="6117802" y="2809255"/>
            <a:ext cx="1507525" cy="135953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hlinkClick r:id="rId20" action="ppaction://hlinksldjump"/>
              </a:rPr>
              <a:t>200</a:t>
            </a:r>
            <a:endParaRPr lang="ru-RU" dirty="0"/>
          </a:p>
        </p:txBody>
      </p:sp>
      <p:sp>
        <p:nvSpPr>
          <p:cNvPr id="27" name="Блок-схема: узел 26"/>
          <p:cNvSpPr/>
          <p:nvPr/>
        </p:nvSpPr>
        <p:spPr>
          <a:xfrm>
            <a:off x="7627319" y="2820651"/>
            <a:ext cx="1507525" cy="135953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hlinkClick r:id="rId21" action="ppaction://hlinksldjump"/>
              </a:rPr>
              <a:t>300</a:t>
            </a:r>
            <a:endParaRPr lang="ru-RU" dirty="0"/>
          </a:p>
        </p:txBody>
      </p:sp>
      <p:sp>
        <p:nvSpPr>
          <p:cNvPr id="28" name="Блок-схема: узел 27"/>
          <p:cNvSpPr/>
          <p:nvPr/>
        </p:nvSpPr>
        <p:spPr>
          <a:xfrm>
            <a:off x="6069748" y="1461121"/>
            <a:ext cx="1507525" cy="135953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hlinkClick r:id="rId22" action="ppaction://hlinksldjump"/>
              </a:rPr>
              <a:t>200</a:t>
            </a:r>
            <a:endParaRPr lang="ru-RU" dirty="0"/>
          </a:p>
        </p:txBody>
      </p:sp>
      <p:sp>
        <p:nvSpPr>
          <p:cNvPr id="29" name="Блок-схема: узел 28"/>
          <p:cNvSpPr/>
          <p:nvPr/>
        </p:nvSpPr>
        <p:spPr>
          <a:xfrm>
            <a:off x="7687970" y="1432300"/>
            <a:ext cx="1507525" cy="135953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23" action="ppaction://hlinksldjump"/>
              </a:rPr>
              <a:t>300</a:t>
            </a:r>
            <a:endParaRPr lang="ru-RU" dirty="0"/>
          </a:p>
        </p:txBody>
      </p:sp>
      <p:sp>
        <p:nvSpPr>
          <p:cNvPr id="30" name="Блок-схема: узел 29"/>
          <p:cNvSpPr/>
          <p:nvPr/>
        </p:nvSpPr>
        <p:spPr>
          <a:xfrm>
            <a:off x="9249405" y="1461121"/>
            <a:ext cx="1507525" cy="135953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24" action="ppaction://hlinksldjump"/>
              </a:rPr>
              <a:t>400</a:t>
            </a:r>
            <a:endParaRPr lang="ru-RU" dirty="0"/>
          </a:p>
        </p:txBody>
      </p:sp>
      <p:sp>
        <p:nvSpPr>
          <p:cNvPr id="31" name="Блок-схема: узел 30"/>
          <p:cNvSpPr/>
          <p:nvPr/>
        </p:nvSpPr>
        <p:spPr>
          <a:xfrm>
            <a:off x="4525533" y="1496882"/>
            <a:ext cx="1507525" cy="135953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25" action="ppaction://hlinksldjump"/>
              </a:rPr>
              <a:t>100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34095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>
        <p14:pan dir="u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Объект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477" y="489691"/>
            <a:ext cx="8305046" cy="283939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3" name="TextBox 42"/>
          <p:cNvSpPr txBox="1"/>
          <p:nvPr/>
        </p:nvSpPr>
        <p:spPr>
          <a:xfrm>
            <a:off x="4119326" y="3782454"/>
            <a:ext cx="39533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omic Sans MS" panose="030F0702030302020204" pitchFamily="66" charset="0"/>
              </a:rPr>
              <a:t> </a:t>
            </a:r>
            <a:r>
              <a:rPr lang="ru-RU" sz="3600" dirty="0" smtClean="0">
                <a:latin typeface="Comic Sans MS" panose="030F0702030302020204" pitchFamily="66" charset="0"/>
              </a:rPr>
              <a:t>Хрящевая</a:t>
            </a:r>
            <a:endParaRPr lang="en-US" dirty="0">
              <a:latin typeface="Comic Sans MS" panose="030F0702030302020204" pitchFamily="66" charset="0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66574">
            <a:off x="241178" y="2896444"/>
            <a:ext cx="1130408" cy="1004808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736105">
            <a:off x="141769" y="4250184"/>
            <a:ext cx="2132823" cy="192711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4363">
            <a:off x="5678863" y="-71573"/>
            <a:ext cx="834274" cy="105989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1725">
            <a:off x="8968320" y="3520969"/>
            <a:ext cx="716253" cy="955004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298067">
            <a:off x="2674423" y="3571557"/>
            <a:ext cx="617511" cy="784141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623738">
            <a:off x="2447184" y="4581344"/>
            <a:ext cx="684581" cy="732622"/>
          </a:xfrm>
          <a:prstGeom prst="rect">
            <a:avLst/>
          </a:prstGeom>
        </p:spPr>
      </p:pic>
      <p:pic>
        <p:nvPicPr>
          <p:cNvPr id="28" name="Объект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30934">
            <a:off x="8845279" y="4462938"/>
            <a:ext cx="2094777" cy="2238129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1555" y="3018318"/>
            <a:ext cx="1301519" cy="852240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0115" y="5771248"/>
            <a:ext cx="713257" cy="437841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73483">
            <a:off x="484179" y="577401"/>
            <a:ext cx="804589" cy="811970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99940">
            <a:off x="11166939" y="4129127"/>
            <a:ext cx="712269" cy="846753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07994">
            <a:off x="1161998" y="1888380"/>
            <a:ext cx="870754" cy="431894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2314" y="1603899"/>
            <a:ext cx="926919" cy="891540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70099">
            <a:off x="10237213" y="517388"/>
            <a:ext cx="916553" cy="619715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4119326" y="4869105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omic Sans MS" panose="030F0702030302020204" pitchFamily="66" charset="0"/>
              </a:rPr>
              <a:t> 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130909" y="827245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600" dirty="0">
                <a:solidFill>
                  <a:srgbClr val="000000"/>
                </a:solidFill>
                <a:latin typeface="Comic Sans MS" panose="030F0702030302020204" pitchFamily="66" charset="0"/>
              </a:rPr>
              <a:t>Межклеточное вещество именно этой ткани является упругим эластичным</a:t>
            </a:r>
            <a:endParaRPr lang="ru-RU" sz="3600" dirty="0">
              <a:latin typeface="Comic Sans MS" panose="030F0702030302020204" pitchFamily="66" charset="0"/>
            </a:endParaRPr>
          </a:p>
        </p:txBody>
      </p:sp>
      <p:sp>
        <p:nvSpPr>
          <p:cNvPr id="22" name="Стрелка влево 21">
            <a:hlinkClick r:id="rId18" action="ppaction://hlinksldjump"/>
          </p:cNvPr>
          <p:cNvSpPr/>
          <p:nvPr/>
        </p:nvSpPr>
        <p:spPr>
          <a:xfrm>
            <a:off x="1680519" y="6005384"/>
            <a:ext cx="1828800" cy="645601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9231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>
        <p14:pan dir="u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</p:childTnLst>
        </p:cTn>
      </p:par>
    </p:tnLst>
    <p:bldLst>
      <p:bldP spid="43" grpId="0"/>
      <p:bldP spid="5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Объект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477" y="489691"/>
            <a:ext cx="8305046" cy="283939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3" name="TextBox 42"/>
          <p:cNvSpPr txBox="1"/>
          <p:nvPr/>
        </p:nvSpPr>
        <p:spPr>
          <a:xfrm>
            <a:off x="4119326" y="3782454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omic Sans MS" panose="030F0702030302020204" pitchFamily="66" charset="0"/>
              </a:rPr>
              <a:t> </a:t>
            </a:r>
            <a:endParaRPr lang="en-US" dirty="0">
              <a:latin typeface="Comic Sans MS" panose="030F0702030302020204" pitchFamily="66" charset="0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66574">
            <a:off x="241178" y="2896444"/>
            <a:ext cx="1130408" cy="1004808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736105">
            <a:off x="141769" y="4250184"/>
            <a:ext cx="2132823" cy="192711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4363">
            <a:off x="5678863" y="-71573"/>
            <a:ext cx="834274" cy="105989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1725">
            <a:off x="8968320" y="3520969"/>
            <a:ext cx="716253" cy="955004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298067">
            <a:off x="2674423" y="3571557"/>
            <a:ext cx="617511" cy="784141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623738">
            <a:off x="2447184" y="4581344"/>
            <a:ext cx="684581" cy="732622"/>
          </a:xfrm>
          <a:prstGeom prst="rect">
            <a:avLst/>
          </a:prstGeom>
        </p:spPr>
      </p:pic>
      <p:pic>
        <p:nvPicPr>
          <p:cNvPr id="28" name="Объект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30934">
            <a:off x="8845279" y="4462938"/>
            <a:ext cx="2094777" cy="2238129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1555" y="3018318"/>
            <a:ext cx="1301519" cy="852240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0115" y="5771248"/>
            <a:ext cx="713257" cy="437841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73483">
            <a:off x="484179" y="577401"/>
            <a:ext cx="804589" cy="811970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99940">
            <a:off x="11166939" y="4129127"/>
            <a:ext cx="712269" cy="846753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07994">
            <a:off x="1161998" y="1888380"/>
            <a:ext cx="870754" cy="431894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2314" y="1603899"/>
            <a:ext cx="926919" cy="891540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70099">
            <a:off x="10237213" y="517388"/>
            <a:ext cx="916553" cy="619715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4119326" y="4869105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omic Sans MS" panose="030F0702030302020204" pitchFamily="66" charset="0"/>
              </a:rPr>
              <a:t> 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871662" y="3835718"/>
            <a:ext cx="37071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 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366465" y="1024520"/>
            <a:ext cx="6540665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>
                <a:latin typeface="Comic Sans MS" panose="030F0702030302020204" pitchFamily="66" charset="0"/>
              </a:rPr>
              <a:t>Поздравляю, вам 0 баллов</a:t>
            </a:r>
            <a:endParaRPr lang="ru-RU" sz="6600" dirty="0">
              <a:latin typeface="Comic Sans MS" panose="030F0702030302020204" pitchFamily="66" charset="0"/>
            </a:endParaRPr>
          </a:p>
        </p:txBody>
      </p:sp>
      <p:sp>
        <p:nvSpPr>
          <p:cNvPr id="22" name="Стрелка влево 21">
            <a:hlinkClick r:id="rId18" action="ppaction://hlinksldjump"/>
          </p:cNvPr>
          <p:cNvSpPr/>
          <p:nvPr/>
        </p:nvSpPr>
        <p:spPr>
          <a:xfrm>
            <a:off x="1680519" y="6005384"/>
            <a:ext cx="1828800" cy="645601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4421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>
        <p14:pan dir="u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</p:childTnLst>
        </p:cTn>
      </p:par>
    </p:tnLst>
    <p:bldLst>
      <p:bldP spid="43" grpId="0"/>
      <p:bldP spid="50" grpId="0"/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Объект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008" y="658863"/>
            <a:ext cx="8305046" cy="6092341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3" name="TextBox 42"/>
          <p:cNvSpPr txBox="1"/>
          <p:nvPr/>
        </p:nvSpPr>
        <p:spPr>
          <a:xfrm>
            <a:off x="4119326" y="3782454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omic Sans MS" panose="030F0702030302020204" pitchFamily="66" charset="0"/>
              </a:rPr>
              <a:t> </a:t>
            </a:r>
            <a:endParaRPr lang="en-US" dirty="0">
              <a:latin typeface="Comic Sans MS" panose="030F0702030302020204" pitchFamily="66" charset="0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66574">
            <a:off x="241178" y="2896444"/>
            <a:ext cx="1130408" cy="1004808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736105">
            <a:off x="141769" y="4250184"/>
            <a:ext cx="2132823" cy="192711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4363">
            <a:off x="5678863" y="-71573"/>
            <a:ext cx="834274" cy="105989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1725">
            <a:off x="8968320" y="3520969"/>
            <a:ext cx="716253" cy="955004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298067">
            <a:off x="2674423" y="3571557"/>
            <a:ext cx="617511" cy="784141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623738">
            <a:off x="2447184" y="4581344"/>
            <a:ext cx="684581" cy="732622"/>
          </a:xfrm>
          <a:prstGeom prst="rect">
            <a:avLst/>
          </a:prstGeom>
        </p:spPr>
      </p:pic>
      <p:pic>
        <p:nvPicPr>
          <p:cNvPr id="28" name="Объект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30934">
            <a:off x="8845279" y="4462938"/>
            <a:ext cx="2094777" cy="2238129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1555" y="3018318"/>
            <a:ext cx="1301519" cy="852240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0115" y="5771248"/>
            <a:ext cx="713257" cy="437841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73483">
            <a:off x="484179" y="577401"/>
            <a:ext cx="804589" cy="811970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99940">
            <a:off x="11166939" y="4129127"/>
            <a:ext cx="712269" cy="846753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07994">
            <a:off x="1161998" y="1888380"/>
            <a:ext cx="870754" cy="431894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2314" y="1603899"/>
            <a:ext cx="926919" cy="891540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70099">
            <a:off x="10237213" y="517388"/>
            <a:ext cx="916553" cy="619715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4119326" y="4869105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omic Sans MS" panose="030F0702030302020204" pitchFamily="66" charset="0"/>
              </a:rPr>
              <a:t> 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501979" y="5739165"/>
            <a:ext cx="37071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 Гипофиз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406930" y="1322571"/>
            <a:ext cx="5791309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Tahoma" panose="020B0604030504040204" pitchFamily="34" charset="0"/>
              </a:rPr>
              <a:t> Болезнь Иценко-</a:t>
            </a:r>
            <a:r>
              <a:rPr lang="ru-RU" dirty="0" err="1">
                <a:solidFill>
                  <a:srgbClr val="000000"/>
                </a:solidFill>
                <a:latin typeface="Tahoma" panose="020B0604030504040204" pitchFamily="34" charset="0"/>
              </a:rPr>
              <a:t>Кушинга</a:t>
            </a:r>
            <a:r>
              <a:rPr lang="ru-RU" dirty="0">
                <a:solidFill>
                  <a:srgbClr val="000000"/>
                </a:solidFill>
                <a:latin typeface="Tahoma" panose="020B0604030504040204" pitchFamily="34" charset="0"/>
              </a:rPr>
              <a:t>. Жир сосредотачивается в районе плечевого пояса, надключичных областях, в шейном районе позвоночника. Одновременно протекает утончение рук и ног ввиду потери жировой ткани и </a:t>
            </a:r>
            <a:r>
              <a:rPr lang="ru-RU" dirty="0" err="1">
                <a:solidFill>
                  <a:srgbClr val="000000"/>
                </a:solidFill>
                <a:latin typeface="Tahoma" panose="020B0604030504040204" pitchFamily="34" charset="0"/>
              </a:rPr>
              <a:t>атрофирования</a:t>
            </a:r>
            <a:r>
              <a:rPr lang="ru-RU" dirty="0">
                <a:solidFill>
                  <a:srgbClr val="000000"/>
                </a:solidFill>
                <a:latin typeface="Tahoma" panose="020B0604030504040204" pitchFamily="34" charset="0"/>
              </a:rPr>
              <a:t> мышц. Лицо приобретает округлую форму, щеки окрашиваются в красноватый цвет, появляются труднозаживающие язвы, сухостью ее и высоким </a:t>
            </a:r>
            <a:r>
              <a:rPr lang="ru-RU" dirty="0" err="1">
                <a:solidFill>
                  <a:srgbClr val="000000"/>
                </a:solidFill>
                <a:latin typeface="Tahoma" panose="020B0604030504040204" pitchFamily="34" charset="0"/>
              </a:rPr>
              <a:t>сшелушиванием</a:t>
            </a:r>
            <a:r>
              <a:rPr lang="ru-RU" dirty="0">
                <a:solidFill>
                  <a:srgbClr val="000000"/>
                </a:solidFill>
                <a:latin typeface="Tahoma" panose="020B0604030504040204" pitchFamily="34" charset="0"/>
              </a:rPr>
              <a:t>, высокая хрупкость капилляров, при пустяковых ушибах проявляются гематомы. Вместе с этим возникает чрезмерная пигментация эпидермиса в районах трения (шея, локти, подмышки). У женщин нередко регистрируется высокий гирсутизм на лице (усы, борода) и в районе груди. </a:t>
            </a:r>
            <a:r>
              <a:rPr lang="ru-RU" dirty="0" smtClean="0">
                <a:solidFill>
                  <a:srgbClr val="000000"/>
                </a:solidFill>
                <a:latin typeface="Tahoma" panose="020B0604030504040204" pitchFamily="34" charset="0"/>
              </a:rPr>
              <a:t> </a:t>
            </a:r>
            <a:endParaRPr lang="ru-RU" dirty="0">
              <a:solidFill>
                <a:srgbClr val="000000"/>
              </a:solidFill>
              <a:latin typeface="Tahoma" panose="020B0604030504040204" pitchFamily="34" charset="0"/>
            </a:endParaRPr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22" name="Стрелка влево 21">
            <a:hlinkClick r:id="rId18" action="ppaction://hlinksldjump"/>
          </p:cNvPr>
          <p:cNvSpPr/>
          <p:nvPr/>
        </p:nvSpPr>
        <p:spPr>
          <a:xfrm>
            <a:off x="1680519" y="6005384"/>
            <a:ext cx="1828800" cy="645601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9498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>
        <p14:pan dir="u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</p:childTnLst>
        </p:cTn>
      </p:par>
    </p:tnLst>
    <p:bldLst>
      <p:bldP spid="43" grpId="0"/>
      <p:bldP spid="50" grpId="0"/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Объект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453" y="69081"/>
            <a:ext cx="9313644" cy="636831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79816" y="890394"/>
            <a:ext cx="7065377" cy="1994055"/>
          </a:xfrm>
        </p:spPr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3" name="TextBox 42"/>
          <p:cNvSpPr txBox="1"/>
          <p:nvPr/>
        </p:nvSpPr>
        <p:spPr>
          <a:xfrm>
            <a:off x="3977275" y="5187096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omic Sans MS" panose="030F0702030302020204" pitchFamily="66" charset="0"/>
              </a:rPr>
              <a:t> </a:t>
            </a:r>
            <a:endParaRPr lang="en-US" dirty="0">
              <a:latin typeface="Comic Sans MS" panose="030F0702030302020204" pitchFamily="66" charset="0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66574">
            <a:off x="241178" y="2896444"/>
            <a:ext cx="1130408" cy="1004808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736105">
            <a:off x="141769" y="4250184"/>
            <a:ext cx="2132823" cy="192711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4363">
            <a:off x="5678863" y="-71573"/>
            <a:ext cx="834274" cy="105989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1725">
            <a:off x="8968320" y="3520969"/>
            <a:ext cx="716253" cy="955004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298067">
            <a:off x="2674423" y="3571557"/>
            <a:ext cx="617511" cy="784141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623738">
            <a:off x="2447184" y="4581344"/>
            <a:ext cx="684581" cy="732622"/>
          </a:xfrm>
          <a:prstGeom prst="rect">
            <a:avLst/>
          </a:prstGeom>
        </p:spPr>
      </p:pic>
      <p:pic>
        <p:nvPicPr>
          <p:cNvPr id="28" name="Объект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30934">
            <a:off x="8845279" y="4462938"/>
            <a:ext cx="2094777" cy="2238129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1555" y="3018318"/>
            <a:ext cx="1301519" cy="852240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0115" y="5771248"/>
            <a:ext cx="713257" cy="437841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73483">
            <a:off x="484179" y="577401"/>
            <a:ext cx="804589" cy="811970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99940">
            <a:off x="11166939" y="4129127"/>
            <a:ext cx="712269" cy="846753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07994">
            <a:off x="1161998" y="1888380"/>
            <a:ext cx="870754" cy="431894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2314" y="1603899"/>
            <a:ext cx="926919" cy="891540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70099">
            <a:off x="10237213" y="517388"/>
            <a:ext cx="916553" cy="619715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4119326" y="4869105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omic Sans MS" panose="030F0702030302020204" pitchFamily="66" charset="0"/>
              </a:rPr>
              <a:t> 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621019" y="4947655"/>
            <a:ext cx="37071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 </a:t>
            </a:r>
            <a:r>
              <a:rPr lang="ru-RU" sz="4400" dirty="0" err="1" smtClean="0"/>
              <a:t>Спид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09170" y="1522602"/>
            <a:ext cx="5350688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333333"/>
                </a:solidFill>
                <a:latin typeface="-apple-system"/>
              </a:rPr>
              <a:t>Синдром приобретенного иммунодефицита – это стадия развития </a:t>
            </a:r>
            <a:r>
              <a:rPr lang="ru-RU" dirty="0">
                <a:solidFill>
                  <a:srgbClr val="007BFF"/>
                </a:solidFill>
                <a:latin typeface="-apple-system"/>
                <a:hlinkClick r:id="rId18" tooltip="Первые симптомы ВИЧ"/>
              </a:rPr>
              <a:t>ВИЧ</a:t>
            </a:r>
            <a:r>
              <a:rPr lang="ru-RU" dirty="0">
                <a:solidFill>
                  <a:srgbClr val="333333"/>
                </a:solidFill>
                <a:latin typeface="-apple-system"/>
              </a:rPr>
              <a:t>, при которой появляются вторичные патологии, вызванные ослаблением иммунитета: от инфекций до опухолевых поражений, приводящих к смерти. Печальная статистика сообщает о том, что в 2014 году </a:t>
            </a:r>
            <a:r>
              <a:rPr lang="ru-RU" dirty="0">
                <a:solidFill>
                  <a:srgbClr val="007BFF"/>
                </a:solidFill>
                <a:latin typeface="-apple-system"/>
                <a:hlinkClick r:id="rId19" tooltip="Как заражаются СПИДом? Методы профилактики"/>
              </a:rPr>
              <a:t>вирусом ВИЧ было заражено</a:t>
            </a:r>
            <a:r>
              <a:rPr lang="ru-RU" dirty="0">
                <a:solidFill>
                  <a:srgbClr val="333333"/>
                </a:solidFill>
                <a:latin typeface="-apple-system"/>
              </a:rPr>
              <a:t> более 800 тысяч россиян.</a:t>
            </a:r>
          </a:p>
          <a:p>
            <a:r>
              <a:rPr lang="ru-RU" dirty="0">
                <a:solidFill>
                  <a:srgbClr val="333333"/>
                </a:solidFill>
                <a:latin typeface="-apple-system"/>
              </a:rPr>
              <a:t>Возбудитель передается через кровь, биологические жидкости, а также через материнское молоко. </a:t>
            </a:r>
            <a:r>
              <a:rPr lang="ru-RU" dirty="0" smtClean="0">
                <a:solidFill>
                  <a:srgbClr val="333333"/>
                </a:solidFill>
                <a:latin typeface="-apple-system"/>
              </a:rPr>
              <a:t> </a:t>
            </a:r>
            <a:endParaRPr lang="ru-RU" b="0" i="0" dirty="0">
              <a:solidFill>
                <a:srgbClr val="333333"/>
              </a:solidFill>
              <a:effectLst/>
              <a:latin typeface="-apple-system"/>
            </a:endParaRPr>
          </a:p>
        </p:txBody>
      </p:sp>
      <p:sp>
        <p:nvSpPr>
          <p:cNvPr id="22" name="Стрелка влево 21">
            <a:hlinkClick r:id="rId20" action="ppaction://hlinksldjump"/>
          </p:cNvPr>
          <p:cNvSpPr/>
          <p:nvPr/>
        </p:nvSpPr>
        <p:spPr>
          <a:xfrm>
            <a:off x="1680519" y="6005384"/>
            <a:ext cx="1828800" cy="645601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2925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>
        <p14:pan dir="u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</p:childTnLst>
        </p:cTn>
      </p:par>
    </p:tnLst>
    <p:bldLst>
      <p:bldP spid="43" grpId="0"/>
      <p:bldP spid="50" grpId="0"/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Объект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477" y="489691"/>
            <a:ext cx="8305046" cy="283939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3" name="TextBox 42"/>
          <p:cNvSpPr txBox="1"/>
          <p:nvPr/>
        </p:nvSpPr>
        <p:spPr>
          <a:xfrm>
            <a:off x="4119326" y="3782454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omic Sans MS" panose="030F0702030302020204" pitchFamily="66" charset="0"/>
              </a:rPr>
              <a:t> </a:t>
            </a:r>
            <a:endParaRPr lang="en-US" dirty="0">
              <a:latin typeface="Comic Sans MS" panose="030F0702030302020204" pitchFamily="66" charset="0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66574">
            <a:off x="241178" y="2896444"/>
            <a:ext cx="1130408" cy="1004808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736105">
            <a:off x="141769" y="4250184"/>
            <a:ext cx="2132823" cy="192711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4363">
            <a:off x="5678863" y="-71573"/>
            <a:ext cx="834274" cy="105989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1725">
            <a:off x="8968320" y="3520969"/>
            <a:ext cx="716253" cy="955004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298067">
            <a:off x="2674423" y="3571557"/>
            <a:ext cx="617511" cy="784141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623738">
            <a:off x="2447184" y="4581344"/>
            <a:ext cx="684581" cy="732622"/>
          </a:xfrm>
          <a:prstGeom prst="rect">
            <a:avLst/>
          </a:prstGeom>
        </p:spPr>
      </p:pic>
      <p:pic>
        <p:nvPicPr>
          <p:cNvPr id="28" name="Объект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30934">
            <a:off x="8845279" y="4462938"/>
            <a:ext cx="2094777" cy="2238129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1555" y="3018318"/>
            <a:ext cx="1301519" cy="852240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0115" y="5771248"/>
            <a:ext cx="713257" cy="437841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73483">
            <a:off x="484179" y="577401"/>
            <a:ext cx="804589" cy="811970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99940">
            <a:off x="11166939" y="4129127"/>
            <a:ext cx="712269" cy="846753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07994">
            <a:off x="1161998" y="1888380"/>
            <a:ext cx="870754" cy="431894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2314" y="1603899"/>
            <a:ext cx="926919" cy="891540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70099">
            <a:off x="10237213" y="517388"/>
            <a:ext cx="916553" cy="61971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871662" y="3835718"/>
            <a:ext cx="37071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034516" y="1062698"/>
            <a:ext cx="6096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solidFill>
                  <a:srgbClr val="444444"/>
                </a:solidFill>
                <a:latin typeface="Arial" panose="020B0604020202020204" pitchFamily="34" charset="0"/>
              </a:rPr>
              <a:t> обусловлен </a:t>
            </a:r>
            <a:r>
              <a:rPr lang="ru-RU" dirty="0">
                <a:solidFill>
                  <a:srgbClr val="444444"/>
                </a:solidFill>
                <a:latin typeface="Arial" panose="020B0604020202020204" pitchFamily="34" charset="0"/>
              </a:rPr>
              <a:t>нарушением количества или активности инсулина, </a:t>
            </a:r>
            <a:r>
              <a:rPr lang="ru-RU" dirty="0" err="1">
                <a:solidFill>
                  <a:srgbClr val="444444"/>
                </a:solidFill>
                <a:latin typeface="Arial" panose="020B0604020202020204" pitchFamily="34" charset="0"/>
              </a:rPr>
              <a:t>гармона</a:t>
            </a:r>
            <a:r>
              <a:rPr lang="ru-RU" dirty="0">
                <a:solidFill>
                  <a:srgbClr val="444444"/>
                </a:solidFill>
                <a:latin typeface="Arial" panose="020B0604020202020204" pitchFamily="34" charset="0"/>
              </a:rPr>
              <a:t>, обеспечивающего доставку глюкозы из крови к клеткам организма. Бывает двух типов – </a:t>
            </a:r>
            <a:r>
              <a:rPr lang="ru-RU" dirty="0" err="1">
                <a:solidFill>
                  <a:srgbClr val="444444"/>
                </a:solidFill>
                <a:latin typeface="Arial" panose="020B0604020202020204" pitchFamily="34" charset="0"/>
              </a:rPr>
              <a:t>инсулинзависимый</a:t>
            </a:r>
            <a:r>
              <a:rPr lang="ru-RU" dirty="0">
                <a:solidFill>
                  <a:srgbClr val="444444"/>
                </a:solidFill>
                <a:latin typeface="Arial" panose="020B0604020202020204" pitchFamily="34" charset="0"/>
              </a:rPr>
              <a:t> (1-й тип) и инсулиннезависимый (2-й тип). </a:t>
            </a:r>
            <a:r>
              <a:rPr lang="ru-RU" dirty="0" smtClean="0">
                <a:solidFill>
                  <a:srgbClr val="444444"/>
                </a:solidFill>
                <a:latin typeface="Arial" panose="020B0604020202020204" pitchFamily="34" charset="0"/>
              </a:rPr>
              <a:t>Является </a:t>
            </a:r>
            <a:r>
              <a:rPr lang="ru-RU" dirty="0">
                <a:solidFill>
                  <a:srgbClr val="444444"/>
                </a:solidFill>
                <a:latin typeface="Arial" panose="020B0604020202020204" pitchFamily="34" charset="0"/>
              </a:rPr>
              <a:t>причиной развития инфаркта миокарда, инсульта (сосуды головного мозга), </a:t>
            </a:r>
            <a:r>
              <a:rPr lang="ru-RU" dirty="0" smtClean="0">
                <a:solidFill>
                  <a:srgbClr val="444444"/>
                </a:solidFill>
                <a:latin typeface="Arial" panose="020B0604020202020204" pitchFamily="34" charset="0"/>
              </a:rPr>
              <a:t>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>
                <a:solidFill>
                  <a:srgbClr val="444444"/>
                </a:solidFill>
                <a:latin typeface="Arial" panose="020B0604020202020204" pitchFamily="34" charset="0"/>
              </a:rPr>
              <a:t> 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822357" y="4552504"/>
            <a:ext cx="30397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/>
              <a:t>Диабет</a:t>
            </a:r>
            <a:endParaRPr lang="ru-RU" dirty="0"/>
          </a:p>
        </p:txBody>
      </p:sp>
      <p:sp>
        <p:nvSpPr>
          <p:cNvPr id="29" name="Стрелка влево 28">
            <a:hlinkClick r:id="rId18" action="ppaction://hlinksldjump"/>
          </p:cNvPr>
          <p:cNvSpPr/>
          <p:nvPr/>
        </p:nvSpPr>
        <p:spPr>
          <a:xfrm>
            <a:off x="1680519" y="6005384"/>
            <a:ext cx="1828800" cy="645601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1686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>
        <p14:pan dir="u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</p:childTnLst>
        </p:cTn>
      </p:par>
    </p:tnLst>
    <p:bldLst>
      <p:bldP spid="43" grpId="0"/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Объект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477" y="489691"/>
            <a:ext cx="8305046" cy="283939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3" name="TextBox 42"/>
          <p:cNvSpPr txBox="1"/>
          <p:nvPr/>
        </p:nvSpPr>
        <p:spPr>
          <a:xfrm>
            <a:off x="4119326" y="3782454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omic Sans MS" panose="030F0702030302020204" pitchFamily="66" charset="0"/>
              </a:rPr>
              <a:t> </a:t>
            </a:r>
            <a:endParaRPr lang="en-US" dirty="0">
              <a:latin typeface="Comic Sans MS" panose="030F0702030302020204" pitchFamily="66" charset="0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66574">
            <a:off x="241178" y="2896444"/>
            <a:ext cx="1130408" cy="1004808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736105">
            <a:off x="141769" y="4250184"/>
            <a:ext cx="2132823" cy="192711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4363">
            <a:off x="5678863" y="-71573"/>
            <a:ext cx="834274" cy="105989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1725">
            <a:off x="8968320" y="3520969"/>
            <a:ext cx="716253" cy="955004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298067">
            <a:off x="2674423" y="3571557"/>
            <a:ext cx="617511" cy="784141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623738">
            <a:off x="2447184" y="4581344"/>
            <a:ext cx="684581" cy="732622"/>
          </a:xfrm>
          <a:prstGeom prst="rect">
            <a:avLst/>
          </a:prstGeom>
        </p:spPr>
      </p:pic>
      <p:pic>
        <p:nvPicPr>
          <p:cNvPr id="28" name="Объект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30934">
            <a:off x="8845279" y="4462938"/>
            <a:ext cx="2094777" cy="2238129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1555" y="3018318"/>
            <a:ext cx="1301519" cy="852240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0115" y="5771248"/>
            <a:ext cx="713257" cy="437841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73483">
            <a:off x="484179" y="577401"/>
            <a:ext cx="804589" cy="811970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99940">
            <a:off x="11166939" y="4129127"/>
            <a:ext cx="712269" cy="846753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07994">
            <a:off x="1161998" y="1888380"/>
            <a:ext cx="870754" cy="431894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2314" y="1603899"/>
            <a:ext cx="926919" cy="891540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70099">
            <a:off x="10237213" y="517388"/>
            <a:ext cx="916553" cy="619715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4119326" y="4869105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omic Sans MS" panose="030F0702030302020204" pitchFamily="66" charset="0"/>
              </a:rPr>
              <a:t> 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871662" y="3835718"/>
            <a:ext cx="37071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 Рак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057164" y="1243353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solidFill>
                  <a:srgbClr val="444444"/>
                </a:solidFill>
                <a:latin typeface="Arial" panose="020B0604020202020204" pitchFamily="34" charset="0"/>
              </a:rPr>
              <a:t> это </a:t>
            </a:r>
            <a:r>
              <a:rPr lang="ru-RU" dirty="0">
                <a:solidFill>
                  <a:srgbClr val="444444"/>
                </a:solidFill>
                <a:latin typeface="Arial" panose="020B0604020202020204" pitchFamily="34" charset="0"/>
              </a:rPr>
              <a:t>быстрое и неконтролируемое деление клеток, приводящее к появлению опухоли в тканях или органах человека. Это заболевание относится к тем, которые могут не проявляться на протяжении долгого времени. Поражает органы и ткани человека. В результате органы перестают функционировать.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>
                <a:solidFill>
                  <a:srgbClr val="444444"/>
                </a:solidFill>
                <a:latin typeface="Arial" panose="020B0604020202020204" pitchFamily="34" charset="0"/>
              </a:rPr>
              <a:t> </a:t>
            </a:r>
            <a:endParaRPr lang="ru-RU" dirty="0"/>
          </a:p>
        </p:txBody>
      </p:sp>
      <p:sp>
        <p:nvSpPr>
          <p:cNvPr id="22" name="Стрелка влево 21">
            <a:hlinkClick r:id="rId18" action="ppaction://hlinksldjump"/>
          </p:cNvPr>
          <p:cNvSpPr/>
          <p:nvPr/>
        </p:nvSpPr>
        <p:spPr>
          <a:xfrm>
            <a:off x="1680519" y="6005384"/>
            <a:ext cx="1828800" cy="645601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3917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>
        <p14:pan dir="u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</p:childTnLst>
        </p:cTn>
      </p:par>
    </p:tnLst>
    <p:bldLst>
      <p:bldP spid="43" grpId="0"/>
      <p:bldP spid="50" grpId="0"/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Объект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477" y="489691"/>
            <a:ext cx="8305046" cy="283939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3" name="TextBox 42"/>
          <p:cNvSpPr txBox="1"/>
          <p:nvPr/>
        </p:nvSpPr>
        <p:spPr>
          <a:xfrm>
            <a:off x="4119326" y="3782454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omic Sans MS" panose="030F0702030302020204" pitchFamily="66" charset="0"/>
              </a:rPr>
              <a:t> </a:t>
            </a:r>
            <a:endParaRPr lang="en-US" dirty="0">
              <a:latin typeface="Comic Sans MS" panose="030F0702030302020204" pitchFamily="66" charset="0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66574">
            <a:off x="241178" y="2896444"/>
            <a:ext cx="1130408" cy="1004808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736105">
            <a:off x="141769" y="4250184"/>
            <a:ext cx="2132823" cy="192711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4363">
            <a:off x="5678863" y="-71573"/>
            <a:ext cx="834274" cy="105989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1725">
            <a:off x="8968320" y="3520969"/>
            <a:ext cx="716253" cy="955004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298067">
            <a:off x="2674423" y="3571557"/>
            <a:ext cx="617511" cy="784141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623738">
            <a:off x="2447184" y="4581344"/>
            <a:ext cx="684581" cy="732622"/>
          </a:xfrm>
          <a:prstGeom prst="rect">
            <a:avLst/>
          </a:prstGeom>
        </p:spPr>
      </p:pic>
      <p:pic>
        <p:nvPicPr>
          <p:cNvPr id="28" name="Объект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30934">
            <a:off x="8845279" y="4462938"/>
            <a:ext cx="2094777" cy="2238129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1555" y="3018318"/>
            <a:ext cx="1301519" cy="852240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0115" y="5771248"/>
            <a:ext cx="713257" cy="437841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73483">
            <a:off x="484179" y="577401"/>
            <a:ext cx="804589" cy="811970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99940">
            <a:off x="11166939" y="4129127"/>
            <a:ext cx="712269" cy="846753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07994">
            <a:off x="1161998" y="1888380"/>
            <a:ext cx="870754" cy="431894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2314" y="1603899"/>
            <a:ext cx="926919" cy="891540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70099">
            <a:off x="10237213" y="517388"/>
            <a:ext cx="916553" cy="619715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4119326" y="4869105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omic Sans MS" panose="030F0702030302020204" pitchFamily="66" charset="0"/>
              </a:rPr>
              <a:t> 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871662" y="3835718"/>
            <a:ext cx="37071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 Туберкулез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495412" y="912920"/>
            <a:ext cx="79248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333333"/>
                </a:solidFill>
                <a:latin typeface="-apple-system"/>
              </a:rPr>
              <a:t> Из </a:t>
            </a:r>
            <a:r>
              <a:rPr lang="ru-RU" dirty="0">
                <a:solidFill>
                  <a:srgbClr val="333333"/>
                </a:solidFill>
                <a:latin typeface="-apple-system"/>
              </a:rPr>
              <a:t>заболевших людей умирает больше половины, а воздушно-капельный способ распространения болезни объясняет огромное количество инфицированных. </a:t>
            </a:r>
            <a:r>
              <a:rPr lang="ru-RU" dirty="0" smtClean="0">
                <a:solidFill>
                  <a:srgbClr val="333333"/>
                </a:solidFill>
                <a:latin typeface="-apple-system"/>
              </a:rPr>
              <a:t> В   </a:t>
            </a:r>
            <a:r>
              <a:rPr lang="ru-RU" dirty="0">
                <a:solidFill>
                  <a:srgbClr val="333333"/>
                </a:solidFill>
                <a:latin typeface="-apple-system"/>
              </a:rPr>
              <a:t>предположениях: возбудитель (палочка Коха, или </a:t>
            </a:r>
            <a:r>
              <a:rPr lang="ru-RU" dirty="0" smtClean="0">
                <a:solidFill>
                  <a:srgbClr val="333333"/>
                </a:solidFill>
                <a:latin typeface="-apple-system"/>
              </a:rPr>
              <a:t>микобактерия этой болезни) </a:t>
            </a:r>
            <a:r>
              <a:rPr lang="ru-RU" dirty="0">
                <a:solidFill>
                  <a:srgbClr val="333333"/>
                </a:solidFill>
                <a:latin typeface="-apple-system"/>
              </a:rPr>
              <a:t>оказался страшен не только приобретаемой устойчивостью к условиям среды и лекарствам, но и своими последствиями. К ним относятся </a:t>
            </a:r>
            <a:r>
              <a:rPr lang="ru-RU" dirty="0">
                <a:solidFill>
                  <a:srgbClr val="007BFF"/>
                </a:solidFill>
                <a:latin typeface="-apple-system"/>
                <a:hlinkClick r:id="rId18" tooltip="Симптомы при заболевании печени"/>
              </a:rPr>
              <a:t>проблемы с печенью</a:t>
            </a:r>
            <a:r>
              <a:rPr lang="ru-RU" dirty="0">
                <a:solidFill>
                  <a:srgbClr val="333333"/>
                </a:solidFill>
                <a:latin typeface="-apple-system"/>
              </a:rPr>
              <a:t>, внутренние кровотечения, дисбактериоз и диарея, бесплодие и невозможность родить здорового ребенка</a:t>
            </a:r>
            <a:r>
              <a:rPr lang="ru-RU" dirty="0" smtClean="0">
                <a:solidFill>
                  <a:srgbClr val="333333"/>
                </a:solidFill>
                <a:latin typeface="-apple-system"/>
              </a:rPr>
              <a:t>.</a:t>
            </a:r>
            <a:endParaRPr lang="ru-RU" dirty="0">
              <a:solidFill>
                <a:srgbClr val="333333"/>
              </a:solidFill>
              <a:latin typeface="-apple-system"/>
            </a:endParaRPr>
          </a:p>
          <a:p>
            <a:endParaRPr lang="ru-RU" b="0" i="0" dirty="0">
              <a:solidFill>
                <a:srgbClr val="333333"/>
              </a:solidFill>
              <a:effectLst/>
              <a:latin typeface="-apple-system"/>
            </a:endParaRPr>
          </a:p>
        </p:txBody>
      </p:sp>
      <p:sp>
        <p:nvSpPr>
          <p:cNvPr id="22" name="Стрелка влево 21">
            <a:hlinkClick r:id="rId19" action="ppaction://hlinksldjump"/>
          </p:cNvPr>
          <p:cNvSpPr/>
          <p:nvPr/>
        </p:nvSpPr>
        <p:spPr>
          <a:xfrm>
            <a:off x="1680519" y="6005384"/>
            <a:ext cx="1828800" cy="645601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7673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>
        <p14:pan dir="u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</p:childTnLst>
        </p:cTn>
      </p:par>
    </p:tnLst>
    <p:bldLst>
      <p:bldP spid="43" grpId="0"/>
      <p:bldP spid="50" grpId="0"/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2067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1175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>
        <p14:pan dir="u"/>
      </p:transition>
    </mc:Choice>
    <mc:Fallback xmlns="">
      <p:transition spd="slow" advClick="0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7885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0591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>
        <p14:pan dir="u"/>
      </p:transition>
    </mc:Choice>
    <mc:Fallback xmlns="">
      <p:transition spd="slow" advClick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Объект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477" y="489691"/>
            <a:ext cx="8305046" cy="283939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участок </a:t>
            </a:r>
            <a:r>
              <a:rPr lang="ru-RU" dirty="0"/>
              <a:t>ДНК, в котором содержится информация о структуре одного </a:t>
            </a:r>
            <a:r>
              <a:rPr lang="ru-RU" dirty="0" smtClean="0"/>
              <a:t>белка</a:t>
            </a:r>
            <a:endParaRPr lang="ru-RU" dirty="0"/>
          </a:p>
        </p:txBody>
      </p:sp>
      <p:sp>
        <p:nvSpPr>
          <p:cNvPr id="43" name="TextBox 42"/>
          <p:cNvSpPr txBox="1"/>
          <p:nvPr/>
        </p:nvSpPr>
        <p:spPr>
          <a:xfrm>
            <a:off x="4119326" y="3782454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omic Sans MS" panose="030F0702030302020204" pitchFamily="66" charset="0"/>
              </a:rPr>
              <a:t> </a:t>
            </a:r>
            <a:endParaRPr lang="en-US" dirty="0">
              <a:latin typeface="Comic Sans MS" panose="030F0702030302020204" pitchFamily="66" charset="0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66574">
            <a:off x="241178" y="2896444"/>
            <a:ext cx="1130408" cy="1004808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736105">
            <a:off x="141769" y="4250184"/>
            <a:ext cx="2132823" cy="192711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4363">
            <a:off x="5678863" y="-71573"/>
            <a:ext cx="834274" cy="105989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1725">
            <a:off x="8968320" y="3520969"/>
            <a:ext cx="716253" cy="955004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298067">
            <a:off x="2674423" y="3571557"/>
            <a:ext cx="617511" cy="784141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623738">
            <a:off x="2447184" y="4581344"/>
            <a:ext cx="684581" cy="732622"/>
          </a:xfrm>
          <a:prstGeom prst="rect">
            <a:avLst/>
          </a:prstGeom>
        </p:spPr>
      </p:pic>
      <p:pic>
        <p:nvPicPr>
          <p:cNvPr id="28" name="Объект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30934">
            <a:off x="8845279" y="4462938"/>
            <a:ext cx="2094777" cy="2238129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1555" y="3018318"/>
            <a:ext cx="1301519" cy="852240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0115" y="5771248"/>
            <a:ext cx="713257" cy="437841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73483">
            <a:off x="484179" y="577401"/>
            <a:ext cx="804589" cy="811970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99940">
            <a:off x="11166939" y="4129127"/>
            <a:ext cx="712269" cy="846753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07994">
            <a:off x="1161998" y="1888380"/>
            <a:ext cx="870754" cy="431894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2314" y="1603899"/>
            <a:ext cx="926919" cy="891540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70099">
            <a:off x="10237213" y="517388"/>
            <a:ext cx="916553" cy="619715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4119326" y="4869105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omic Sans MS" panose="030F0702030302020204" pitchFamily="66" charset="0"/>
              </a:rPr>
              <a:t> 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871662" y="3835718"/>
            <a:ext cx="37071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ген</a:t>
            </a:r>
            <a:endParaRPr lang="ru-RU" dirty="0"/>
          </a:p>
        </p:txBody>
      </p:sp>
      <p:sp>
        <p:nvSpPr>
          <p:cNvPr id="5" name="Стрелка влево 4">
            <a:hlinkClick r:id="rId18" action="ppaction://hlinksldjump"/>
          </p:cNvPr>
          <p:cNvSpPr/>
          <p:nvPr/>
        </p:nvSpPr>
        <p:spPr>
          <a:xfrm>
            <a:off x="1680519" y="6005384"/>
            <a:ext cx="1828800" cy="645601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5667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>
        <p14:pan dir="u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</p:childTnLst>
        </p:cTn>
      </p:par>
    </p:tnLst>
    <p:bldLst>
      <p:bldP spid="43" grpId="0"/>
      <p:bldP spid="50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Объект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6509" y="520340"/>
            <a:ext cx="8305046" cy="283939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3" name="TextBox 42"/>
          <p:cNvSpPr txBox="1"/>
          <p:nvPr/>
        </p:nvSpPr>
        <p:spPr>
          <a:xfrm>
            <a:off x="3981417" y="4107113"/>
            <a:ext cx="39533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 </a:t>
            </a:r>
            <a:endParaRPr lang="ru-RU" sz="4000" dirty="0">
              <a:latin typeface="Comic Sans MS" panose="030F0702030302020204" pitchFamily="66" charset="0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66574">
            <a:off x="241178" y="2896444"/>
            <a:ext cx="1130408" cy="1004808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736105">
            <a:off x="141769" y="4250184"/>
            <a:ext cx="2132823" cy="192711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4363">
            <a:off x="5678863" y="-71573"/>
            <a:ext cx="834274" cy="105989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1725">
            <a:off x="8968320" y="3520969"/>
            <a:ext cx="716253" cy="955004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298067">
            <a:off x="2674423" y="3571557"/>
            <a:ext cx="617511" cy="784141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623738">
            <a:off x="2447184" y="4581344"/>
            <a:ext cx="684581" cy="732622"/>
          </a:xfrm>
          <a:prstGeom prst="rect">
            <a:avLst/>
          </a:prstGeom>
        </p:spPr>
      </p:pic>
      <p:pic>
        <p:nvPicPr>
          <p:cNvPr id="28" name="Объект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30934">
            <a:off x="8845279" y="4462938"/>
            <a:ext cx="2094777" cy="2238129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1555" y="3018318"/>
            <a:ext cx="1301519" cy="852240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0115" y="5771248"/>
            <a:ext cx="713257" cy="437841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73483">
            <a:off x="484179" y="577401"/>
            <a:ext cx="804589" cy="811970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99940">
            <a:off x="11166939" y="4129127"/>
            <a:ext cx="712269" cy="846753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07994">
            <a:off x="1161998" y="1888380"/>
            <a:ext cx="870754" cy="431894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2314" y="1603899"/>
            <a:ext cx="926919" cy="891540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70099">
            <a:off x="10237213" y="517388"/>
            <a:ext cx="916553" cy="619715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4119326" y="4869105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omic Sans MS" panose="030F0702030302020204" pitchFamily="66" charset="0"/>
              </a:rPr>
              <a:t> 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724939" y="3877570"/>
            <a:ext cx="37071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 Фенотип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726431" y="1163577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600" dirty="0">
                <a:solidFill>
                  <a:srgbClr val="000000"/>
                </a:solidFill>
                <a:latin typeface="Comic Sans MS" panose="030F0702030302020204" pitchFamily="66" charset="0"/>
              </a:rPr>
              <a:t>совокупность генов, свойств и признаков данного </a:t>
            </a:r>
            <a:r>
              <a:rPr lang="ru-RU" sz="36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организма </a:t>
            </a:r>
            <a:endParaRPr lang="ru-RU" sz="3600" dirty="0">
              <a:latin typeface="Comic Sans MS" panose="030F0702030302020204" pitchFamily="66" charset="0"/>
            </a:endParaRPr>
          </a:p>
        </p:txBody>
      </p:sp>
      <p:sp>
        <p:nvSpPr>
          <p:cNvPr id="22" name="Стрелка влево 21">
            <a:hlinkClick r:id="rId18" action="ppaction://hlinksldjump"/>
          </p:cNvPr>
          <p:cNvSpPr/>
          <p:nvPr/>
        </p:nvSpPr>
        <p:spPr>
          <a:xfrm>
            <a:off x="1680519" y="6005384"/>
            <a:ext cx="1828800" cy="645601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8874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>
        <p14:pan dir="u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</p:childTnLst>
        </p:cTn>
      </p:par>
    </p:tnLst>
    <p:bldLst>
      <p:bldP spid="43" grpId="0"/>
      <p:bldP spid="50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Объект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477" y="966268"/>
            <a:ext cx="8305046" cy="283939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3" name="TextBox 42"/>
          <p:cNvSpPr txBox="1"/>
          <p:nvPr/>
        </p:nvSpPr>
        <p:spPr>
          <a:xfrm>
            <a:off x="4119326" y="3782454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omic Sans MS" panose="030F0702030302020204" pitchFamily="66" charset="0"/>
              </a:rPr>
              <a:t> </a:t>
            </a:r>
            <a:endParaRPr lang="en-US" dirty="0">
              <a:latin typeface="Comic Sans MS" panose="030F0702030302020204" pitchFamily="66" charset="0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66574">
            <a:off x="241178" y="2896444"/>
            <a:ext cx="1130408" cy="1004808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736105">
            <a:off x="141769" y="4250184"/>
            <a:ext cx="2132823" cy="192711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4363">
            <a:off x="5678863" y="-71573"/>
            <a:ext cx="834274" cy="105989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1725">
            <a:off x="8968320" y="3520969"/>
            <a:ext cx="716253" cy="955004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298067">
            <a:off x="2674423" y="3571557"/>
            <a:ext cx="617511" cy="784141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623738">
            <a:off x="2447184" y="4581344"/>
            <a:ext cx="684581" cy="732622"/>
          </a:xfrm>
          <a:prstGeom prst="rect">
            <a:avLst/>
          </a:prstGeom>
        </p:spPr>
      </p:pic>
      <p:pic>
        <p:nvPicPr>
          <p:cNvPr id="28" name="Объект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30934">
            <a:off x="8845279" y="4462938"/>
            <a:ext cx="2094777" cy="2238129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1555" y="3018318"/>
            <a:ext cx="1301519" cy="852240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0115" y="5771248"/>
            <a:ext cx="713257" cy="437841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73483">
            <a:off x="484179" y="577401"/>
            <a:ext cx="804589" cy="811970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99940">
            <a:off x="11166939" y="4129127"/>
            <a:ext cx="712269" cy="846753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07994">
            <a:off x="1161998" y="1888380"/>
            <a:ext cx="870754" cy="431894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2314" y="1603899"/>
            <a:ext cx="926919" cy="891540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70099">
            <a:off x="10237213" y="517388"/>
            <a:ext cx="916553" cy="619715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4119326" y="4869105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omic Sans MS" panose="030F0702030302020204" pitchFamily="66" charset="0"/>
              </a:rPr>
              <a:t> 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687972" y="3835718"/>
            <a:ext cx="489085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rgbClr val="000000"/>
                </a:solidFill>
                <a:latin typeface="-apple-system"/>
              </a:rPr>
              <a:t>(</a:t>
            </a:r>
            <a:r>
              <a:rPr lang="ru-RU" sz="4400" dirty="0">
                <a:solidFill>
                  <a:srgbClr val="000000"/>
                </a:solidFill>
                <a:latin typeface="-apple-system"/>
              </a:rPr>
              <a:t>моногибридное скрещивание)</a:t>
            </a:r>
            <a:endParaRPr lang="ru-RU" sz="4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048000" y="1591874"/>
            <a:ext cx="74058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-apple-system"/>
              </a:rPr>
              <a:t> </a:t>
            </a:r>
            <a:r>
              <a:rPr lang="ru-RU" sz="3600" dirty="0">
                <a:solidFill>
                  <a:srgbClr val="000000"/>
                </a:solidFill>
                <a:latin typeface="Comic Sans MS" panose="030F0702030302020204" pitchFamily="66" charset="0"/>
              </a:rPr>
              <a:t>скрещивание родителей, отличающихся по одному </a:t>
            </a:r>
            <a:r>
              <a:rPr lang="ru-RU" sz="36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признаку</a:t>
            </a:r>
            <a:endParaRPr lang="ru-RU" sz="3600" dirty="0">
              <a:latin typeface="Comic Sans MS" panose="030F0702030302020204" pitchFamily="66" charset="0"/>
            </a:endParaRPr>
          </a:p>
        </p:txBody>
      </p:sp>
      <p:sp>
        <p:nvSpPr>
          <p:cNvPr id="22" name="Стрелка влево 21">
            <a:hlinkClick r:id="rId18" action="ppaction://hlinksldjump"/>
          </p:cNvPr>
          <p:cNvSpPr/>
          <p:nvPr/>
        </p:nvSpPr>
        <p:spPr>
          <a:xfrm>
            <a:off x="1680519" y="6005384"/>
            <a:ext cx="1828800" cy="645601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4555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>
        <p14:pan dir="u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</p:childTnLst>
        </p:cTn>
      </p:par>
    </p:tnLst>
    <p:bldLst>
      <p:bldP spid="43" grpId="0"/>
      <p:bldP spid="50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Объект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3748" y="580990"/>
            <a:ext cx="8305046" cy="627701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3" name="TextBox 42"/>
          <p:cNvSpPr txBox="1"/>
          <p:nvPr/>
        </p:nvSpPr>
        <p:spPr>
          <a:xfrm>
            <a:off x="4119326" y="3782454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omic Sans MS" panose="030F0702030302020204" pitchFamily="66" charset="0"/>
              </a:rPr>
              <a:t> </a:t>
            </a:r>
            <a:endParaRPr lang="en-US" dirty="0">
              <a:latin typeface="Comic Sans MS" panose="030F0702030302020204" pitchFamily="66" charset="0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66574">
            <a:off x="241178" y="2896444"/>
            <a:ext cx="1130408" cy="1004808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736105">
            <a:off x="141769" y="4250184"/>
            <a:ext cx="2132823" cy="192711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4363">
            <a:off x="5678863" y="-71573"/>
            <a:ext cx="834274" cy="105989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1725">
            <a:off x="8968320" y="3520969"/>
            <a:ext cx="716253" cy="955004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298067">
            <a:off x="2674423" y="3571557"/>
            <a:ext cx="617511" cy="784141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623738">
            <a:off x="2447184" y="4581344"/>
            <a:ext cx="684581" cy="732622"/>
          </a:xfrm>
          <a:prstGeom prst="rect">
            <a:avLst/>
          </a:prstGeom>
        </p:spPr>
      </p:pic>
      <p:pic>
        <p:nvPicPr>
          <p:cNvPr id="28" name="Объект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30934">
            <a:off x="8845279" y="4462938"/>
            <a:ext cx="2094777" cy="2238129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1555" y="3018318"/>
            <a:ext cx="1301519" cy="852240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0115" y="5771248"/>
            <a:ext cx="713257" cy="437841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73483">
            <a:off x="484179" y="577401"/>
            <a:ext cx="804589" cy="811970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99940">
            <a:off x="11166939" y="4129127"/>
            <a:ext cx="712269" cy="846753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07994">
            <a:off x="1161998" y="1888380"/>
            <a:ext cx="870754" cy="431894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2314" y="1603899"/>
            <a:ext cx="926919" cy="891540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70099">
            <a:off x="10237213" y="517388"/>
            <a:ext cx="916553" cy="619715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4119326" y="4869105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omic Sans MS" panose="030F0702030302020204" pitchFamily="66" charset="0"/>
              </a:rPr>
              <a:t> 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732546" y="5408416"/>
            <a:ext cx="37071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 Ответ: в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078039" y="1594343"/>
            <a:ext cx="49516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-apple-system"/>
              </a:rPr>
              <a:t>Анализирующее скрещивание применяется: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048000" y="2274838"/>
            <a:ext cx="6096000" cy="31700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>
                <a:solidFill>
                  <a:srgbClr val="000000"/>
                </a:solidFill>
                <a:latin typeface="Comic Sans MS" panose="030F0702030302020204" pitchFamily="66" charset="0"/>
              </a:rPr>
              <a:t>А) для определения генотипа особи с внешним проявлением доминантного признака; </a:t>
            </a:r>
            <a:r>
              <a:rPr lang="ru-RU" sz="2000" dirty="0">
                <a:latin typeface="Comic Sans MS" panose="030F0702030302020204" pitchFamily="66" charset="0"/>
              </a:rPr>
              <a:t/>
            </a:r>
            <a:br>
              <a:rPr lang="ru-RU" sz="2000" dirty="0">
                <a:latin typeface="Comic Sans MS" panose="030F0702030302020204" pitchFamily="66" charset="0"/>
              </a:rPr>
            </a:br>
            <a:r>
              <a:rPr lang="ru-RU" sz="2000" dirty="0">
                <a:latin typeface="Comic Sans MS" panose="030F0702030302020204" pitchFamily="66" charset="0"/>
              </a:rPr>
              <a:t/>
            </a:r>
            <a:br>
              <a:rPr lang="ru-RU" sz="2000" dirty="0">
                <a:latin typeface="Comic Sans MS" panose="030F0702030302020204" pitchFamily="66" charset="0"/>
              </a:rPr>
            </a:br>
            <a:r>
              <a:rPr lang="ru-RU" sz="2000" dirty="0">
                <a:solidFill>
                  <a:srgbClr val="000000"/>
                </a:solidFill>
                <a:latin typeface="Comic Sans MS" panose="030F0702030302020204" pitchFamily="66" charset="0"/>
              </a:rPr>
              <a:t>Б) для определения генотипа гомозиготной особи; </a:t>
            </a:r>
            <a:r>
              <a:rPr lang="ru-RU" sz="2000" dirty="0">
                <a:latin typeface="Comic Sans MS" panose="030F0702030302020204" pitchFamily="66" charset="0"/>
              </a:rPr>
              <a:t/>
            </a:r>
            <a:br>
              <a:rPr lang="ru-RU" sz="2000" dirty="0">
                <a:latin typeface="Comic Sans MS" panose="030F0702030302020204" pitchFamily="66" charset="0"/>
              </a:rPr>
            </a:br>
            <a:r>
              <a:rPr lang="ru-RU" sz="2000" dirty="0">
                <a:latin typeface="Comic Sans MS" panose="030F0702030302020204" pitchFamily="66" charset="0"/>
              </a:rPr>
              <a:t/>
            </a:r>
            <a:br>
              <a:rPr lang="ru-RU" sz="2000" dirty="0">
                <a:latin typeface="Comic Sans MS" panose="030F0702030302020204" pitchFamily="66" charset="0"/>
              </a:rPr>
            </a:br>
            <a:r>
              <a:rPr lang="ru-RU" sz="2000" dirty="0">
                <a:solidFill>
                  <a:srgbClr val="000000"/>
                </a:solidFill>
                <a:latin typeface="Comic Sans MS" panose="030F0702030302020204" pitchFamily="66" charset="0"/>
              </a:rPr>
              <a:t>В) при неполном доминировании; </a:t>
            </a:r>
            <a:r>
              <a:rPr lang="ru-RU" sz="2000" dirty="0">
                <a:latin typeface="Comic Sans MS" panose="030F0702030302020204" pitchFamily="66" charset="0"/>
              </a:rPr>
              <a:t/>
            </a:r>
            <a:br>
              <a:rPr lang="ru-RU" sz="2000" dirty="0">
                <a:latin typeface="Comic Sans MS" panose="030F0702030302020204" pitchFamily="66" charset="0"/>
              </a:rPr>
            </a:br>
            <a:r>
              <a:rPr lang="ru-RU" sz="2000" dirty="0">
                <a:latin typeface="Comic Sans MS" panose="030F0702030302020204" pitchFamily="66" charset="0"/>
              </a:rPr>
              <a:t/>
            </a:r>
            <a:br>
              <a:rPr lang="ru-RU" sz="2000" dirty="0">
                <a:latin typeface="Comic Sans MS" panose="030F0702030302020204" pitchFamily="66" charset="0"/>
              </a:rPr>
            </a:br>
            <a:r>
              <a:rPr lang="ru-RU" sz="2000" dirty="0">
                <a:solidFill>
                  <a:srgbClr val="000000"/>
                </a:solidFill>
                <a:latin typeface="Comic Sans MS" panose="030F0702030302020204" pitchFamily="66" charset="0"/>
              </a:rPr>
              <a:t>Г) при неизвестном генотипе обоих родителей</a:t>
            </a:r>
            <a:r>
              <a:rPr lang="ru-RU" sz="2000" dirty="0">
                <a:solidFill>
                  <a:srgbClr val="000000"/>
                </a:solidFill>
                <a:latin typeface="-apple-system"/>
              </a:rPr>
              <a:t>.</a:t>
            </a:r>
            <a:endParaRPr lang="ru-RU" sz="2000" dirty="0"/>
          </a:p>
        </p:txBody>
      </p:sp>
      <p:sp>
        <p:nvSpPr>
          <p:cNvPr id="29" name="Стрелка влево 28">
            <a:hlinkClick r:id="rId18" action="ppaction://hlinksldjump"/>
          </p:cNvPr>
          <p:cNvSpPr/>
          <p:nvPr/>
        </p:nvSpPr>
        <p:spPr>
          <a:xfrm>
            <a:off x="1680519" y="6005384"/>
            <a:ext cx="1828800" cy="645601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0449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>
        <p14:pan dir="u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</p:childTnLst>
        </p:cTn>
      </p:par>
    </p:tnLst>
    <p:bldLst>
      <p:bldP spid="43" grpId="0"/>
      <p:bldP spid="50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Объект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477" y="489691"/>
            <a:ext cx="8305046" cy="283939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3" name="TextBox 42"/>
          <p:cNvSpPr txBox="1"/>
          <p:nvPr/>
        </p:nvSpPr>
        <p:spPr>
          <a:xfrm>
            <a:off x="4119326" y="3782454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omic Sans MS" panose="030F0702030302020204" pitchFamily="66" charset="0"/>
              </a:rPr>
              <a:t> </a:t>
            </a:r>
            <a:endParaRPr lang="en-US" dirty="0">
              <a:latin typeface="Comic Sans MS" panose="030F0702030302020204" pitchFamily="66" charset="0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66574">
            <a:off x="241178" y="2896444"/>
            <a:ext cx="1130408" cy="1004808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736105">
            <a:off x="141769" y="4250184"/>
            <a:ext cx="2132823" cy="192711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4363">
            <a:off x="5678863" y="-71573"/>
            <a:ext cx="834274" cy="105989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1725">
            <a:off x="8968320" y="3520969"/>
            <a:ext cx="716253" cy="955004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298067">
            <a:off x="2674423" y="3571557"/>
            <a:ext cx="617511" cy="784141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623738">
            <a:off x="2447184" y="4581344"/>
            <a:ext cx="684581" cy="732622"/>
          </a:xfrm>
          <a:prstGeom prst="rect">
            <a:avLst/>
          </a:prstGeom>
        </p:spPr>
      </p:pic>
      <p:pic>
        <p:nvPicPr>
          <p:cNvPr id="28" name="Объект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30934">
            <a:off x="8845279" y="4462938"/>
            <a:ext cx="2094777" cy="2238129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1555" y="3018318"/>
            <a:ext cx="1301519" cy="852240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0115" y="5771248"/>
            <a:ext cx="713257" cy="437841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73483">
            <a:off x="484179" y="577401"/>
            <a:ext cx="804589" cy="811970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99940">
            <a:off x="11166939" y="4129127"/>
            <a:ext cx="712269" cy="846753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07994">
            <a:off x="1161998" y="1888380"/>
            <a:ext cx="870754" cy="431894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2314" y="1603899"/>
            <a:ext cx="926919" cy="891540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70099">
            <a:off x="10237213" y="517388"/>
            <a:ext cx="916553" cy="619715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4119326" y="4869105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omic Sans MS" panose="030F0702030302020204" pitchFamily="66" charset="0"/>
              </a:rPr>
              <a:t> 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886630" y="3835718"/>
            <a:ext cx="46921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>
                <a:solidFill>
                  <a:srgbClr val="000000"/>
                </a:solidFill>
                <a:latin typeface="-apple-system"/>
              </a:rPr>
              <a:t>(Гибридизация)</a:t>
            </a:r>
            <a:endParaRPr lang="ru-RU" sz="4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413372" y="1252525"/>
            <a:ext cx="6096000" cy="163121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Процесс </a:t>
            </a:r>
            <a:r>
              <a:rPr lang="ru-RU" sz="2000" dirty="0">
                <a:solidFill>
                  <a:srgbClr val="000000"/>
                </a:solidFill>
                <a:latin typeface="Comic Sans MS" panose="030F0702030302020204" pitchFamily="66" charset="0"/>
              </a:rPr>
              <a:t>образования или получения гибридов, в основе которого лежит объединение генетического материала разных клеток в одной клетке. Может осуществляться в пределах одного </a:t>
            </a:r>
            <a:r>
              <a:rPr lang="ru-RU" sz="20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вида</a:t>
            </a:r>
            <a:endParaRPr lang="ru-RU" sz="2000" dirty="0">
              <a:latin typeface="Comic Sans MS" panose="030F0702030302020204" pitchFamily="66" charset="0"/>
            </a:endParaRPr>
          </a:p>
        </p:txBody>
      </p:sp>
      <p:sp>
        <p:nvSpPr>
          <p:cNvPr id="22" name="Стрелка влево 21">
            <a:hlinkClick r:id="rId18" action="ppaction://hlinksldjump"/>
          </p:cNvPr>
          <p:cNvSpPr/>
          <p:nvPr/>
        </p:nvSpPr>
        <p:spPr>
          <a:xfrm>
            <a:off x="1680519" y="6005384"/>
            <a:ext cx="1828800" cy="645601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8327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>
        <p14:pan dir="u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</p:childTnLst>
        </p:cTn>
      </p:par>
    </p:tnLst>
    <p:bldLst>
      <p:bldP spid="43" grpId="0"/>
      <p:bldP spid="50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Объект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477" y="489690"/>
            <a:ext cx="8305046" cy="6368309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3" name="TextBox 42"/>
          <p:cNvSpPr txBox="1"/>
          <p:nvPr/>
        </p:nvSpPr>
        <p:spPr>
          <a:xfrm>
            <a:off x="4119326" y="3782454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omic Sans MS" panose="030F0702030302020204" pitchFamily="66" charset="0"/>
              </a:rPr>
              <a:t> </a:t>
            </a:r>
            <a:endParaRPr lang="en-US" dirty="0">
              <a:latin typeface="Comic Sans MS" panose="030F0702030302020204" pitchFamily="66" charset="0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66574">
            <a:off x="241178" y="2896444"/>
            <a:ext cx="1130408" cy="1004808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736105">
            <a:off x="141769" y="4250184"/>
            <a:ext cx="2132823" cy="192711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4363">
            <a:off x="5678863" y="-71573"/>
            <a:ext cx="834274" cy="105989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1725">
            <a:off x="8968320" y="3520969"/>
            <a:ext cx="716253" cy="955004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298067">
            <a:off x="2674423" y="3571557"/>
            <a:ext cx="617511" cy="784141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623738">
            <a:off x="2447184" y="4581344"/>
            <a:ext cx="684581" cy="732622"/>
          </a:xfrm>
          <a:prstGeom prst="rect">
            <a:avLst/>
          </a:prstGeom>
        </p:spPr>
      </p:pic>
      <p:pic>
        <p:nvPicPr>
          <p:cNvPr id="28" name="Объект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30934">
            <a:off x="8845279" y="4462938"/>
            <a:ext cx="2094777" cy="2238129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1555" y="3018318"/>
            <a:ext cx="1301519" cy="852240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0115" y="5771248"/>
            <a:ext cx="713257" cy="437841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73483">
            <a:off x="484179" y="577401"/>
            <a:ext cx="804589" cy="811970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99940">
            <a:off x="11166939" y="4129127"/>
            <a:ext cx="712269" cy="846753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07994">
            <a:off x="1161998" y="1888380"/>
            <a:ext cx="870754" cy="431894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2314" y="1603899"/>
            <a:ext cx="926919" cy="891540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70099">
            <a:off x="10237213" y="517388"/>
            <a:ext cx="916553" cy="619715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4119326" y="4869105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omic Sans MS" panose="030F0702030302020204" pitchFamily="66" charset="0"/>
              </a:rPr>
              <a:t> 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635472" y="3211092"/>
            <a:ext cx="489085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0000"/>
                </a:solidFill>
                <a:latin typeface="-apple-system"/>
              </a:rPr>
              <a:t>(</a:t>
            </a:r>
            <a:r>
              <a:rPr lang="ru-RU" sz="2400" dirty="0">
                <a:solidFill>
                  <a:srgbClr val="000000"/>
                </a:solidFill>
                <a:latin typeface="-apple-system"/>
              </a:rPr>
              <a:t>по результатам теста на определение отцовства, ребенок не будет являться родным. Так как положительный резус-фактор означает, что он должен иметь хотя бы одного родителя с положительным резус-фактором.)</a:t>
            </a: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016350" y="1247816"/>
            <a:ext cx="6096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>
                <a:solidFill>
                  <a:srgbClr val="000000"/>
                </a:solidFill>
                <a:latin typeface="Comic Sans MS" panose="030F0702030302020204" pitchFamily="66" charset="0"/>
              </a:rPr>
              <a:t>оба родителя имею отрицательный резус фактор, а ребенок - положительный. Отец решил сделать тест на подтверждение родства. Какой будет результат данного </a:t>
            </a:r>
            <a:r>
              <a:rPr lang="ru-RU" sz="24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теста?</a:t>
            </a:r>
            <a:endParaRPr lang="ru-RU" sz="2400" dirty="0">
              <a:latin typeface="Comic Sans MS" panose="030F0702030302020204" pitchFamily="66" charset="0"/>
            </a:endParaRPr>
          </a:p>
        </p:txBody>
      </p:sp>
      <p:sp>
        <p:nvSpPr>
          <p:cNvPr id="22" name="Стрелка влево 21">
            <a:hlinkClick r:id="rId18" action="ppaction://hlinksldjump"/>
          </p:cNvPr>
          <p:cNvSpPr/>
          <p:nvPr/>
        </p:nvSpPr>
        <p:spPr>
          <a:xfrm>
            <a:off x="1680519" y="6005384"/>
            <a:ext cx="1828800" cy="645601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9218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>
        <p14:pan dir="u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</p:childTnLst>
        </p:cTn>
      </p:par>
    </p:tnLst>
    <p:bldLst>
      <p:bldP spid="43" grpId="0"/>
      <p:bldP spid="50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Объект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3748" y="564207"/>
            <a:ext cx="8305046" cy="283939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3" name="TextBox 42"/>
          <p:cNvSpPr txBox="1"/>
          <p:nvPr/>
        </p:nvSpPr>
        <p:spPr>
          <a:xfrm>
            <a:off x="5842794" y="3397436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omic Sans MS" panose="030F0702030302020204" pitchFamily="66" charset="0"/>
              </a:rPr>
              <a:t> </a:t>
            </a:r>
            <a:endParaRPr lang="en-US" dirty="0">
              <a:latin typeface="Comic Sans MS" panose="030F0702030302020204" pitchFamily="66" charset="0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66574">
            <a:off x="241178" y="2896444"/>
            <a:ext cx="1130408" cy="1004808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736105">
            <a:off x="141769" y="4250184"/>
            <a:ext cx="2132823" cy="192711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4363">
            <a:off x="5678863" y="-71573"/>
            <a:ext cx="834274" cy="105989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1725">
            <a:off x="8968320" y="3520969"/>
            <a:ext cx="716253" cy="955004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298067">
            <a:off x="2674423" y="3571557"/>
            <a:ext cx="617511" cy="784141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623738">
            <a:off x="2447184" y="4581344"/>
            <a:ext cx="684581" cy="732622"/>
          </a:xfrm>
          <a:prstGeom prst="rect">
            <a:avLst/>
          </a:prstGeom>
        </p:spPr>
      </p:pic>
      <p:pic>
        <p:nvPicPr>
          <p:cNvPr id="28" name="Объект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30934">
            <a:off x="8845279" y="4462938"/>
            <a:ext cx="2094777" cy="2238129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1555" y="3018318"/>
            <a:ext cx="1301519" cy="852240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0115" y="5771248"/>
            <a:ext cx="713257" cy="437841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73483">
            <a:off x="484179" y="577401"/>
            <a:ext cx="804589" cy="811970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99940">
            <a:off x="11166939" y="4129127"/>
            <a:ext cx="712269" cy="846753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07994">
            <a:off x="1161998" y="1888380"/>
            <a:ext cx="870754" cy="431894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2314" y="1603899"/>
            <a:ext cx="926919" cy="891540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70099">
            <a:off x="10237213" y="517388"/>
            <a:ext cx="916553" cy="619715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4119326" y="4869105"/>
            <a:ext cx="39533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Comic Sans MS" panose="030F0702030302020204" pitchFamily="66" charset="0"/>
              </a:rPr>
              <a:t> </a:t>
            </a: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951869" y="3407092"/>
            <a:ext cx="804999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Comic Sans MS" panose="030F0702030302020204" pitchFamily="66" charset="0"/>
              </a:rPr>
              <a:t>Дано:</a:t>
            </a:r>
            <a:br>
              <a:rPr lang="ru-RU" dirty="0">
                <a:latin typeface="Comic Sans MS" panose="030F0702030302020204" pitchFamily="66" charset="0"/>
              </a:rPr>
            </a:br>
            <a:r>
              <a:rPr lang="ru-RU" dirty="0">
                <a:latin typeface="Comic Sans MS" panose="030F0702030302020204" pitchFamily="66" charset="0"/>
              </a:rPr>
              <a:t>А - Черная окраска(доминант.)</a:t>
            </a:r>
            <a:br>
              <a:rPr lang="ru-RU" dirty="0">
                <a:latin typeface="Comic Sans MS" panose="030F0702030302020204" pitchFamily="66" charset="0"/>
              </a:rPr>
            </a:br>
            <a:r>
              <a:rPr lang="ru-RU" dirty="0">
                <a:latin typeface="Comic Sans MS" panose="030F0702030302020204" pitchFamily="66" charset="0"/>
              </a:rPr>
              <a:t>а - Белая окраска(</a:t>
            </a:r>
            <a:r>
              <a:rPr lang="ru-RU" dirty="0" err="1">
                <a:latin typeface="Comic Sans MS" panose="030F0702030302020204" pitchFamily="66" charset="0"/>
              </a:rPr>
              <a:t>рецессив</a:t>
            </a:r>
            <a:r>
              <a:rPr lang="ru-RU" dirty="0">
                <a:latin typeface="Comic Sans MS" panose="030F0702030302020204" pitchFamily="66" charset="0"/>
              </a:rPr>
              <a:t>.)</a:t>
            </a:r>
            <a:br>
              <a:rPr lang="ru-RU" dirty="0">
                <a:latin typeface="Comic Sans MS" panose="030F0702030302020204" pitchFamily="66" charset="0"/>
              </a:rPr>
            </a:br>
            <a:r>
              <a:rPr lang="ru-RU" dirty="0">
                <a:latin typeface="Comic Sans MS" panose="030F0702030302020204" pitchFamily="66" charset="0"/>
              </a:rPr>
              <a:t>Решение:</a:t>
            </a:r>
            <a:br>
              <a:rPr lang="ru-RU" dirty="0">
                <a:latin typeface="Comic Sans MS" panose="030F0702030302020204" pitchFamily="66" charset="0"/>
              </a:rPr>
            </a:br>
            <a:r>
              <a:rPr lang="ru-RU" dirty="0">
                <a:latin typeface="Comic Sans MS" panose="030F0702030302020204" pitchFamily="66" charset="0"/>
              </a:rPr>
              <a:t>Р. ♀ </a:t>
            </a:r>
            <a:r>
              <a:rPr lang="ru-RU" dirty="0" err="1">
                <a:latin typeface="Comic Sans MS" panose="030F0702030302020204" pitchFamily="66" charset="0"/>
              </a:rPr>
              <a:t>Аа</a:t>
            </a:r>
            <a:r>
              <a:rPr lang="ru-RU" dirty="0">
                <a:latin typeface="Comic Sans MS" panose="030F0702030302020204" pitchFamily="66" charset="0"/>
              </a:rPr>
              <a:t> х ♂ </a:t>
            </a:r>
            <a:r>
              <a:rPr lang="ru-RU" dirty="0" err="1">
                <a:latin typeface="Comic Sans MS" panose="030F0702030302020204" pitchFamily="66" charset="0"/>
              </a:rPr>
              <a:t>Аа</a:t>
            </a:r>
            <a:r>
              <a:rPr lang="ru-RU" dirty="0">
                <a:latin typeface="Comic Sans MS" panose="030F0702030302020204" pitchFamily="66" charset="0"/>
              </a:rPr>
              <a:t/>
            </a:r>
            <a:br>
              <a:rPr lang="ru-RU" dirty="0">
                <a:latin typeface="Comic Sans MS" panose="030F0702030302020204" pitchFamily="66" charset="0"/>
              </a:rPr>
            </a:br>
            <a:r>
              <a:rPr lang="ru-RU" dirty="0">
                <a:latin typeface="Comic Sans MS" panose="030F0702030302020204" pitchFamily="66" charset="0"/>
              </a:rPr>
              <a:t>Г. А, а </a:t>
            </a:r>
            <a:r>
              <a:rPr lang="ru-RU" dirty="0" err="1">
                <a:latin typeface="Comic Sans MS" panose="030F0702030302020204" pitchFamily="66" charset="0"/>
              </a:rPr>
              <a:t>А</a:t>
            </a:r>
            <a:r>
              <a:rPr lang="ru-RU" dirty="0">
                <a:latin typeface="Comic Sans MS" panose="030F0702030302020204" pitchFamily="66" charset="0"/>
              </a:rPr>
              <a:t>, а </a:t>
            </a:r>
            <a:br>
              <a:rPr lang="ru-RU" dirty="0">
                <a:latin typeface="Comic Sans MS" panose="030F0702030302020204" pitchFamily="66" charset="0"/>
              </a:rPr>
            </a:br>
            <a:r>
              <a:rPr lang="ru-RU" dirty="0">
                <a:latin typeface="Comic Sans MS" panose="030F0702030302020204" pitchFamily="66" charset="0"/>
              </a:rPr>
              <a:t>F₁. АА, </a:t>
            </a:r>
            <a:r>
              <a:rPr lang="ru-RU" dirty="0" err="1">
                <a:latin typeface="Comic Sans MS" panose="030F0702030302020204" pitchFamily="66" charset="0"/>
              </a:rPr>
              <a:t>Аа</a:t>
            </a:r>
            <a:r>
              <a:rPr lang="ru-RU" dirty="0">
                <a:latin typeface="Comic Sans MS" panose="030F0702030302020204" pitchFamily="66" charset="0"/>
              </a:rPr>
              <a:t>, </a:t>
            </a:r>
            <a:r>
              <a:rPr lang="ru-RU" dirty="0" err="1">
                <a:latin typeface="Comic Sans MS" panose="030F0702030302020204" pitchFamily="66" charset="0"/>
              </a:rPr>
              <a:t>Аа</a:t>
            </a:r>
            <a:r>
              <a:rPr lang="ru-RU" dirty="0">
                <a:latin typeface="Comic Sans MS" panose="030F0702030302020204" pitchFamily="66" charset="0"/>
              </a:rPr>
              <a:t>, </a:t>
            </a:r>
            <a:r>
              <a:rPr lang="ru-RU" dirty="0" err="1">
                <a:latin typeface="Comic Sans MS" panose="030F0702030302020204" pitchFamily="66" charset="0"/>
              </a:rPr>
              <a:t>аа</a:t>
            </a:r>
            <a:r>
              <a:rPr lang="ru-RU" dirty="0">
                <a:latin typeface="Comic Sans MS" panose="030F0702030302020204" pitchFamily="66" charset="0"/>
              </a:rPr>
              <a:t/>
            </a:r>
            <a:br>
              <a:rPr lang="ru-RU" dirty="0">
                <a:latin typeface="Comic Sans MS" panose="030F0702030302020204" pitchFamily="66" charset="0"/>
              </a:rPr>
            </a:br>
            <a:r>
              <a:rPr lang="ru-RU" dirty="0">
                <a:latin typeface="Comic Sans MS" panose="030F0702030302020204" pitchFamily="66" charset="0"/>
              </a:rPr>
              <a:t>75% - потомство с черной окраской;</a:t>
            </a:r>
            <a:br>
              <a:rPr lang="ru-RU" dirty="0">
                <a:latin typeface="Comic Sans MS" panose="030F0702030302020204" pitchFamily="66" charset="0"/>
              </a:rPr>
            </a:br>
            <a:r>
              <a:rPr lang="ru-RU" dirty="0">
                <a:latin typeface="Comic Sans MS" panose="030F0702030302020204" pitchFamily="66" charset="0"/>
              </a:rPr>
              <a:t>25% - потомство с белой окраской.</a:t>
            </a:r>
            <a:br>
              <a:rPr lang="ru-RU" dirty="0">
                <a:latin typeface="Comic Sans MS" panose="030F0702030302020204" pitchFamily="66" charset="0"/>
              </a:rPr>
            </a:br>
            <a:r>
              <a:rPr lang="ru-RU" dirty="0">
                <a:latin typeface="Comic Sans MS" panose="030F0702030302020204" pitchFamily="66" charset="0"/>
              </a:rPr>
              <a:t>Соотношение по генотипу - 1 : 2 : 1</a:t>
            </a:r>
            <a:br>
              <a:rPr lang="ru-RU" dirty="0">
                <a:latin typeface="Comic Sans MS" panose="030F0702030302020204" pitchFamily="66" charset="0"/>
              </a:rPr>
            </a:br>
            <a:r>
              <a:rPr lang="ru-RU" dirty="0">
                <a:latin typeface="Comic Sans MS" panose="030F0702030302020204" pitchFamily="66" charset="0"/>
              </a:rPr>
              <a:t>Соотношение по фенотипу - 3 : 1)</a:t>
            </a:r>
            <a:endParaRPr lang="ru-RU" sz="900" dirty="0">
              <a:latin typeface="Comic Sans MS" panose="030F0702030302020204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0446" y="1475731"/>
            <a:ext cx="6096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>
                <a:solidFill>
                  <a:srgbClr val="000000"/>
                </a:solidFill>
                <a:latin typeface="Comic Sans MS" panose="030F0702030302020204" pitchFamily="66" charset="0"/>
              </a:rPr>
              <a:t>У морских свинок черная окраска шерсти доминирует над белой. Скрестили двух гетерозиготных самца и самку. Какими будут гибриды первого поколения?</a:t>
            </a:r>
            <a:endParaRPr lang="ru-RU" sz="2000" dirty="0">
              <a:latin typeface="Comic Sans MS" panose="030F0702030302020204" pitchFamily="66" charset="0"/>
            </a:endParaRPr>
          </a:p>
        </p:txBody>
      </p:sp>
      <p:sp>
        <p:nvSpPr>
          <p:cNvPr id="22" name="Стрелка влево 21">
            <a:hlinkClick r:id="rId18" action="ppaction://hlinksldjump"/>
          </p:cNvPr>
          <p:cNvSpPr/>
          <p:nvPr/>
        </p:nvSpPr>
        <p:spPr>
          <a:xfrm>
            <a:off x="1680519" y="6005384"/>
            <a:ext cx="1828800" cy="645601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2558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>
        <p14:pan dir="u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E20000"/>
                                        </p:clrVal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</p:childTnLst>
        </p:cTn>
      </p:par>
    </p:tnLst>
    <p:bldLst>
      <p:bldP spid="43" grpId="0"/>
      <p:bldP spid="50" grpId="0"/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MS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00"/>
      </a:hlink>
      <a:folHlink>
        <a:srgbClr val="00A800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1" id="{6CA68992-FB01-46EC-96E7-BA7DDB88A2F3}" vid="{769D90C4-29B9-4898-92B2-6141D005D6B1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2231DFE-ADDA-40FD-A6A5-EFD850C1BD29}">
  <ds:schemaRefs>
    <ds:schemaRef ds:uri="http://www.w3.org/XML/1998/namespace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schemas.microsoft.com/office/2006/metadata/properties"/>
    <ds:schemaRef ds:uri="http://purl.org/dc/elements/1.1/"/>
    <ds:schemaRef ds:uri="6ee78bd2-4339-4042-adc0-bcc646419980"/>
    <ds:schemaRef ds:uri="2547570a-e5f4-4946-a4c3-82580e42479e"/>
    <ds:schemaRef ds:uri="http://purl.org/dc/dcmitype/"/>
    <ds:schemaRef ds:uri="http://schemas.microsoft.com/office/infopath/2007/PartnerControls"/>
    <ds:schemaRef ds:uri="http://schemas.microsoft.com/sharepoint/v3"/>
  </ds:schemaRefs>
</ds:datastoreItem>
</file>

<file path=customXml/itemProps2.xml><?xml version="1.0" encoding="utf-8"?>
<ds:datastoreItem xmlns:ds="http://schemas.openxmlformats.org/officeDocument/2006/customXml" ds:itemID="{5BE33EC6-7D6C-4AA5-A9D5-3E5B46E49B8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8437E90-8AFE-4137-B07C-618C80369B6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со школьными принадлежностями</Template>
  <TotalTime>0</TotalTime>
  <Words>757</Words>
  <Application>Microsoft Office PowerPoint</Application>
  <PresentationFormat>Широкоэкранный</PresentationFormat>
  <Paragraphs>153</Paragraphs>
  <Slides>28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6" baseType="lpstr">
      <vt:lpstr>-apple-system</vt:lpstr>
      <vt:lpstr>Arial</vt:lpstr>
      <vt:lpstr>Calibri</vt:lpstr>
      <vt:lpstr>Calibri Light</vt:lpstr>
      <vt:lpstr>Comic Sans MS</vt:lpstr>
      <vt:lpstr>Monotype Corsiva</vt:lpstr>
      <vt:lpstr>Tahoma</vt:lpstr>
      <vt:lpstr>Тема Office</vt:lpstr>
      <vt:lpstr> «СВОЯ ИГРА» по предмету биология подготовила преподаватель Адикаева Т.В.                       </vt:lpstr>
      <vt:lpstr>Определения по теме  «Наследственность и изменчивость организма» </vt:lpstr>
      <vt:lpstr>участок ДНК, в котором содержится информация о структуре одного белка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2019-05-23T15:14:56Z</dcterms:created>
  <dcterms:modified xsi:type="dcterms:W3CDTF">2024-06-06T12:22:02Z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