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6" r:id="rId2"/>
    <p:sldId id="257" r:id="rId3"/>
    <p:sldId id="267" r:id="rId4"/>
    <p:sldId id="259" r:id="rId5"/>
    <p:sldId id="268" r:id="rId6"/>
    <p:sldId id="260" r:id="rId7"/>
    <p:sldId id="262" r:id="rId8"/>
    <p:sldId id="269" r:id="rId9"/>
    <p:sldId id="263" r:id="rId10"/>
    <p:sldId id="272" r:id="rId11"/>
    <p:sldId id="264" r:id="rId12"/>
    <p:sldId id="271" r:id="rId13"/>
    <p:sldId id="265" r:id="rId14"/>
    <p:sldId id="270" r:id="rId15"/>
    <p:sldId id="266" r:id="rId16"/>
    <p:sldId id="273"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7" autoAdjust="0"/>
    <p:restoredTop sz="86384" autoAdjust="0"/>
  </p:normalViewPr>
  <p:slideViewPr>
    <p:cSldViewPr>
      <p:cViewPr varScale="1">
        <p:scale>
          <a:sx n="63" d="100"/>
          <a:sy n="63" d="100"/>
        </p:scale>
        <p:origin x="-136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C5327B-CB7B-4EF7-9AC1-4EF5A15B831F}" type="datetimeFigureOut">
              <a:rPr lang="ru-RU" smtClean="0"/>
              <a:pPr/>
              <a:t>06.06.2024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01E8A6-4128-4B00-BA2D-F2453CBECF67}" type="slidenum">
              <a:rPr lang="ru-RU" smtClean="0"/>
              <a:pPr/>
              <a:t>‹#›</a:t>
            </a:fld>
            <a:endParaRPr lang="ru-RU"/>
          </a:p>
        </p:txBody>
      </p:sp>
    </p:spTree>
    <p:extLst>
      <p:ext uri="{BB962C8B-B14F-4D97-AF65-F5344CB8AC3E}">
        <p14:creationId xmlns:p14="http://schemas.microsoft.com/office/powerpoint/2010/main" xmlns="" val="95948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На первый взгляд физика и литература — вещи несовместимые, ведь физика — точная наука, изучающая и объясняющая разнообразные природные явления, а литература — это чувства, фантазии, переживания.… Как же можно поставить рядом две столь разные науки? И тем не менее и физика и литература так или иначе рассказывают нам о физических явлениях. Вот только цель физики — объяснить их с научной стороны, а цель литературы — описать их прелести или, возможно, недостатки, описать чувства, связанные с тем или иным явлением.</a:t>
            </a:r>
          </a:p>
          <a:p>
            <a:endParaRPr lang="ru-RU" dirty="0" smtClean="0"/>
          </a:p>
          <a:p>
            <a:r>
              <a:rPr lang="ru-RU" dirty="0" smtClean="0"/>
              <a:t>Таким образом, природа — звено, которое связывает науки. Описывать литературных героев, создавать их образы, показывать психологическое состояние издавна помогают физические явления.</a:t>
            </a:r>
          </a:p>
          <a:p>
            <a:endParaRPr lang="ru-RU" dirty="0" smtClean="0"/>
          </a:p>
          <a:p>
            <a:r>
              <a:rPr lang="ru-RU" dirty="0" smtClean="0"/>
              <a:t>Литература и искусство развивают в нас поэтическое восприятие природы. Постигая одновременно физику литературных произведений, мы совмещаем эмоциональное восприятие с рациональным.</a:t>
            </a:r>
          </a:p>
          <a:p>
            <a:endParaRPr lang="ru-RU" dirty="0" smtClean="0"/>
          </a:p>
          <a:p>
            <a:r>
              <a:rPr lang="ru-RU" dirty="0" smtClean="0"/>
              <a:t>Мир физических явлений многообразен. Сюда входят и небесные тела, и механические явления, и изменения агрегатного состояния, и световые явления, и звуковые, и многое другое. И, конечно, каждое из этих явлений находит себя в литературных произведениях. </a:t>
            </a:r>
            <a:endParaRPr lang="ru-RU" dirty="0"/>
          </a:p>
        </p:txBody>
      </p:sp>
      <p:sp>
        <p:nvSpPr>
          <p:cNvPr id="4" name="Номер слайда 3"/>
          <p:cNvSpPr>
            <a:spLocks noGrp="1"/>
          </p:cNvSpPr>
          <p:nvPr>
            <p:ph type="sldNum" sz="quarter" idx="10"/>
          </p:nvPr>
        </p:nvSpPr>
        <p:spPr/>
        <p:txBody>
          <a:bodyPr/>
          <a:lstStyle/>
          <a:p>
            <a:fld id="{7A01E8A6-4128-4B00-BA2D-F2453CBECF67}" type="slidenum">
              <a:rPr lang="ru-RU" smtClean="0"/>
              <a:pPr/>
              <a:t>1</a:t>
            </a:fld>
            <a:endParaRPr lang="ru-RU"/>
          </a:p>
        </p:txBody>
      </p:sp>
    </p:spTree>
    <p:extLst>
      <p:ext uri="{BB962C8B-B14F-4D97-AF65-F5344CB8AC3E}">
        <p14:creationId xmlns:p14="http://schemas.microsoft.com/office/powerpoint/2010/main" xmlns="" val="4046581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74320" marR="0" lvl="0" indent="-274320" algn="l" defTabSz="914400" rtl="0"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ru-RU" sz="1700" b="0" i="0" u="none" strike="noStrike" kern="1200" cap="none" spc="0" normalizeH="0" baseline="0" noProof="0" dirty="0" smtClean="0">
                <a:ln>
                  <a:noFill/>
                </a:ln>
                <a:solidFill>
                  <a:srgbClr val="073E87"/>
                </a:solidFill>
                <a:effectLst/>
                <a:uLnTx/>
                <a:uFillTx/>
                <a:latin typeface="Candara"/>
                <a:ea typeface="+mn-ea"/>
                <a:cs typeface="+mn-cs"/>
              </a:rPr>
              <a:t>Многие русские сказки описывают переход воды из одного агрегатного состояния в другое. Например, в сказке «Лисичка сестричка и волк» описывается следующее: «Волк пошел на реку, опустил хвост в прорубь; дело то было зимой. Уж сидел он целую ночь, хвост его и приморозило». Здесь говорится о переходе из жидкого состояния в твёрдое, то есть о кристаллизации. В сказке «Снегурочка», наоборот, говорится о превращении жидкости в пар — о парообразовании. </a:t>
            </a:r>
          </a:p>
          <a:p>
            <a:endParaRPr lang="ru-RU" dirty="0"/>
          </a:p>
        </p:txBody>
      </p:sp>
      <p:sp>
        <p:nvSpPr>
          <p:cNvPr id="4" name="Номер слайда 3"/>
          <p:cNvSpPr>
            <a:spLocks noGrp="1"/>
          </p:cNvSpPr>
          <p:nvPr>
            <p:ph type="sldNum" sz="quarter" idx="10"/>
          </p:nvPr>
        </p:nvSpPr>
        <p:spPr/>
        <p:txBody>
          <a:bodyPr/>
          <a:lstStyle/>
          <a:p>
            <a:fld id="{7A01E8A6-4128-4B00-BA2D-F2453CBECF67}" type="slidenum">
              <a:rPr lang="ru-RU" smtClean="0"/>
              <a:pPr/>
              <a:t>2</a:t>
            </a:fld>
            <a:endParaRPr lang="ru-RU"/>
          </a:p>
        </p:txBody>
      </p:sp>
    </p:spTree>
    <p:extLst>
      <p:ext uri="{BB962C8B-B14F-4D97-AF65-F5344CB8AC3E}">
        <p14:creationId xmlns:p14="http://schemas.microsoft.com/office/powerpoint/2010/main" xmlns="" val="15143342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Капитан </a:t>
            </a:r>
            <a:r>
              <a:rPr lang="ru-RU" dirty="0" err="1" smtClean="0"/>
              <a:t>Врунгель</a:t>
            </a:r>
            <a:r>
              <a:rPr lang="ru-RU" dirty="0" smtClean="0"/>
              <a:t>, вернувшись из очередного кругосветного путешествия, рассказывает:</a:t>
            </a:r>
          </a:p>
          <a:p>
            <a:r>
              <a:rPr lang="ru-RU" dirty="0" smtClean="0"/>
              <a:t>«</a:t>
            </a:r>
            <a:r>
              <a:rPr lang="ru-RU" i="1" dirty="0" smtClean="0"/>
              <a:t>У нас в кают-компании на стене висит ружьё. Старинное охотничье ружьё. Так вот, это самое ружье непременно раз в год стреляет. И в этом году тоже – как бабахнет! Мы как раз стояли у острова Борнео. Я врываюсь в кают-компанию и что же вижу? Ружьё раскачивается на стене, как маятник в шторм, а пуля пробила насквозь аквариум с моими золотыми рыбками…Вода выливается через дыры, как сквозь кингстоны, а бедные рыбки подпрыгивают, бьются о дно… Пришлось мне заткнуть пробоину и вызвать своих помощников</a:t>
            </a:r>
            <a:r>
              <a:rPr lang="ru-RU" dirty="0" smtClean="0"/>
              <a:t>». </a:t>
            </a:r>
          </a:p>
          <a:p>
            <a:r>
              <a:rPr lang="ru-RU" b="1" dirty="0" smtClean="0"/>
              <a:t>Какая деталь в рассказе капитана </a:t>
            </a:r>
            <a:r>
              <a:rPr lang="ru-RU" b="1" dirty="0" err="1" smtClean="0"/>
              <a:t>Врунгеля</a:t>
            </a:r>
            <a:r>
              <a:rPr lang="ru-RU" b="1" dirty="0" smtClean="0"/>
              <a:t> противоречит закону физики?</a:t>
            </a:r>
            <a:endParaRPr lang="ru-RU" dirty="0" smtClean="0"/>
          </a:p>
          <a:p>
            <a:r>
              <a:rPr lang="ru-RU" b="1" dirty="0" smtClean="0"/>
              <a:t>Ответ:</a:t>
            </a:r>
            <a:r>
              <a:rPr lang="ru-RU" dirty="0" smtClean="0"/>
              <a:t> Пуля, попавшая в сосуд с водой, разбивает его вдребезги, так как давление передается водой одинаково по всем направлениям по закону Паскаля. Если бы пуля попала в пустой аквариум, то она бы не разбила его вдребезги, а лишь оставила бы в нем отверстия. </a:t>
            </a:r>
          </a:p>
          <a:p>
            <a:endParaRPr lang="ru-RU" dirty="0"/>
          </a:p>
        </p:txBody>
      </p:sp>
      <p:sp>
        <p:nvSpPr>
          <p:cNvPr id="4" name="Номер слайда 3"/>
          <p:cNvSpPr>
            <a:spLocks noGrp="1"/>
          </p:cNvSpPr>
          <p:nvPr>
            <p:ph type="sldNum" sz="quarter" idx="10"/>
          </p:nvPr>
        </p:nvSpPr>
        <p:spPr/>
        <p:txBody>
          <a:bodyPr/>
          <a:lstStyle/>
          <a:p>
            <a:fld id="{7A01E8A6-4128-4B00-BA2D-F2453CBECF67}" type="slidenum">
              <a:rPr lang="ru-RU" smtClean="0"/>
              <a:pPr/>
              <a:t>4</a:t>
            </a:fld>
            <a:endParaRPr lang="ru-RU"/>
          </a:p>
        </p:txBody>
      </p:sp>
    </p:spTree>
    <p:extLst>
      <p:ext uri="{BB962C8B-B14F-4D97-AF65-F5344CB8AC3E}">
        <p14:creationId xmlns:p14="http://schemas.microsoft.com/office/powerpoint/2010/main" xmlns="" val="2662505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smtClean="0"/>
          </a:p>
          <a:p>
            <a:r>
              <a:rPr lang="ru-RU" dirty="0" smtClean="0"/>
              <a:t>Ответ: в воде тела легче, т.к. на них действует выталкивающая сила.</a:t>
            </a:r>
            <a:endParaRPr lang="ru-RU" dirty="0"/>
          </a:p>
        </p:txBody>
      </p:sp>
      <p:sp>
        <p:nvSpPr>
          <p:cNvPr id="4" name="Номер слайда 3"/>
          <p:cNvSpPr>
            <a:spLocks noGrp="1"/>
          </p:cNvSpPr>
          <p:nvPr>
            <p:ph type="sldNum" sz="quarter" idx="10"/>
          </p:nvPr>
        </p:nvSpPr>
        <p:spPr/>
        <p:txBody>
          <a:bodyPr/>
          <a:lstStyle/>
          <a:p>
            <a:fld id="{7A01E8A6-4128-4B00-BA2D-F2453CBECF67}" type="slidenum">
              <a:rPr lang="ru-RU" smtClean="0"/>
              <a:pPr/>
              <a:t>6</a:t>
            </a:fld>
            <a:endParaRPr lang="ru-RU"/>
          </a:p>
        </p:txBody>
      </p:sp>
    </p:spTree>
    <p:extLst>
      <p:ext uri="{BB962C8B-B14F-4D97-AF65-F5344CB8AC3E}">
        <p14:creationId xmlns:p14="http://schemas.microsoft.com/office/powerpoint/2010/main" xmlns="" val="3445261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74320" marR="0" lvl="0" indent="-274320" algn="just" defTabSz="914400" rtl="0"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ru-RU" sz="1700" b="0" i="0" u="none" strike="noStrike" kern="1200" cap="none" spc="0" normalizeH="0" baseline="0" noProof="0" dirty="0" smtClean="0">
                <a:ln>
                  <a:noFill/>
                </a:ln>
                <a:solidFill>
                  <a:srgbClr val="073E87"/>
                </a:solidFill>
                <a:effectLst/>
                <a:uLnTx/>
                <a:uFillTx/>
                <a:latin typeface="Candara"/>
                <a:ea typeface="+mn-ea"/>
                <a:cs typeface="+mn-cs"/>
              </a:rPr>
              <a:t>Температура плавления металла выше температуры кипения воды - 100°С.Температура плавления – температура, при которой твёрдое кристаллическое тело совершает переход в жидкое состояние.</a:t>
            </a:r>
          </a:p>
          <a:p>
            <a:endParaRPr lang="ru-RU" dirty="0"/>
          </a:p>
        </p:txBody>
      </p:sp>
      <p:sp>
        <p:nvSpPr>
          <p:cNvPr id="4" name="Номер слайда 3"/>
          <p:cNvSpPr>
            <a:spLocks noGrp="1"/>
          </p:cNvSpPr>
          <p:nvPr>
            <p:ph type="sldNum" sz="quarter" idx="10"/>
          </p:nvPr>
        </p:nvSpPr>
        <p:spPr/>
        <p:txBody>
          <a:bodyPr/>
          <a:lstStyle/>
          <a:p>
            <a:fld id="{7A01E8A6-4128-4B00-BA2D-F2453CBECF67}" type="slidenum">
              <a:rPr lang="ru-RU" smtClean="0"/>
              <a:pPr/>
              <a:t>7</a:t>
            </a:fld>
            <a:endParaRPr lang="ru-RU"/>
          </a:p>
        </p:txBody>
      </p:sp>
    </p:spTree>
    <p:extLst>
      <p:ext uri="{BB962C8B-B14F-4D97-AF65-F5344CB8AC3E}">
        <p14:creationId xmlns:p14="http://schemas.microsoft.com/office/powerpoint/2010/main" xmlns="" val="14758951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74320" marR="0" lvl="0" indent="-274320" algn="just" defTabSz="914400" rtl="0"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ru-RU" sz="1900" b="0" i="0" u="none" strike="noStrike" kern="1200" cap="none" spc="0" normalizeH="0" baseline="0" noProof="0" dirty="0" smtClean="0">
                <a:ln>
                  <a:noFill/>
                </a:ln>
                <a:solidFill>
                  <a:srgbClr val="073E87"/>
                </a:solidFill>
                <a:effectLst/>
                <a:uLnTx/>
                <a:uFillTx/>
                <a:latin typeface="Candara"/>
                <a:ea typeface="+mn-ea"/>
                <a:cs typeface="+mn-cs"/>
              </a:rPr>
              <a:t>Бревну позволяет держаться его плотность, так как если бы плотность бревна была больше, то оно пошло ко дну.</a:t>
            </a:r>
          </a:p>
          <a:p>
            <a:endParaRPr lang="ru-RU" dirty="0"/>
          </a:p>
        </p:txBody>
      </p:sp>
      <p:sp>
        <p:nvSpPr>
          <p:cNvPr id="4" name="Номер слайда 3"/>
          <p:cNvSpPr>
            <a:spLocks noGrp="1"/>
          </p:cNvSpPr>
          <p:nvPr>
            <p:ph type="sldNum" sz="quarter" idx="10"/>
          </p:nvPr>
        </p:nvSpPr>
        <p:spPr/>
        <p:txBody>
          <a:bodyPr/>
          <a:lstStyle/>
          <a:p>
            <a:fld id="{7A01E8A6-4128-4B00-BA2D-F2453CBECF67}" type="slidenum">
              <a:rPr lang="ru-RU" smtClean="0"/>
              <a:pPr/>
              <a:t>9</a:t>
            </a:fld>
            <a:endParaRPr lang="ru-RU"/>
          </a:p>
        </p:txBody>
      </p:sp>
    </p:spTree>
    <p:extLst>
      <p:ext uri="{BB962C8B-B14F-4D97-AF65-F5344CB8AC3E}">
        <p14:creationId xmlns:p14="http://schemas.microsoft.com/office/powerpoint/2010/main" xmlns="" val="18836252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74320" marR="0" lvl="0" indent="-274320" algn="l" defTabSz="914400" rtl="0"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ru-RU" sz="1700" b="0" i="0" u="none" strike="noStrike" kern="1200" cap="none" spc="0" normalizeH="0" baseline="0" noProof="0" dirty="0" smtClean="0">
                <a:ln>
                  <a:noFill/>
                </a:ln>
                <a:solidFill>
                  <a:srgbClr val="073E87"/>
                </a:solidFill>
                <a:effectLst/>
                <a:uLnTx/>
                <a:uFillTx/>
                <a:latin typeface="Candara"/>
                <a:ea typeface="+mn-ea"/>
                <a:cs typeface="+mn-cs"/>
              </a:rPr>
              <a:t>(В летнее время температура воздуха у поверхности земли больше 0 С. В высоких и холодных слоях атмосферы образуются кристаллы льда, падая, они проходят нижние теплые слои воздуха, тают, и осадки выпадают в виде дождя, а если кристаллы крупные, то за время падения они не успевают растаять и доходят до поверхности земли в виде града.)</a:t>
            </a:r>
          </a:p>
          <a:p>
            <a:endParaRPr lang="ru-RU" dirty="0"/>
          </a:p>
        </p:txBody>
      </p:sp>
      <p:sp>
        <p:nvSpPr>
          <p:cNvPr id="4" name="Номер слайда 3"/>
          <p:cNvSpPr>
            <a:spLocks noGrp="1"/>
          </p:cNvSpPr>
          <p:nvPr>
            <p:ph type="sldNum" sz="quarter" idx="10"/>
          </p:nvPr>
        </p:nvSpPr>
        <p:spPr/>
        <p:txBody>
          <a:bodyPr/>
          <a:lstStyle/>
          <a:p>
            <a:fld id="{7A01E8A6-4128-4B00-BA2D-F2453CBECF67}" type="slidenum">
              <a:rPr lang="ru-RU" smtClean="0"/>
              <a:pPr/>
              <a:t>11</a:t>
            </a:fld>
            <a:endParaRPr lang="ru-RU"/>
          </a:p>
        </p:txBody>
      </p:sp>
    </p:spTree>
    <p:extLst>
      <p:ext uri="{BB962C8B-B14F-4D97-AF65-F5344CB8AC3E}">
        <p14:creationId xmlns:p14="http://schemas.microsoft.com/office/powerpoint/2010/main" xmlns="" val="3832506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74320" marR="0" lvl="0" indent="-274320" algn="l" defTabSz="914400" rtl="0" eaLnBrk="1" fontAlgn="auto" latinLnBrk="0" hangingPunct="1">
              <a:lnSpc>
                <a:spcPct val="100000"/>
              </a:lnSpc>
              <a:spcBef>
                <a:spcPct val="20000"/>
              </a:spcBef>
              <a:spcAft>
                <a:spcPts val="0"/>
              </a:spcAft>
              <a:buClr>
                <a:srgbClr val="31B6FD"/>
              </a:buClr>
              <a:buSzPct val="100000"/>
              <a:buFont typeface="Symbol" pitchFamily="18" charset="2"/>
              <a:buChar char=""/>
              <a:tabLst/>
              <a:defRPr/>
            </a:pPr>
            <a:r>
              <a:rPr kumimoji="0" lang="ru-RU" sz="1300" b="0" i="0" u="none" strike="noStrike" kern="1200" cap="none" spc="0" normalizeH="0" baseline="0" noProof="0" dirty="0" smtClean="0">
                <a:ln>
                  <a:noFill/>
                </a:ln>
                <a:solidFill>
                  <a:srgbClr val="073E87"/>
                </a:solidFill>
                <a:effectLst/>
                <a:uLnTx/>
                <a:uFillTx/>
                <a:latin typeface="Candara"/>
                <a:ea typeface="+mn-ea"/>
                <a:cs typeface="+mn-cs"/>
              </a:rPr>
              <a:t>Здесь идет речь о физическом явлении, которое называется диффузией. Диффузия - распространение молекул или атомов одного вещества между молекулами или атомами другого, приводящее к самопроизвольному выравниванию их концентраций по всему занимаемому объёму. Благодаря диффузии, почувствовался запах кофе.</a:t>
            </a:r>
          </a:p>
          <a:p>
            <a:endParaRPr lang="ru-RU" dirty="0"/>
          </a:p>
        </p:txBody>
      </p:sp>
      <p:sp>
        <p:nvSpPr>
          <p:cNvPr id="4" name="Номер слайда 3"/>
          <p:cNvSpPr>
            <a:spLocks noGrp="1"/>
          </p:cNvSpPr>
          <p:nvPr>
            <p:ph type="sldNum" sz="quarter" idx="10"/>
          </p:nvPr>
        </p:nvSpPr>
        <p:spPr/>
        <p:txBody>
          <a:bodyPr/>
          <a:lstStyle/>
          <a:p>
            <a:fld id="{7A01E8A6-4128-4B00-BA2D-F2453CBECF67}" type="slidenum">
              <a:rPr lang="ru-RU" smtClean="0"/>
              <a:pPr/>
              <a:t>13</a:t>
            </a:fld>
            <a:endParaRPr lang="ru-RU"/>
          </a:p>
        </p:txBody>
      </p:sp>
    </p:spTree>
    <p:extLst>
      <p:ext uri="{BB962C8B-B14F-4D97-AF65-F5344CB8AC3E}">
        <p14:creationId xmlns:p14="http://schemas.microsoft.com/office/powerpoint/2010/main" xmlns="" val="39363124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7" name="Title 6"/>
          <p:cNvSpPr>
            <a:spLocks noGrp="1"/>
          </p:cNvSpPr>
          <p:nvPr>
            <p:ph type="title"/>
          </p:nvPr>
        </p:nvSpPr>
        <p:spPr/>
        <p:txBody>
          <a:bodyPr/>
          <a:lstStyle/>
          <a:p>
            <a:r>
              <a:rPr lang="ru-RU" smtClean="0"/>
              <a:t>Образец заголовка</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B4C71EC6-210F-42DE-9C53-41977AD35B3D}" type="datetimeFigureOut">
              <a:rPr lang="ru-RU" smtClean="0"/>
              <a:pPr/>
              <a:t>06.06.2024</a:t>
            </a:fld>
            <a:endParaRPr lang="ru-RU"/>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ru-RU"/>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19B0651-EE4F-4900-A07F-96A6BFA9D0F0}" type="slidenum">
              <a:rPr lang="ru-RU" smtClean="0"/>
              <a:pPr/>
              <a:t>‹#›</a:t>
            </a:fld>
            <a:endParaRPr lang="ru-RU"/>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764704"/>
            <a:ext cx="8708504" cy="1780108"/>
          </a:xfrm>
        </p:spPr>
        <p:txBody>
          <a:bodyPr/>
          <a:lstStyle/>
          <a:p>
            <a:r>
              <a:rPr lang="ru-RU" b="1" i="1" dirty="0">
                <a:solidFill>
                  <a:schemeClr val="tx1"/>
                </a:solidFill>
              </a:rPr>
              <a:t>«Без физики нам не прожить!»</a:t>
            </a:r>
            <a:r>
              <a:rPr lang="ru-RU" b="1" dirty="0">
                <a:solidFill>
                  <a:schemeClr val="tx1"/>
                </a:solidFill>
              </a:rPr>
              <a:t>.</a:t>
            </a:r>
          </a:p>
        </p:txBody>
      </p:sp>
      <p:sp>
        <p:nvSpPr>
          <p:cNvPr id="3" name="Подзаголовок 2"/>
          <p:cNvSpPr>
            <a:spLocks noGrp="1"/>
          </p:cNvSpPr>
          <p:nvPr>
            <p:ph type="subTitle" idx="1"/>
          </p:nvPr>
        </p:nvSpPr>
        <p:spPr>
          <a:xfrm>
            <a:off x="2339752" y="2996952"/>
            <a:ext cx="6400800" cy="3432444"/>
          </a:xfrm>
        </p:spPr>
        <p:txBody>
          <a:bodyPr>
            <a:normAutofit/>
          </a:bodyPr>
          <a:lstStyle/>
          <a:p>
            <a:pPr algn="r"/>
            <a:r>
              <a:rPr lang="ru-RU" dirty="0">
                <a:solidFill>
                  <a:schemeClr val="tx1"/>
                </a:solidFill>
              </a:rPr>
              <a:t>«</a:t>
            </a:r>
            <a:r>
              <a:rPr lang="ru-RU" b="1" i="1" dirty="0">
                <a:solidFill>
                  <a:schemeClr val="tx1"/>
                </a:solidFill>
              </a:rPr>
              <a:t>О сколько нам открытий чудных</a:t>
            </a:r>
            <a:br>
              <a:rPr lang="ru-RU" b="1" i="1" dirty="0">
                <a:solidFill>
                  <a:schemeClr val="tx1"/>
                </a:solidFill>
              </a:rPr>
            </a:br>
            <a:r>
              <a:rPr lang="ru-RU" b="1" i="1" dirty="0">
                <a:solidFill>
                  <a:schemeClr val="tx1"/>
                </a:solidFill>
              </a:rPr>
              <a:t>Готовит просвещенья дух,</a:t>
            </a:r>
            <a:br>
              <a:rPr lang="ru-RU" b="1" i="1" dirty="0">
                <a:solidFill>
                  <a:schemeClr val="tx1"/>
                </a:solidFill>
              </a:rPr>
            </a:br>
            <a:r>
              <a:rPr lang="ru-RU" b="1" i="1" dirty="0">
                <a:solidFill>
                  <a:schemeClr val="tx1"/>
                </a:solidFill>
              </a:rPr>
              <a:t>И опыт, сын ошибок трудных,</a:t>
            </a:r>
            <a:br>
              <a:rPr lang="ru-RU" b="1" i="1" dirty="0">
                <a:solidFill>
                  <a:schemeClr val="tx1"/>
                </a:solidFill>
              </a:rPr>
            </a:br>
            <a:r>
              <a:rPr lang="ru-RU" b="1" i="1" dirty="0">
                <a:solidFill>
                  <a:schemeClr val="tx1"/>
                </a:solidFill>
              </a:rPr>
              <a:t>И гений, парадоксов друг,</a:t>
            </a:r>
            <a:br>
              <a:rPr lang="ru-RU" b="1" i="1" dirty="0">
                <a:solidFill>
                  <a:schemeClr val="tx1"/>
                </a:solidFill>
              </a:rPr>
            </a:br>
            <a:r>
              <a:rPr lang="ru-RU" b="1" i="1" dirty="0">
                <a:solidFill>
                  <a:schemeClr val="tx1"/>
                </a:solidFill>
              </a:rPr>
              <a:t>И случай, бог изобретатель</a:t>
            </a:r>
            <a:r>
              <a:rPr lang="ru-RU" b="1" i="1" dirty="0" smtClean="0">
                <a:solidFill>
                  <a:schemeClr val="tx1"/>
                </a:solidFill>
              </a:rPr>
              <a:t>.</a:t>
            </a:r>
            <a:r>
              <a:rPr lang="ru-RU" b="1" dirty="0" smtClean="0">
                <a:solidFill>
                  <a:schemeClr val="tx1"/>
                </a:solidFill>
              </a:rPr>
              <a:t>»</a:t>
            </a:r>
          </a:p>
          <a:p>
            <a:pPr algn="r"/>
            <a:r>
              <a:rPr lang="ru-RU" b="1" dirty="0" smtClean="0">
                <a:solidFill>
                  <a:schemeClr val="tx1"/>
                </a:solidFill>
              </a:rPr>
              <a:t>А.С.Пушки</a:t>
            </a:r>
            <a:r>
              <a:rPr lang="ru-RU" b="1" dirty="0" smtClean="0">
                <a:solidFill>
                  <a:schemeClr val="tx1"/>
                </a:solidFill>
              </a:rPr>
              <a:t>н</a:t>
            </a:r>
          </a:p>
          <a:p>
            <a:pPr algn="r"/>
            <a:r>
              <a:rPr lang="ru-RU" b="1" dirty="0" smtClean="0">
                <a:solidFill>
                  <a:schemeClr val="tx1"/>
                </a:solidFill>
              </a:rPr>
              <a:t>Шаповалова Л.В.</a:t>
            </a:r>
          </a:p>
          <a:p>
            <a:pPr algn="r"/>
            <a:endParaRPr lang="ru-RU" b="1" dirty="0" smtClean="0">
              <a:solidFill>
                <a:schemeClr val="tx1"/>
              </a:solidFill>
            </a:endParaRPr>
          </a:p>
          <a:p>
            <a:pPr algn="r"/>
            <a:r>
              <a:rPr lang="ru-RU" b="1" dirty="0" smtClean="0">
                <a:solidFill>
                  <a:schemeClr val="tx1"/>
                </a:solidFill>
              </a:rPr>
              <a:t>Апрель, 2024</a:t>
            </a:r>
            <a:endParaRPr lang="ru-RU" b="1" dirty="0" smtClean="0">
              <a:solidFill>
                <a:schemeClr val="tx1"/>
              </a:solidFill>
            </a:endParaRPr>
          </a:p>
        </p:txBody>
      </p:sp>
    </p:spTree>
    <p:extLst>
      <p:ext uri="{BB962C8B-B14F-4D97-AF65-F5344CB8AC3E}">
        <p14:creationId xmlns:p14="http://schemas.microsoft.com/office/powerpoint/2010/main" xmlns="" val="4157368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467544" y="1700808"/>
            <a:ext cx="8136904" cy="442535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7576420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a:t>Гроза у </a:t>
            </a:r>
            <a:r>
              <a:rPr lang="ru-RU" dirty="0" smtClean="0"/>
              <a:t>Ф. Тютчева</a:t>
            </a:r>
            <a:r>
              <a:rPr lang="ru-RU" dirty="0"/>
              <a:t>:</a:t>
            </a:r>
            <a:br>
              <a:rPr lang="ru-RU" dirty="0"/>
            </a:br>
            <a:endParaRPr lang="ru-RU" dirty="0"/>
          </a:p>
        </p:txBody>
      </p:sp>
      <p:sp>
        <p:nvSpPr>
          <p:cNvPr id="2" name="Объект 1"/>
          <p:cNvSpPr>
            <a:spLocks noGrp="1"/>
          </p:cNvSpPr>
          <p:nvPr>
            <p:ph sz="quarter" idx="13"/>
          </p:nvPr>
        </p:nvSpPr>
        <p:spPr>
          <a:xfrm>
            <a:off x="395536" y="2060848"/>
            <a:ext cx="3822192" cy="3993624"/>
          </a:xfrm>
        </p:spPr>
        <p:txBody>
          <a:bodyPr>
            <a:normAutofit fontScale="85000" lnSpcReduction="10000"/>
          </a:bodyPr>
          <a:lstStyle/>
          <a:p>
            <a:r>
              <a:rPr lang="ru-RU" dirty="0" smtClean="0"/>
              <a:t>“</a:t>
            </a:r>
            <a:r>
              <a:rPr lang="ru-RU" dirty="0"/>
              <a:t>Люблю грозу в начале мая,</a:t>
            </a:r>
          </a:p>
          <a:p>
            <a:r>
              <a:rPr lang="ru-RU" dirty="0"/>
              <a:t>Когда весенний первый гром…”</a:t>
            </a:r>
          </a:p>
          <a:p>
            <a:r>
              <a:rPr lang="ru-RU" dirty="0"/>
              <a:t>Осадки у Пушкина:</a:t>
            </a:r>
          </a:p>
          <a:p>
            <a:r>
              <a:rPr lang="ru-RU" dirty="0"/>
              <a:t>Шум табунов, мычанье стад,</a:t>
            </a:r>
          </a:p>
          <a:p>
            <a:r>
              <a:rPr lang="ru-RU" dirty="0"/>
              <a:t>Уж гласом бури заглушались,</a:t>
            </a:r>
          </a:p>
          <a:p>
            <a:r>
              <a:rPr lang="ru-RU" dirty="0"/>
              <a:t>И вдруг на долы дождь и град</a:t>
            </a:r>
          </a:p>
          <a:p>
            <a:r>
              <a:rPr lang="ru-RU" dirty="0"/>
              <a:t>Из туч сквозь молний извергались...</a:t>
            </a:r>
          </a:p>
          <a:p>
            <a:r>
              <a:rPr lang="ru-RU" dirty="0"/>
              <a:t>      </a:t>
            </a:r>
            <a:r>
              <a:rPr lang="ru-RU" b="1" dirty="0"/>
              <a:t>Почему в летнее время осадки выпадают в виде дождя или града? </a:t>
            </a:r>
          </a:p>
        </p:txBody>
      </p:sp>
      <p:pic>
        <p:nvPicPr>
          <p:cNvPr id="8194" name="Picture 2"/>
          <p:cNvPicPr>
            <a:picLocks noGrp="1" noChangeAspect="1" noChangeArrowheads="1"/>
          </p:cNvPicPr>
          <p:nvPr>
            <p:ph sz="quarter" idx="14"/>
          </p:nvPr>
        </p:nvPicPr>
        <p:blipFill>
          <a:blip r:embed="rId3">
            <a:extLst>
              <a:ext uri="{28A0092B-C50C-407E-A947-70E740481C1C}">
                <a14:useLocalDpi xmlns:a14="http://schemas.microsoft.com/office/drawing/2010/main" xmlns="" val="0"/>
              </a:ext>
            </a:extLst>
          </a:blip>
          <a:srcRect/>
          <a:stretch>
            <a:fillRect/>
          </a:stretch>
        </p:blipFill>
        <p:spPr bwMode="auto">
          <a:xfrm>
            <a:off x="4283968" y="2060848"/>
            <a:ext cx="4608512" cy="432047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8073423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pic>
        <p:nvPicPr>
          <p:cNvPr id="5122" name="Picture 2"/>
          <p:cNvPicPr>
            <a:picLocks noGrp="1" noChangeAspect="1" noChangeArrowheads="1"/>
          </p:cNvPicPr>
          <p:nvPr>
            <p:ph idx="1"/>
          </p:nvPr>
        </p:nvPicPr>
        <p:blipFill rotWithShape="1">
          <a:blip r:embed="rId2">
            <a:extLst>
              <a:ext uri="{28A0092B-C50C-407E-A947-70E740481C1C}">
                <a14:useLocalDpi xmlns:a14="http://schemas.microsoft.com/office/drawing/2010/main" xmlns="" val="0"/>
              </a:ext>
            </a:extLst>
          </a:blip>
          <a:srcRect t="21350"/>
          <a:stretch/>
        </p:blipFill>
        <p:spPr bwMode="auto">
          <a:xfrm>
            <a:off x="467544" y="1700808"/>
            <a:ext cx="8064896" cy="44973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153409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a:t>Б.Л. Васильев «А зори здесь тихие…»</a:t>
            </a:r>
          </a:p>
        </p:txBody>
      </p:sp>
      <p:sp>
        <p:nvSpPr>
          <p:cNvPr id="2" name="Объект 1"/>
          <p:cNvSpPr>
            <a:spLocks noGrp="1"/>
          </p:cNvSpPr>
          <p:nvPr>
            <p:ph sz="quarter" idx="13"/>
          </p:nvPr>
        </p:nvSpPr>
        <p:spPr>
          <a:xfrm>
            <a:off x="323528" y="1988840"/>
            <a:ext cx="4536504" cy="4608512"/>
          </a:xfrm>
        </p:spPr>
        <p:txBody>
          <a:bodyPr>
            <a:normAutofit fontScale="92500" lnSpcReduction="20000"/>
          </a:bodyPr>
          <a:lstStyle/>
          <a:p>
            <a:r>
              <a:rPr lang="ru-RU" dirty="0"/>
              <a:t>   </a:t>
            </a:r>
            <a:r>
              <a:rPr lang="ru-RU" dirty="0" smtClean="0"/>
              <a:t> «</a:t>
            </a:r>
            <a:r>
              <a:rPr lang="ru-RU" dirty="0"/>
              <a:t>Здесь старшина задержался: биноклем кустарник обшаривал, слушал, а потом, привстав, долго нюхал слабый ветерок, что сползал по откосу к озерной глади. Рита, не шевелясь, покорно лежала рядом, с досадой чувствуя, как медленно намокает ну мху одежда.</a:t>
            </a:r>
          </a:p>
          <a:p>
            <a:r>
              <a:rPr lang="ru-RU" dirty="0"/>
              <a:t>      Чуешь? - тихо спросил Васков и посмеялся словно про себя: - Подвела немца культура, кофею захотел».</a:t>
            </a:r>
          </a:p>
          <a:p>
            <a:r>
              <a:rPr lang="ru-RU" dirty="0"/>
              <a:t>     </a:t>
            </a:r>
            <a:r>
              <a:rPr lang="ru-RU" b="1" dirty="0"/>
              <a:t> Почему почувствовался запах «кофею»? </a:t>
            </a:r>
          </a:p>
        </p:txBody>
      </p:sp>
      <p:pic>
        <p:nvPicPr>
          <p:cNvPr id="9218" name="Picture 2"/>
          <p:cNvPicPr>
            <a:picLocks noGrp="1" noChangeAspect="1" noChangeArrowheads="1"/>
          </p:cNvPicPr>
          <p:nvPr>
            <p:ph sz="quarter" idx="14"/>
          </p:nvPr>
        </p:nvPicPr>
        <p:blipFill>
          <a:blip r:embed="rId3">
            <a:extLst>
              <a:ext uri="{28A0092B-C50C-407E-A947-70E740481C1C}">
                <a14:useLocalDpi xmlns:a14="http://schemas.microsoft.com/office/drawing/2010/main" xmlns="" val="0"/>
              </a:ext>
            </a:extLst>
          </a:blip>
          <a:srcRect/>
          <a:stretch>
            <a:fillRect/>
          </a:stretch>
        </p:blipFill>
        <p:spPr bwMode="auto">
          <a:xfrm>
            <a:off x="5148064" y="1628800"/>
            <a:ext cx="3744416" cy="44973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5753706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Диффузия </a:t>
            </a:r>
            <a:endParaRPr lang="ru-RU"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772816"/>
            <a:ext cx="8280919" cy="435334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949630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Вывод</a:t>
            </a:r>
            <a:endParaRPr lang="ru-RU" dirty="0"/>
          </a:p>
        </p:txBody>
      </p:sp>
      <p:sp>
        <p:nvSpPr>
          <p:cNvPr id="2" name="Объект 1"/>
          <p:cNvSpPr>
            <a:spLocks noGrp="1"/>
          </p:cNvSpPr>
          <p:nvPr>
            <p:ph sz="quarter" idx="13"/>
          </p:nvPr>
        </p:nvSpPr>
        <p:spPr>
          <a:xfrm>
            <a:off x="179512" y="1916832"/>
            <a:ext cx="4464496" cy="4536504"/>
          </a:xfrm>
        </p:spPr>
        <p:txBody>
          <a:bodyPr>
            <a:normAutofit fontScale="85000" lnSpcReduction="20000"/>
          </a:bodyPr>
          <a:lstStyle/>
          <a:p>
            <a:r>
              <a:rPr lang="ru-RU" dirty="0"/>
              <a:t>  Таким образом, физика и литература всё время переплетаются, дополняя друг друга. Литература играет огромную роль в физике: она помогает понятно и просто объяснить, порой, сложные физические явления и процессы. Физика также непосредственно связана с литературой. Она даёт толчок для идей и создания новых литературных произведений</a:t>
            </a:r>
            <a:r>
              <a:rPr lang="ru-RU"/>
              <a:t>. </a:t>
            </a:r>
            <a:r>
              <a:rPr lang="ru-RU" smtClean="0"/>
              <a:t>Поэтому</a:t>
            </a:r>
            <a:r>
              <a:rPr lang="ru-RU" dirty="0"/>
              <a:t>, можно с уверенностью сказать, что такие науки, как литература и физика развивают и осваивают новые области неизведанного!!!</a:t>
            </a:r>
          </a:p>
        </p:txBody>
      </p:sp>
      <p:pic>
        <p:nvPicPr>
          <p:cNvPr id="10242" name="Picture 2"/>
          <p:cNvPicPr>
            <a:picLocks noGrp="1" noChangeAspect="1" noChangeArrowheads="1"/>
          </p:cNvPicPr>
          <p:nvPr>
            <p:ph sz="quarter" idx="14"/>
          </p:nvPr>
        </p:nvPicPr>
        <p:blipFill>
          <a:blip r:embed="rId2">
            <a:extLst>
              <a:ext uri="{28A0092B-C50C-407E-A947-70E740481C1C}">
                <a14:useLocalDpi xmlns:a14="http://schemas.microsoft.com/office/drawing/2010/main" xmlns="" val="0"/>
              </a:ext>
            </a:extLst>
          </a:blip>
          <a:srcRect/>
          <a:stretch>
            <a:fillRect/>
          </a:stretch>
        </p:blipFill>
        <p:spPr bwMode="auto">
          <a:xfrm>
            <a:off x="4645024" y="1916832"/>
            <a:ext cx="4239473" cy="41764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8579006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p:txBody>
          <a:bodyPr/>
          <a:lstStyle/>
          <a:p>
            <a:r>
              <a:rPr lang="ru-RU" dirty="0" smtClean="0"/>
              <a:t>Спасибо </a:t>
            </a:r>
            <a:r>
              <a:rPr lang="ru-RU" smtClean="0"/>
              <a:t>за внимание!</a:t>
            </a:r>
            <a:endParaRPr lang="ru-RU"/>
          </a:p>
        </p:txBody>
      </p:sp>
      <p:sp>
        <p:nvSpPr>
          <p:cNvPr id="6" name="Подзаголовок 5"/>
          <p:cNvSpPr>
            <a:spLocks noGrp="1"/>
          </p:cNvSpPr>
          <p:nvPr>
            <p:ph type="subTitle" idx="1"/>
          </p:nvPr>
        </p:nvSpPr>
        <p:spPr/>
        <p:txBody>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dirty="0" smtClean="0"/>
              <a:t>Русские народные сказки</a:t>
            </a:r>
            <a:endParaRPr lang="ru-RU" dirty="0"/>
          </a:p>
        </p:txBody>
      </p:sp>
      <p:pic>
        <p:nvPicPr>
          <p:cNvPr id="2050" name="Picture 2"/>
          <p:cNvPicPr>
            <a:picLocks noGrp="1" noChangeAspect="1" noChangeArrowheads="1"/>
          </p:cNvPicPr>
          <p:nvPr>
            <p:ph sz="quarter" idx="14"/>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88024" y="2013593"/>
            <a:ext cx="3938940" cy="374441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67544" y="2060848"/>
            <a:ext cx="3970415" cy="35531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2044765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ru-RU" dirty="0" smtClean="0"/>
              <a:t>Три состояния воды</a:t>
            </a:r>
            <a:endParaRPr lang="ru-RU" dirty="0"/>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xmlns="" val="0"/>
              </a:ext>
            </a:extLst>
          </a:blip>
          <a:srcRect l="12796" t="22054" r="12903"/>
          <a:stretch/>
        </p:blipFill>
        <p:spPr bwMode="auto">
          <a:xfrm>
            <a:off x="1259632" y="2420888"/>
            <a:ext cx="6120680" cy="391651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062754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980728"/>
            <a:ext cx="8784976" cy="864096"/>
          </a:xfrm>
        </p:spPr>
        <p:txBody>
          <a:bodyPr>
            <a:noAutofit/>
          </a:bodyPr>
          <a:lstStyle/>
          <a:p>
            <a:r>
              <a:rPr lang="ru-RU" sz="3600" dirty="0"/>
              <a:t>Капитан </a:t>
            </a:r>
            <a:r>
              <a:rPr lang="ru-RU" sz="3600" dirty="0" err="1"/>
              <a:t>Врунгель</a:t>
            </a:r>
            <a:r>
              <a:rPr lang="ru-RU" sz="3600" dirty="0"/>
              <a:t>, вернувшись из очередного кругосветного путешествия, рассказывает:</a:t>
            </a:r>
            <a:br>
              <a:rPr lang="ru-RU" sz="3600" dirty="0"/>
            </a:br>
            <a:endParaRPr lang="ru-RU" sz="3600" dirty="0"/>
          </a:p>
        </p:txBody>
      </p:sp>
      <p:sp>
        <p:nvSpPr>
          <p:cNvPr id="3" name="Объект 2"/>
          <p:cNvSpPr>
            <a:spLocks noGrp="1"/>
          </p:cNvSpPr>
          <p:nvPr>
            <p:ph sz="quarter" idx="13"/>
          </p:nvPr>
        </p:nvSpPr>
        <p:spPr>
          <a:xfrm>
            <a:off x="107504" y="2132856"/>
            <a:ext cx="4038216" cy="4320480"/>
          </a:xfrm>
        </p:spPr>
        <p:txBody>
          <a:bodyPr>
            <a:normAutofit fontScale="70000" lnSpcReduction="20000"/>
          </a:bodyPr>
          <a:lstStyle/>
          <a:p>
            <a:r>
              <a:rPr lang="ru-RU" dirty="0" smtClean="0"/>
              <a:t>«</a:t>
            </a:r>
            <a:r>
              <a:rPr lang="ru-RU" i="1" dirty="0"/>
              <a:t>У нас в кают-компании на стене висит ружьё. Старинное охотничье ружьё. Так вот, это самое ружье непременно раз в год стреляет. И в этом году тоже – как бабахнет! Мы как раз стояли у острова Борнео. Я врываюсь в кают-компанию и что же вижу? Ружьё раскачивается на стене, как маятник в шторм, а пуля пробила насквозь аквариум с моими золотыми рыбками…Вода выливается через дыры, как сквозь кингстоны, а бедные рыбки подпрыгивают, бьются о дно… Пришлось мне заткнуть пробоину и вызвать своих помощников</a:t>
            </a:r>
            <a:r>
              <a:rPr lang="ru-RU" dirty="0"/>
              <a:t>». </a:t>
            </a:r>
          </a:p>
          <a:p>
            <a:r>
              <a:rPr lang="ru-RU" b="1" dirty="0"/>
              <a:t>Какая деталь в рассказе капитана </a:t>
            </a:r>
            <a:r>
              <a:rPr lang="ru-RU" b="1" dirty="0" err="1"/>
              <a:t>Врунгеля</a:t>
            </a:r>
            <a:r>
              <a:rPr lang="ru-RU" b="1" dirty="0"/>
              <a:t> противоречит закону физики?</a:t>
            </a:r>
            <a:endParaRPr lang="ru-RU" dirty="0"/>
          </a:p>
          <a:p>
            <a:endParaRPr lang="ru-RU" dirty="0"/>
          </a:p>
        </p:txBody>
      </p:sp>
      <p:pic>
        <p:nvPicPr>
          <p:cNvPr id="3074" name="Picture 2"/>
          <p:cNvPicPr>
            <a:picLocks noGrp="1" noChangeAspect="1" noChangeArrowheads="1"/>
          </p:cNvPicPr>
          <p:nvPr>
            <p:ph sz="quarter" idx="14"/>
          </p:nvPr>
        </p:nvPicPr>
        <p:blipFill>
          <a:blip r:embed="rId3">
            <a:extLst>
              <a:ext uri="{28A0092B-C50C-407E-A947-70E740481C1C}">
                <a14:useLocalDpi xmlns:a14="http://schemas.microsoft.com/office/drawing/2010/main" xmlns="" val="0"/>
              </a:ext>
            </a:extLst>
          </a:blip>
          <a:srcRect/>
          <a:stretch>
            <a:fillRect/>
          </a:stretch>
        </p:blipFill>
        <p:spPr bwMode="auto">
          <a:xfrm>
            <a:off x="4211960" y="2276872"/>
            <a:ext cx="4673991" cy="39604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6016730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Grp="1" noChangeAspect="1" noChangeArrowheads="1"/>
          </p:cNvPicPr>
          <p:nvPr>
            <p:ph sz="quarter" idx="13"/>
          </p:nvPr>
        </p:nvPicPr>
        <p:blipFill>
          <a:blip r:embed="rId2">
            <a:extLst>
              <a:ext uri="{28A0092B-C50C-407E-A947-70E740481C1C}">
                <a14:useLocalDpi xmlns:a14="http://schemas.microsoft.com/office/drawing/2010/main" xmlns="" val="0"/>
              </a:ext>
            </a:extLst>
          </a:blip>
          <a:srcRect/>
          <a:stretch>
            <a:fillRect/>
          </a:stretch>
        </p:blipFill>
        <p:spPr bwMode="auto">
          <a:xfrm>
            <a:off x="179512" y="2420888"/>
            <a:ext cx="4247455" cy="42484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1" name="Picture 3"/>
          <p:cNvPicPr>
            <a:picLocks noGrp="1" noChangeAspect="1" noChangeArrowheads="1"/>
          </p:cNvPicPr>
          <p:nvPr>
            <p:ph sz="quarter" idx="14"/>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88024" y="2708920"/>
            <a:ext cx="4065315" cy="406531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917015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548680"/>
            <a:ext cx="8229600" cy="1252728"/>
          </a:xfrm>
        </p:spPr>
        <p:txBody>
          <a:bodyPr>
            <a:normAutofit fontScale="90000"/>
          </a:bodyPr>
          <a:lstStyle/>
          <a:p>
            <a:r>
              <a:rPr lang="ru-RU" dirty="0"/>
              <a:t>Беляев А.Р. «Человек – амфибия».</a:t>
            </a:r>
            <a:br>
              <a:rPr lang="ru-RU" dirty="0"/>
            </a:br>
            <a:endParaRPr lang="ru-RU" dirty="0"/>
          </a:p>
        </p:txBody>
      </p:sp>
      <p:sp>
        <p:nvSpPr>
          <p:cNvPr id="3" name="Объект 2"/>
          <p:cNvSpPr>
            <a:spLocks noGrp="1"/>
          </p:cNvSpPr>
          <p:nvPr>
            <p:ph sz="quarter" idx="13"/>
          </p:nvPr>
        </p:nvSpPr>
        <p:spPr/>
        <p:txBody>
          <a:bodyPr/>
          <a:lstStyle/>
          <a:p>
            <a:r>
              <a:rPr lang="ru-RU" i="1" dirty="0" smtClean="0"/>
              <a:t>«</a:t>
            </a:r>
            <a:r>
              <a:rPr lang="ru-RU" i="1" dirty="0"/>
              <a:t>Дельфины на суше гораздо тяжелее, чем в воде. Вообще у вас тут все тяжелее. Даже собственное тело</a:t>
            </a:r>
            <a:r>
              <a:rPr lang="ru-RU" i="1" dirty="0" smtClean="0"/>
              <a:t>».</a:t>
            </a:r>
          </a:p>
          <a:p>
            <a:r>
              <a:rPr lang="ru-RU" b="1" dirty="0"/>
              <a:t>Объясните заявление автора.</a:t>
            </a:r>
          </a:p>
          <a:p>
            <a:endParaRPr lang="ru-RU" dirty="0"/>
          </a:p>
        </p:txBody>
      </p:sp>
      <p:pic>
        <p:nvPicPr>
          <p:cNvPr id="4098" name="Picture 2"/>
          <p:cNvPicPr>
            <a:picLocks noGrp="1" noChangeAspect="1" noChangeArrowheads="1"/>
          </p:cNvPicPr>
          <p:nvPr>
            <p:ph sz="quarter" idx="14"/>
          </p:nvPr>
        </p:nvPicPr>
        <p:blipFill>
          <a:blip r:embed="rId3">
            <a:extLst>
              <a:ext uri="{28A0092B-C50C-407E-A947-70E740481C1C}">
                <a14:useLocalDpi xmlns:a14="http://schemas.microsoft.com/office/drawing/2010/main" xmlns="" val="0"/>
              </a:ext>
            </a:extLst>
          </a:blip>
          <a:srcRect/>
          <a:stretch>
            <a:fillRect/>
          </a:stretch>
        </p:blipFill>
        <p:spPr bwMode="auto">
          <a:xfrm>
            <a:off x="4427984" y="1988840"/>
            <a:ext cx="4464495" cy="43204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5467945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a:t>«Каша из топора»</a:t>
            </a:r>
            <a:br>
              <a:rPr lang="ru-RU" dirty="0"/>
            </a:br>
            <a:endParaRPr lang="ru-RU" dirty="0"/>
          </a:p>
        </p:txBody>
      </p:sp>
      <p:sp>
        <p:nvSpPr>
          <p:cNvPr id="2" name="Объект 1"/>
          <p:cNvSpPr>
            <a:spLocks noGrp="1"/>
          </p:cNvSpPr>
          <p:nvPr>
            <p:ph sz="quarter" idx="13"/>
          </p:nvPr>
        </p:nvSpPr>
        <p:spPr>
          <a:xfrm>
            <a:off x="323528" y="1772816"/>
            <a:ext cx="4896544" cy="4896544"/>
          </a:xfrm>
        </p:spPr>
        <p:txBody>
          <a:bodyPr>
            <a:normAutofit fontScale="77500" lnSpcReduction="20000"/>
          </a:bodyPr>
          <a:lstStyle/>
          <a:p>
            <a:pPr algn="just"/>
            <a:r>
              <a:rPr lang="ru-RU" dirty="0" smtClean="0"/>
              <a:t>«… </a:t>
            </a:r>
            <a:r>
              <a:rPr lang="ru-RU" dirty="0"/>
              <a:t>Солдат говорит хозяйке: - Здравствуй, старушка! Дай-ка мне чего-нибудь поесть, пожалуйста! – Да не из чего, родимый! Давай мне топор, я из топора кашу сварю! Принесла ему топор; солдат взял, положил его в горшок… и давай варить. Попробовал… Ежели бы сюда да горсточку крупы! Старуха засуетилась, принесла мешочек крупы…Как бы сюда да чуток масла…Сдобрили кашу… Ну, старуха, теперь подавай хлеба да соли да принимайся за ложку: станем кашу есть!.. Старуха спрашивает: Служивый! Когда ж топор будем есть? – Да, видишь, он не уварился</a:t>
            </a:r>
            <a:r>
              <a:rPr lang="ru-RU" dirty="0" smtClean="0"/>
              <a:t>…»</a:t>
            </a:r>
          </a:p>
          <a:p>
            <a:pPr algn="just"/>
            <a:r>
              <a:rPr lang="ru-RU" b="1" dirty="0"/>
              <a:t>Какое физическое явление рассматривается в сказке? </a:t>
            </a:r>
            <a:endParaRPr lang="ru-RU" b="1" dirty="0" smtClean="0"/>
          </a:p>
          <a:p>
            <a:pPr algn="just"/>
            <a:r>
              <a:rPr lang="ru-RU" b="1" dirty="0" smtClean="0"/>
              <a:t>Почему </a:t>
            </a:r>
            <a:r>
              <a:rPr lang="ru-RU" b="1" dirty="0"/>
              <a:t>топор не «уварился»? </a:t>
            </a:r>
          </a:p>
          <a:p>
            <a:endParaRPr lang="ru-RU" dirty="0"/>
          </a:p>
        </p:txBody>
      </p:sp>
      <p:pic>
        <p:nvPicPr>
          <p:cNvPr id="6146" name="Picture 2"/>
          <p:cNvPicPr>
            <a:picLocks noGrp="1" noChangeAspect="1" noChangeArrowheads="1"/>
          </p:cNvPicPr>
          <p:nvPr>
            <p:ph sz="quarter" idx="14"/>
          </p:nvPr>
        </p:nvPicPr>
        <p:blipFill>
          <a:blip r:embed="rId3">
            <a:extLst>
              <a:ext uri="{28A0092B-C50C-407E-A947-70E740481C1C}">
                <a14:useLocalDpi xmlns:a14="http://schemas.microsoft.com/office/drawing/2010/main" xmlns="" val="0"/>
              </a:ext>
            </a:extLst>
          </a:blip>
          <a:srcRect/>
          <a:stretch>
            <a:fillRect/>
          </a:stretch>
        </p:blipFill>
        <p:spPr bwMode="auto">
          <a:xfrm>
            <a:off x="5220072" y="1844824"/>
            <a:ext cx="3708095" cy="39604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5926892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pic>
        <p:nvPicPr>
          <p:cNvPr id="3074" name="Picture 2"/>
          <p:cNvPicPr>
            <a:picLocks noGrp="1" noChangeAspect="1" noChangeArrowheads="1"/>
          </p:cNvPicPr>
          <p:nvPr>
            <p:ph idx="1"/>
          </p:nvPr>
        </p:nvPicPr>
        <p:blipFill rotWithShape="1">
          <a:blip r:embed="rId2">
            <a:extLst>
              <a:ext uri="{28A0092B-C50C-407E-A947-70E740481C1C}">
                <a14:useLocalDpi xmlns:a14="http://schemas.microsoft.com/office/drawing/2010/main" xmlns="" val="0"/>
              </a:ext>
            </a:extLst>
          </a:blip>
          <a:srcRect t="7301"/>
          <a:stretch/>
        </p:blipFill>
        <p:spPr bwMode="auto">
          <a:xfrm>
            <a:off x="611560" y="1844824"/>
            <a:ext cx="7770667" cy="420933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717487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a:t>Николай Алексеевич Некрасов «Дедушка </a:t>
            </a:r>
            <a:r>
              <a:rPr lang="ru-RU" dirty="0" err="1"/>
              <a:t>Мазай</a:t>
            </a:r>
            <a:r>
              <a:rPr lang="ru-RU" dirty="0"/>
              <a:t> и зайцы»</a:t>
            </a:r>
            <a:br>
              <a:rPr lang="ru-RU" dirty="0"/>
            </a:br>
            <a:endParaRPr lang="ru-RU" dirty="0"/>
          </a:p>
        </p:txBody>
      </p:sp>
      <p:sp>
        <p:nvSpPr>
          <p:cNvPr id="2" name="Объект 1"/>
          <p:cNvSpPr>
            <a:spLocks noGrp="1"/>
          </p:cNvSpPr>
          <p:nvPr>
            <p:ph sz="quarter" idx="13"/>
          </p:nvPr>
        </p:nvSpPr>
        <p:spPr/>
        <p:txBody>
          <a:bodyPr>
            <a:normAutofit fontScale="85000" lnSpcReduction="10000"/>
          </a:bodyPr>
          <a:lstStyle/>
          <a:p>
            <a:pPr algn="just"/>
            <a:r>
              <a:rPr lang="ru-RU" b="1" dirty="0" smtClean="0"/>
              <a:t>«</a:t>
            </a:r>
            <a:r>
              <a:rPr lang="ru-RU" dirty="0"/>
              <a:t>Мимо бревно суковатое плыло,</a:t>
            </a:r>
          </a:p>
          <a:p>
            <a:pPr algn="just"/>
            <a:r>
              <a:rPr lang="ru-RU" dirty="0"/>
              <a:t>Сидя, и стоя, и лежа пластом,</a:t>
            </a:r>
          </a:p>
          <a:p>
            <a:pPr algn="just"/>
            <a:r>
              <a:rPr lang="ru-RU" dirty="0"/>
              <a:t>Зайцев с десяток спасалось на нем.</a:t>
            </a:r>
          </a:p>
          <a:p>
            <a:pPr algn="just"/>
            <a:r>
              <a:rPr lang="ru-RU" dirty="0"/>
              <a:t>Я зацепился багром за сучок</a:t>
            </a:r>
          </a:p>
          <a:p>
            <a:pPr algn="just"/>
            <a:r>
              <a:rPr lang="ru-RU" dirty="0"/>
              <a:t>И за собою бревно поволок...»</a:t>
            </a:r>
          </a:p>
          <a:p>
            <a:pPr algn="just"/>
            <a:r>
              <a:rPr lang="ru-RU" dirty="0" smtClean="0"/>
              <a:t> </a:t>
            </a:r>
            <a:r>
              <a:rPr lang="ru-RU" b="1" dirty="0"/>
              <a:t>Почему бревно держится на плаву? </a:t>
            </a:r>
          </a:p>
        </p:txBody>
      </p:sp>
      <p:pic>
        <p:nvPicPr>
          <p:cNvPr id="7170" name="Picture 2"/>
          <p:cNvPicPr>
            <a:picLocks noGrp="1" noChangeAspect="1" noChangeArrowheads="1"/>
          </p:cNvPicPr>
          <p:nvPr>
            <p:ph sz="quarter" idx="14"/>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45024" y="2204865"/>
            <a:ext cx="4244991" cy="410445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98327110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79</TotalTime>
  <Words>1027</Words>
  <Application>Microsoft Office PowerPoint</Application>
  <PresentationFormat>Экран (4:3)</PresentationFormat>
  <Paragraphs>68</Paragraphs>
  <Slides>16</Slides>
  <Notes>8</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Волна</vt:lpstr>
      <vt:lpstr>«Без физики нам не прожить!».</vt:lpstr>
      <vt:lpstr>Русские народные сказки</vt:lpstr>
      <vt:lpstr>Три состояния воды</vt:lpstr>
      <vt:lpstr>Капитан Врунгель, вернувшись из очередного кругосветного путешествия, рассказывает: </vt:lpstr>
      <vt:lpstr>Слайд 5</vt:lpstr>
      <vt:lpstr>Беляев А.Р. «Человек – амфибия». </vt:lpstr>
      <vt:lpstr>«Каша из топора» </vt:lpstr>
      <vt:lpstr>Слайд 8</vt:lpstr>
      <vt:lpstr>Николай Алексеевич Некрасов «Дедушка Мазай и зайцы» </vt:lpstr>
      <vt:lpstr>Слайд 10</vt:lpstr>
      <vt:lpstr>Гроза у Ф. Тютчева: </vt:lpstr>
      <vt:lpstr>Слайд 12</vt:lpstr>
      <vt:lpstr>Б.Л. Васильев «А зори здесь тихие…»</vt:lpstr>
      <vt:lpstr>Диффузия </vt:lpstr>
      <vt:lpstr>Вывод</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UMAN</cp:lastModifiedBy>
  <cp:revision>61</cp:revision>
  <dcterms:created xsi:type="dcterms:W3CDTF">2024-04-05T14:20:38Z</dcterms:created>
  <dcterms:modified xsi:type="dcterms:W3CDTF">2024-06-06T12:30:03Z</dcterms:modified>
</cp:coreProperties>
</file>