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3" r:id="rId3"/>
    <p:sldId id="262" r:id="rId4"/>
    <p:sldId id="272" r:id="rId5"/>
    <p:sldId id="260" r:id="rId6"/>
    <p:sldId id="261" r:id="rId7"/>
    <p:sldId id="258" r:id="rId8"/>
    <p:sldId id="259" r:id="rId9"/>
    <p:sldId id="265" r:id="rId10"/>
    <p:sldId id="268" r:id="rId11"/>
    <p:sldId id="269" r:id="rId12"/>
    <p:sldId id="270" r:id="rId13"/>
    <p:sldId id="273" r:id="rId14"/>
    <p:sldId id="271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Класс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7 А - 25</c:v>
                </c:pt>
                <c:pt idx="1">
                  <c:v>7 Б - 29</c:v>
                </c:pt>
                <c:pt idx="2">
                  <c:v>7 В - 24</c:v>
                </c:pt>
                <c:pt idx="3">
                  <c:v>7 Г - 27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</c:v>
                </c:pt>
                <c:pt idx="1">
                  <c:v>29</c:v>
                </c:pt>
                <c:pt idx="2">
                  <c:v>24</c:v>
                </c:pt>
                <c:pt idx="3">
                  <c:v>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892-41C7-A784-A20BA47588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7191480529219558"/>
          <c:y val="0.15356126086845004"/>
          <c:w val="0.21788111307515132"/>
          <c:h val="0.4865842160609402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955782312925172E-2"/>
          <c:y val="3.6000102593039061E-2"/>
          <c:w val="0.82017515667684393"/>
          <c:h val="0.85465808304906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13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7 А</c:v>
                </c:pt>
                <c:pt idx="1">
                  <c:v>7 Б</c:v>
                </c:pt>
                <c:pt idx="2">
                  <c:v>7 В</c:v>
                </c:pt>
                <c:pt idx="3">
                  <c:v>7 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15</c:v>
                </c:pt>
                <c:pt idx="1">
                  <c:v>19</c:v>
                </c:pt>
                <c:pt idx="2">
                  <c:v>16</c:v>
                </c:pt>
                <c:pt idx="3">
                  <c:v>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24-4744-AB35-9697E7D339C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14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7 А</c:v>
                </c:pt>
                <c:pt idx="1">
                  <c:v>7 Б</c:v>
                </c:pt>
                <c:pt idx="2">
                  <c:v>7 В</c:v>
                </c:pt>
                <c:pt idx="3">
                  <c:v>7 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</c:v>
                </c:pt>
                <c:pt idx="1">
                  <c:v>10</c:v>
                </c:pt>
                <c:pt idx="2">
                  <c:v>8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624-4744-AB35-9697E7D339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073024"/>
        <c:axId val="33074560"/>
      </c:barChart>
      <c:catAx>
        <c:axId val="33073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3074560"/>
        <c:crosses val="autoZero"/>
        <c:auto val="1"/>
        <c:lblAlgn val="ctr"/>
        <c:lblOffset val="100"/>
        <c:noMultiLvlLbl val="0"/>
      </c:catAx>
      <c:valAx>
        <c:axId val="33074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07302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884514435695537"/>
          <c:y val="5.2028828643976503E-2"/>
          <c:w val="0.10564465156141196"/>
          <c:h val="0.44512780527841184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1439953934329642E-2"/>
          <c:y val="3.9231372951345253E-2"/>
          <c:w val="0.92856004606567033"/>
          <c:h val="0.8746101720998230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Лист1!$A$3:$A$6</c:f>
              <c:strCache>
                <c:ptCount val="4"/>
                <c:pt idx="0">
                  <c:v>7 А</c:v>
                </c:pt>
                <c:pt idx="1">
                  <c:v>7 Б</c:v>
                </c:pt>
                <c:pt idx="2">
                  <c:v>7 В</c:v>
                </c:pt>
                <c:pt idx="3">
                  <c:v>7 Г</c:v>
                </c:pt>
              </c:strCache>
            </c:strRef>
          </c:cat>
          <c:val>
            <c:numRef>
              <c:f>Лист1!$B$3:$B$6</c:f>
              <c:numCache>
                <c:formatCode>General</c:formatCode>
                <c:ptCount val="4"/>
                <c:pt idx="0">
                  <c:v>8</c:v>
                </c:pt>
                <c:pt idx="1">
                  <c:v>9</c:v>
                </c:pt>
                <c:pt idx="2">
                  <c:v>10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D94-45F2-AB5E-6C16C0154ADC}"/>
            </c:ext>
          </c:extLst>
        </c:ser>
        <c:ser>
          <c:idx val="1"/>
          <c:order val="1"/>
          <c:tx>
            <c:strRef>
              <c:f>Лист1!$C$2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Лист1!$A$3:$A$6</c:f>
              <c:strCache>
                <c:ptCount val="4"/>
                <c:pt idx="0">
                  <c:v>7 А</c:v>
                </c:pt>
                <c:pt idx="1">
                  <c:v>7 Б</c:v>
                </c:pt>
                <c:pt idx="2">
                  <c:v>7 В</c:v>
                </c:pt>
                <c:pt idx="3">
                  <c:v>7 Г</c:v>
                </c:pt>
              </c:strCache>
            </c:strRef>
          </c:cat>
          <c:val>
            <c:numRef>
              <c:f>Лист1!$C$3:$C$6</c:f>
              <c:numCache>
                <c:formatCode>General</c:formatCode>
                <c:ptCount val="4"/>
                <c:pt idx="0">
                  <c:v>17</c:v>
                </c:pt>
                <c:pt idx="1">
                  <c:v>19</c:v>
                </c:pt>
                <c:pt idx="2">
                  <c:v>14</c:v>
                </c:pt>
                <c:pt idx="3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D94-45F2-AB5E-6C16C0154A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262976"/>
        <c:axId val="31268864"/>
      </c:barChart>
      <c:catAx>
        <c:axId val="31262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1268864"/>
        <c:crosses val="autoZero"/>
        <c:auto val="1"/>
        <c:lblAlgn val="ctr"/>
        <c:lblOffset val="100"/>
        <c:noMultiLvlLbl val="0"/>
      </c:catAx>
      <c:valAx>
        <c:axId val="31268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1262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4745058653382617"/>
          <c:y val="0"/>
          <c:w val="0.29948818897637797"/>
          <c:h val="0.1897532124445356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НАЗВАНИЕ КАРТЫ</c:v>
                </c:pt>
              </c:strCache>
            </c:strRef>
          </c:tx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AA2-431F-988E-6547043CFB36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pPr algn="just">
                      <a:defRPr sz="4400"/>
                    </a:pPr>
                    <a:r>
                      <a:rPr lang="en-US" sz="4400" dirty="0"/>
                      <a:t>15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AA2-431F-988E-6547043CFB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44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ТИНЬКОФФ</c:v>
                </c:pt>
                <c:pt idx="1">
                  <c:v>СБЕРKIDS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</c:v>
                </c:pt>
                <c:pt idx="1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A2-431F-988E-6547043CFB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692696"/>
            <a:ext cx="6172200" cy="4325866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solidFill>
                  <a:schemeClr val="tx1"/>
                </a:solidFill>
              </a:rPr>
              <a:t>Моя первая банковская карта. </a:t>
            </a:r>
            <a:br>
              <a:rPr lang="ru-RU" sz="4800" dirty="0">
                <a:solidFill>
                  <a:schemeClr val="tx1"/>
                </a:solidFill>
              </a:rPr>
            </a:br>
            <a:r>
              <a:rPr lang="ru-RU" sz="4800" dirty="0">
                <a:solidFill>
                  <a:schemeClr val="tx1"/>
                </a:solidFill>
              </a:rPr>
              <a:t>Правила безопасности.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66603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Автор проекта: </a:t>
            </a:r>
          </a:p>
          <a:p>
            <a:r>
              <a:rPr lang="ru-RU" dirty="0">
                <a:solidFill>
                  <a:schemeClr val="tx1"/>
                </a:solidFill>
              </a:rPr>
              <a:t>Волчков Евгений, обучающийся 7 в класса                             МОУ СОШ № 36 г. Магнитогорска</a:t>
            </a:r>
          </a:p>
          <a:p>
            <a:r>
              <a:rPr lang="ru-RU" dirty="0">
                <a:solidFill>
                  <a:schemeClr val="tx1"/>
                </a:solidFill>
              </a:rPr>
              <a:t>Наставник: Верина Екатерина Александровна, учитель истории и обществознания</a:t>
            </a:r>
          </a:p>
        </p:txBody>
      </p:sp>
    </p:spTree>
    <p:extLst>
      <p:ext uri="{BB962C8B-B14F-4D97-AF65-F5344CB8AC3E}">
        <p14:creationId xmlns:p14="http://schemas.microsoft.com/office/powerpoint/2010/main" val="8037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Сколько вам лет?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927394900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453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Есть у вас личная электронная карта оплаты?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151342594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092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36608774"/>
              </p:ext>
            </p:extLst>
          </p:nvPr>
        </p:nvGraphicFramePr>
        <p:xfrm>
          <a:off x="457200" y="16288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55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5D0BDA-41B9-4A4A-9B11-1B1753445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C19FEB9C-B4DB-47FD-9FCC-8E100178B982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27427" t="28971" r="38467" b="31183"/>
          <a:stretch/>
        </p:blipFill>
        <p:spPr>
          <a:xfrm>
            <a:off x="457200" y="980727"/>
            <a:ext cx="8259956" cy="5427971"/>
          </a:xfrm>
        </p:spPr>
      </p:pic>
    </p:spTree>
    <p:extLst>
      <p:ext uri="{BB962C8B-B14F-4D97-AF65-F5344CB8AC3E}">
        <p14:creationId xmlns:p14="http://schemas.microsoft.com/office/powerpoint/2010/main" val="53738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816D0A2-55D8-4140-B283-C61E280ED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2969096"/>
          </a:xfrm>
        </p:spPr>
        <p:txBody>
          <a:bodyPr>
            <a:noAutofit/>
          </a:bodyPr>
          <a:lstStyle/>
          <a:p>
            <a:r>
              <a:rPr lang="ru-RU" sz="2400" u="sng" dirty="0"/>
              <a:t>В качестве основных достоинств пластиковых карт следует выделить следующие:</a:t>
            </a:r>
            <a:br>
              <a:rPr lang="ru-RU" sz="2400" u="sng" dirty="0"/>
            </a:br>
            <a:r>
              <a:rPr lang="ru-RU" sz="2400" dirty="0"/>
              <a:t>-  </a:t>
            </a:r>
            <a:r>
              <a:rPr lang="ru-RU" sz="2400" b="0" dirty="0"/>
              <a:t>Оперативное получение средств;</a:t>
            </a:r>
            <a:br>
              <a:rPr lang="ru-RU" sz="2400" b="0" dirty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/>
              <a:t>-  Безопасность хранения средств;</a:t>
            </a:r>
            <a:br>
              <a:rPr lang="ru-RU" sz="2400" b="0" dirty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/>
              <a:t>-  Возможность использования нескольких личных банковских счетов в любых видах валют;</a:t>
            </a:r>
            <a:br>
              <a:rPr lang="ru-RU" sz="2400" b="0" dirty="0"/>
            </a:br>
            <a:r>
              <a:rPr lang="ru-RU" sz="2400" b="0" dirty="0"/>
              <a:t/>
            </a:r>
            <a:br>
              <a:rPr lang="ru-RU" sz="2400" b="0" dirty="0"/>
            </a:br>
            <a:r>
              <a:rPr lang="ru-RU" sz="2400" b="0" dirty="0"/>
              <a:t>-  Избавление от проблем</a:t>
            </a:r>
            <a:br>
              <a:rPr lang="ru-RU" sz="2400" b="0" dirty="0"/>
            </a:br>
            <a:r>
              <a:rPr lang="ru-RU" sz="2400" b="0" dirty="0"/>
              <a:t> декларирования средств при поездке за границу и безопасности хранения наличных сумм в пути</a:t>
            </a:r>
            <a:br>
              <a:rPr lang="ru-RU" sz="2400" b="0" dirty="0"/>
            </a:br>
            <a:endParaRPr lang="ru-RU" sz="2400" b="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970AE0B-19BB-4C5C-9178-E665F7909C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720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F8B219E-BC2F-4523-BADE-4251BC68C38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47D77F6C-5FD6-431C-A35A-92D0C2AC72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92102" y="4975448"/>
            <a:ext cx="6172200" cy="1371600"/>
          </a:xfrm>
        </p:spPr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F5EE6C-9974-4154-822D-A3B17D6C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227" t="30616" r="40631" b="38369"/>
          <a:stretch/>
        </p:blipFill>
        <p:spPr>
          <a:xfrm>
            <a:off x="1856508" y="1052736"/>
            <a:ext cx="7287491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7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7632848" cy="498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07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92696"/>
            <a:ext cx="7467600" cy="5781256"/>
          </a:xfrm>
        </p:spPr>
        <p:txBody>
          <a:bodyPr>
            <a:normAutofit/>
          </a:bodyPr>
          <a:lstStyle/>
          <a:p>
            <a:r>
              <a:rPr lang="ru-RU" sz="3200" b="1" u="sng" dirty="0"/>
              <a:t>Цель моей работы</a:t>
            </a:r>
            <a:r>
              <a:rPr lang="ru-RU" sz="3200" dirty="0"/>
              <a:t>: выяснить плюсы и минусы детской банковской карты.</a:t>
            </a:r>
          </a:p>
          <a:p>
            <a:r>
              <a:rPr lang="ru-RU" sz="3200" b="1" u="sng" dirty="0"/>
              <a:t>Задачи:</a:t>
            </a:r>
          </a:p>
          <a:p>
            <a:r>
              <a:rPr lang="ru-RU" sz="3200" dirty="0"/>
              <a:t>- изучить литературу по данной теме;</a:t>
            </a:r>
          </a:p>
          <a:p>
            <a:r>
              <a:rPr lang="ru-RU" sz="3200" dirty="0"/>
              <a:t>- провести опрос и анкетирование одноклассников;</a:t>
            </a:r>
          </a:p>
          <a:p>
            <a:r>
              <a:rPr lang="ru-RU" sz="3200" dirty="0"/>
              <a:t>- выяснить правила пользования банковскими картами.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06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98178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err="1">
                <a:solidFill>
                  <a:schemeClr val="tx1"/>
                </a:solidFill>
              </a:rPr>
              <a:t>Ба́нковская</a:t>
            </a:r>
            <a:r>
              <a:rPr lang="ru-RU" sz="4400" b="1" dirty="0">
                <a:solidFill>
                  <a:schemeClr val="tx1"/>
                </a:solidFill>
              </a:rPr>
              <a:t> </a:t>
            </a:r>
            <a:r>
              <a:rPr lang="ru-RU" sz="4400" b="1" dirty="0" err="1">
                <a:solidFill>
                  <a:schemeClr val="tx1"/>
                </a:solidFill>
              </a:rPr>
              <a:t>ка́рта</a:t>
            </a:r>
            <a:r>
              <a:rPr lang="ru-RU" sz="4400" b="1" dirty="0">
                <a:solidFill>
                  <a:schemeClr val="tx1"/>
                </a:solidFill>
              </a:rPr>
              <a:t> </a:t>
            </a:r>
            <a:br>
              <a:rPr lang="ru-RU" sz="4400" b="1" dirty="0">
                <a:solidFill>
                  <a:schemeClr val="tx1"/>
                </a:solidFill>
              </a:rPr>
            </a:b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</a:pPr>
            <a:r>
              <a:rPr lang="ru-RU" b="1" dirty="0"/>
              <a:t>(англ. </a:t>
            </a:r>
            <a:r>
              <a:rPr lang="ru-RU" b="1" dirty="0" err="1"/>
              <a:t>Bank</a:t>
            </a:r>
            <a:r>
              <a:rPr lang="ru-RU" b="1" dirty="0"/>
              <a:t> </a:t>
            </a:r>
            <a:r>
              <a:rPr lang="ru-RU" b="1" dirty="0" err="1"/>
              <a:t>Card</a:t>
            </a:r>
            <a:r>
              <a:rPr lang="ru-RU" b="1" dirty="0"/>
              <a:t>, </a:t>
            </a:r>
            <a:r>
              <a:rPr lang="ru-RU" b="1" dirty="0" err="1"/>
              <a:t>BCard</a:t>
            </a:r>
            <a:r>
              <a:rPr lang="ru-RU" b="1" dirty="0"/>
              <a:t>, BC) — пластиковая карта, привязанная к одному или нескольким расчётным счетам в банке. Используется для оплаты товаров и услуг, в том числе через Интернет, а также снятия наличных.</a:t>
            </a:r>
          </a:p>
        </p:txBody>
      </p:sp>
    </p:spTree>
    <p:extLst>
      <p:ext uri="{BB962C8B-B14F-4D97-AF65-F5344CB8AC3E}">
        <p14:creationId xmlns:p14="http://schemas.microsoft.com/office/powerpoint/2010/main" val="276981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20688"/>
            <a:ext cx="6994923" cy="507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46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64" y="404664"/>
            <a:ext cx="4621427" cy="336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56992"/>
            <a:ext cx="4375344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02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Как устроена банковская карта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092" y="1338198"/>
            <a:ext cx="7057292" cy="5135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87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092" y="980728"/>
            <a:ext cx="6697252" cy="5068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95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Социологический опрос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08319179"/>
              </p:ext>
            </p:extLst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0002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174</TotalTime>
  <Words>145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Эркер</vt:lpstr>
      <vt:lpstr>Моя первая банковская карта.  Правила безопасности.</vt:lpstr>
      <vt:lpstr>Презентация PowerPoint</vt:lpstr>
      <vt:lpstr>Презентация PowerPoint</vt:lpstr>
      <vt:lpstr>Ба́нковская ка́рта  </vt:lpstr>
      <vt:lpstr>Презентация PowerPoint</vt:lpstr>
      <vt:lpstr>Презентация PowerPoint</vt:lpstr>
      <vt:lpstr>Как устроена банковская карта</vt:lpstr>
      <vt:lpstr>Презентация PowerPoint</vt:lpstr>
      <vt:lpstr>Социологический опрос</vt:lpstr>
      <vt:lpstr>Сколько вам лет?</vt:lpstr>
      <vt:lpstr>Есть у вас личная электронная карта оплаты?</vt:lpstr>
      <vt:lpstr>Презентация PowerPoint</vt:lpstr>
      <vt:lpstr>Презентация PowerPoint</vt:lpstr>
      <vt:lpstr>В качестве основных достоинств пластиковых карт следует выделить следующие: -  Оперативное получение средств;  -  Безопасность хранения средств;  -  Возможность использования нескольких личных банковских счетов в любых видах валют;  -  Избавление от проблем  декларирования средств при поездке за границу и безопасности хранения наличных сумм в пути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2</dc:creator>
  <cp:lastModifiedBy>Пользователь</cp:lastModifiedBy>
  <cp:revision>12</cp:revision>
  <dcterms:created xsi:type="dcterms:W3CDTF">2023-03-03T08:38:34Z</dcterms:created>
  <dcterms:modified xsi:type="dcterms:W3CDTF">2023-03-16T10:03:01Z</dcterms:modified>
</cp:coreProperties>
</file>