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46" r:id="rId2"/>
    <p:sldId id="361" r:id="rId3"/>
    <p:sldId id="362" r:id="rId4"/>
    <p:sldId id="363" r:id="rId5"/>
    <p:sldId id="364" r:id="rId6"/>
    <p:sldId id="373" r:id="rId7"/>
    <p:sldId id="386" r:id="rId8"/>
    <p:sldId id="374" r:id="rId9"/>
    <p:sldId id="375" r:id="rId10"/>
    <p:sldId id="380" r:id="rId11"/>
    <p:sldId id="381" r:id="rId12"/>
    <p:sldId id="382" r:id="rId13"/>
    <p:sldId id="383" r:id="rId14"/>
    <p:sldId id="384" r:id="rId15"/>
    <p:sldId id="385" r:id="rId16"/>
    <p:sldId id="377" r:id="rId17"/>
    <p:sldId id="387" r:id="rId18"/>
    <p:sldId id="388" r:id="rId19"/>
    <p:sldId id="37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>
        <p:scale>
          <a:sx n="91" d="100"/>
          <a:sy n="91" d="100"/>
        </p:scale>
        <p:origin x="-133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11/25/2022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studme.org/406027/meditsina/anketa_motivov_vybora_professii_klimov?ysclid=law5raxxw7571544620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careertest.ru/tests/karta-interesov-golomshtok/?ysclid=law5zg0nw393446913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4343400" cy="2743200"/>
          </a:xfrm>
          <a:effectLst>
            <a:outerShdw blurRad="50800" dist="38100" dir="2700000" algn="tl" rotWithShape="0">
              <a:schemeClr val="bg2">
                <a:lumMod val="10000"/>
                <a:alpha val="40000"/>
              </a:schemeClr>
            </a:outerShdw>
          </a:effectLst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32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Способы профориентации обучающихся с нарушением интеллекта</a:t>
            </a:r>
            <a:endParaRPr lang="en-US" sz="32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3886200"/>
            <a:ext cx="4495800" cy="1600200"/>
          </a:xfrm>
          <a:effectLst>
            <a:outerShdw blurRad="50800" dist="38100" dir="2700000" algn="tl" rotWithShape="0">
              <a:schemeClr val="bg2">
                <a:lumMod val="10000"/>
                <a:alpha val="40000"/>
              </a:schemeClr>
            </a:outerShdw>
          </a:effectLst>
        </p:spPr>
        <p:txBody>
          <a:bodyPr>
            <a:normAutofit fontScale="40000" lnSpcReduction="20000"/>
          </a:bodyPr>
          <a:lstStyle/>
          <a:p>
            <a:pPr algn="l">
              <a:defRPr/>
            </a:pPr>
            <a:r>
              <a:rPr lang="ru-RU" sz="5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Лебедева Екатерина Михайловна,</a:t>
            </a:r>
          </a:p>
          <a:p>
            <a:pPr algn="l">
              <a:defRPr/>
            </a:pPr>
            <a:r>
              <a:rPr lang="ru-RU" sz="5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трудового обучения</a:t>
            </a:r>
          </a:p>
          <a:p>
            <a:pPr algn="l">
              <a:defRPr/>
            </a:pPr>
            <a:r>
              <a:rPr lang="ru-RU" sz="5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СО «Центр образования» г.Саратова</a:t>
            </a:r>
            <a:endParaRPr lang="en-US" sz="5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N:\ресурсный центр семинар 29.11.2022\скрины\Безымянный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07" y="0"/>
            <a:ext cx="915200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N:\ресурсный центр семинар 29.11.2022\скрины\Безымянный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6" y="0"/>
            <a:ext cx="91452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N:\ресурсный центр семинар 29.11.2022\скрины\Безымянный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N:\ресурсный центр семинар 29.11.2022\скрины\Безымянный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7079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Презентация «Все профессии важны»</a:t>
            </a:r>
            <a:endParaRPr lang="ru-RU" sz="3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N:\ресурсный центр семинар 29.11.2022\скрины\Безымянный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58" y="1249074"/>
            <a:ext cx="9119942" cy="56089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76400" y="5867400"/>
            <a:ext cx="396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https://ya-odarennost.ru/publikacii-pedagogov/683-prezentacii/20936.html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N:\ресурсный центр семинар 29.11.2022\скрины\Безымянный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81200" y="5486400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chemeClr val="accent4"/>
                </a:solidFill>
              </a:rPr>
              <a:t>https://ya-odarennost.ru/publikacii-pedagogov/683-prezentacii/20936.html</a:t>
            </a:r>
            <a:endParaRPr lang="ru-RU" sz="1400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3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0" y="1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https://infourok.ru/interaktivnaya-igra-v-mire-professij-6327406.html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i="1" dirty="0" smtClean="0">
                <a:solidFill>
                  <a:schemeClr val="tx2"/>
                </a:solidFill>
              </a:rPr>
              <a:t>Анкета мотивов выбора профессии (Е. А. Климов</a:t>
            </a:r>
            <a:r>
              <a:rPr lang="ru-RU" sz="2200" b="1" i="1" dirty="0" smtClean="0">
                <a:solidFill>
                  <a:schemeClr val="tx2"/>
                </a:solidFill>
              </a:rPr>
              <a:t>)</a:t>
            </a:r>
            <a:br>
              <a:rPr lang="ru-RU" sz="2200" b="1" i="1" dirty="0" smtClean="0">
                <a:solidFill>
                  <a:schemeClr val="tx2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  <a:hlinkClick r:id="rId2"/>
              </a:rPr>
              <a:t>Анкета мотивов выбора профессии (Е. А. Климов) - Организация профориентации на медицинские специальности в школе (</a:t>
            </a:r>
            <a:r>
              <a:rPr lang="ru-RU" sz="1600" dirty="0" err="1" smtClean="0">
                <a:solidFill>
                  <a:schemeClr val="bg1"/>
                </a:solidFill>
                <a:hlinkClick r:id="rId2"/>
              </a:rPr>
              <a:t>studme.org</a:t>
            </a:r>
            <a:r>
              <a:rPr lang="ru-RU" dirty="0" smtClean="0">
                <a:hlinkClick r:id="rId2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0137" y="1212080"/>
            <a:ext cx="6846663" cy="5671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 fontScale="90000"/>
          </a:bodyPr>
          <a:lstStyle/>
          <a:p>
            <a:r>
              <a:rPr lang="ru-RU" sz="2000" b="1" i="1" dirty="0" smtClean="0">
                <a:solidFill>
                  <a:schemeClr val="tx2"/>
                </a:solidFill>
              </a:rPr>
              <a:t>Тест  А. Е.  </a:t>
            </a:r>
            <a:r>
              <a:rPr lang="ru-RU" sz="2000" b="1" i="1" dirty="0" err="1" smtClean="0">
                <a:solidFill>
                  <a:schemeClr val="tx2"/>
                </a:solidFill>
              </a:rPr>
              <a:t>Голомштока</a:t>
            </a:r>
            <a:r>
              <a:rPr lang="ru-RU" sz="2000" i="1" dirty="0" smtClean="0">
                <a:solidFill>
                  <a:schemeClr val="tx2"/>
                </a:solidFill>
              </a:rPr>
              <a:t/>
            </a:r>
            <a:br>
              <a:rPr lang="ru-RU" sz="2000" i="1" dirty="0" smtClean="0">
                <a:solidFill>
                  <a:schemeClr val="tx2"/>
                </a:solidFill>
              </a:rPr>
            </a:br>
            <a:r>
              <a:rPr lang="ru-RU" sz="2000" b="1" i="1" dirty="0" smtClean="0">
                <a:solidFill>
                  <a:schemeClr val="tx2"/>
                </a:solidFill>
              </a:rPr>
              <a:t>«Как подростку определиться с выбором профессии</a:t>
            </a:r>
            <a:r>
              <a:rPr lang="ru-RU" sz="2000" b="1" i="1" dirty="0" smtClean="0">
                <a:solidFill>
                  <a:schemeClr val="tx2"/>
                </a:solidFill>
              </a:rPr>
              <a:t>?»</a:t>
            </a:r>
            <a:br>
              <a:rPr lang="ru-RU" sz="2000" b="1" i="1" dirty="0" smtClean="0">
                <a:solidFill>
                  <a:schemeClr val="tx2"/>
                </a:solidFill>
              </a:rPr>
            </a:br>
            <a:r>
              <a:rPr lang="ru-RU" sz="1600" dirty="0" smtClean="0">
                <a:hlinkClick r:id="rId2"/>
              </a:rPr>
              <a:t>Карта интересов - А.Е. </a:t>
            </a:r>
            <a:r>
              <a:rPr lang="ru-RU" sz="1600" dirty="0" err="1" smtClean="0">
                <a:hlinkClick r:id="rId2"/>
              </a:rPr>
              <a:t>Голомшток</a:t>
            </a:r>
            <a:r>
              <a:rPr lang="ru-RU" sz="1600" dirty="0" smtClean="0">
                <a:hlinkClick r:id="rId2"/>
              </a:rPr>
              <a:t> (</a:t>
            </a:r>
            <a:r>
              <a:rPr lang="ru-RU" sz="1600" dirty="0" err="1" smtClean="0">
                <a:hlinkClick r:id="rId2"/>
              </a:rPr>
              <a:t>careertest.ru</a:t>
            </a:r>
            <a:r>
              <a:rPr lang="ru-RU" sz="1600" dirty="0" smtClean="0">
                <a:hlinkClick r:id="rId2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3890" y="1295400"/>
            <a:ext cx="6305710" cy="5156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400" b="1" dirty="0" smtClean="0">
                <a:solidFill>
                  <a:schemeClr val="accent4"/>
                </a:solidFill>
                <a:latin typeface="Monotype Corsiva" pitchFamily="66" charset="0"/>
              </a:rPr>
              <a:t>            </a:t>
            </a:r>
            <a:r>
              <a:rPr lang="ru-RU" sz="6000" b="1" dirty="0" smtClean="0">
                <a:solidFill>
                  <a:schemeClr val="accent4"/>
                </a:solidFill>
                <a:latin typeface="Monotype Corsiva" pitchFamily="66" charset="0"/>
              </a:rPr>
              <a:t>Спасибо за внимание!</a:t>
            </a:r>
            <a:endParaRPr lang="ru-RU" sz="6000" b="1" dirty="0">
              <a:solidFill>
                <a:schemeClr val="accent4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" y="1676400"/>
            <a:ext cx="8534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Основная задача трудового обучения</a:t>
            </a:r>
          </a:p>
          <a:p>
            <a:pPr>
              <a:buFontTx/>
              <a:buChar char="-"/>
            </a:pPr>
            <a:r>
              <a:rPr lang="ru-RU" sz="36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начальное профессиональное  </a:t>
            </a:r>
          </a:p>
          <a:p>
            <a:r>
              <a:rPr lang="ru-RU" sz="36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образование, </a:t>
            </a:r>
          </a:p>
          <a:p>
            <a:pPr>
              <a:buFontTx/>
              <a:buChar char="-"/>
            </a:pPr>
            <a:r>
              <a:rPr lang="ru-RU" sz="36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подготовка работников физического             </a:t>
            </a:r>
          </a:p>
          <a:p>
            <a:r>
              <a:rPr lang="ru-RU" sz="36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труда. </a:t>
            </a:r>
          </a:p>
          <a:p>
            <a:endParaRPr lang="ru-RU" sz="36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899292"/>
            <a:ext cx="8458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3180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accent4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0600" y="533400"/>
            <a:ext cx="716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Выставка работ учащихся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фото\фото для презентации апрель 2018\IMG_82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95400"/>
            <a:ext cx="8991600" cy="556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2000" y="1600200"/>
            <a:ext cx="8229600" cy="4525963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Программа внеурочной деятельности «Профориентация»</a:t>
            </a:r>
          </a:p>
          <a:p>
            <a:pPr lvl="0" algn="ctr">
              <a:buNone/>
            </a:pPr>
            <a:r>
              <a:rPr lang="ru-RU" sz="4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5 - 11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295400"/>
            <a:ext cx="7162800" cy="48307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 программы: </a:t>
            </a:r>
            <a:r>
              <a:rPr lang="ru-RU" sz="4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Подготовка учащихся к самостоятельной трудовой деятельности, через комплексное оказание содействия процессу профессионального и личностного самоопределения, а также оказание </a:t>
            </a:r>
            <a:r>
              <a:rPr lang="ru-RU" sz="4400" i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44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поддержки обучающимся в процессе выбора профиля обучения и сферы будущей профессиональной деятельности.</a:t>
            </a:r>
          </a:p>
          <a:p>
            <a:pPr algn="ctr">
              <a:buNone/>
            </a:pPr>
            <a:endParaRPr lang="ru-RU" sz="44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Задачи: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295400"/>
            <a:ext cx="7467600" cy="51816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sz="5100" i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Получение данных о предпочтениях, склонностях и возможностях обучающихся;</a:t>
            </a:r>
          </a:p>
          <a:p>
            <a:pPr lvl="0"/>
            <a:r>
              <a:rPr lang="ru-RU" sz="6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Предоставление информации о мире профессий, через личностное развитие учащихся на каждом возрастном этапе;</a:t>
            </a:r>
          </a:p>
          <a:p>
            <a:pPr lvl="0"/>
            <a:r>
              <a:rPr lang="ru-RU" sz="6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Организация работы по профессиональному определению воспитанников в соответствии с интересами, медицинскими показаниями, способностями;</a:t>
            </a:r>
          </a:p>
          <a:p>
            <a:pPr lvl="0"/>
            <a:r>
              <a:rPr lang="ru-RU" sz="6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Формирование трудовых навыков и умений, помогающих развитию творческих способностей;</a:t>
            </a:r>
          </a:p>
          <a:p>
            <a:pPr lvl="0"/>
            <a:r>
              <a:rPr lang="ru-RU" sz="6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Формирование у обучающихся способности соотносить свои индивидуально-психологические особенности и возможности с требованиями выбираемой профессии;  </a:t>
            </a:r>
          </a:p>
          <a:p>
            <a:pPr lvl="0"/>
            <a:r>
              <a:rPr lang="ru-RU" sz="6000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Оказание психолого-педагогической  поддержки в выборе профиля обучения и продолжения образования. Сотрудничество с учреждениями профессионального образования.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6143"/>
            <a:ext cx="5715000" cy="653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F:\неделя профориентации\карточки\i15623467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04801"/>
            <a:ext cx="6781800" cy="3048000"/>
          </a:xfrm>
          <a:prstGeom prst="rect">
            <a:avLst/>
          </a:prstGeom>
          <a:noFill/>
        </p:spPr>
      </p:pic>
      <p:pic>
        <p:nvPicPr>
          <p:cNvPr id="27651" name="Picture 3" descr="F:\неделя профориентации\карточки\t1562346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429000"/>
            <a:ext cx="67818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8878" y="1295400"/>
            <a:ext cx="666412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Другая 21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2300F6"/>
      </a:accent1>
      <a:accent2>
        <a:srgbClr val="FEAA02"/>
      </a:accent2>
      <a:accent3>
        <a:srgbClr val="00B0F0"/>
      </a:accent3>
      <a:accent4>
        <a:srgbClr val="FD0374"/>
      </a:accent4>
      <a:accent5>
        <a:srgbClr val="2300F6"/>
      </a:accent5>
      <a:accent6>
        <a:srgbClr val="FD037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</TotalTime>
  <Words>161</Words>
  <Application>Microsoft Office PowerPoint</Application>
  <PresentationFormat>Экран (4:3)</PresentationFormat>
  <Paragraphs>31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1_Office Theme</vt:lpstr>
      <vt:lpstr>Способы профориентации обучающихся с нарушением интеллекта</vt:lpstr>
      <vt:lpstr>Слайд 2</vt:lpstr>
      <vt:lpstr>Слайд 3</vt:lpstr>
      <vt:lpstr>Слайд 4</vt:lpstr>
      <vt:lpstr>Слайд 5</vt:lpstr>
      <vt:lpstr>         Задачи: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Презентация «Все профессии важны»</vt:lpstr>
      <vt:lpstr>Слайд 15</vt:lpstr>
      <vt:lpstr>Слайд 16</vt:lpstr>
      <vt:lpstr>Анкета мотивов выбора профессии (Е. А. Климов) Анкета мотивов выбора профессии (Е. А. Климов) - Организация профориентации на медицинские специальности в школе (studme.org) </vt:lpstr>
      <vt:lpstr>Тест  А. Е.  Голомштока «Как подростку определиться с выбором профессии?» Карта интересов - А.Е. Голомшток (careertest.ru)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Sysadmin</cp:lastModifiedBy>
  <cp:revision>369</cp:revision>
  <dcterms:created xsi:type="dcterms:W3CDTF">2012-04-26T17:06:14Z</dcterms:created>
  <dcterms:modified xsi:type="dcterms:W3CDTF">2022-11-25T07:20:26Z</dcterms:modified>
</cp:coreProperties>
</file>