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65" r:id="rId4"/>
    <p:sldId id="267" r:id="rId5"/>
    <p:sldId id="289" r:id="rId6"/>
    <p:sldId id="293" r:id="rId7"/>
    <p:sldId id="305" r:id="rId8"/>
    <p:sldId id="306" r:id="rId9"/>
    <p:sldId id="307" r:id="rId10"/>
    <p:sldId id="330" r:id="rId11"/>
    <p:sldId id="329" r:id="rId12"/>
    <p:sldId id="331" r:id="rId13"/>
    <p:sldId id="324" r:id="rId14"/>
    <p:sldId id="332" r:id="rId15"/>
    <p:sldId id="337" r:id="rId16"/>
    <p:sldId id="302" r:id="rId17"/>
    <p:sldId id="304" r:id="rId18"/>
    <p:sldId id="258" r:id="rId19"/>
    <p:sldId id="259" r:id="rId20"/>
    <p:sldId id="260" r:id="rId21"/>
    <p:sldId id="288" r:id="rId22"/>
    <p:sldId id="269" r:id="rId23"/>
    <p:sldId id="283" r:id="rId24"/>
  </p:sldIdLst>
  <p:sldSz cx="9144000" cy="6858000" type="screen4x3"/>
  <p:notesSz cx="9926638" cy="6797675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BA2624F-9DF1-36B4-B487-1EFA4C47D116}">
  <a:tblStyle styleId="{8BA2624F-9DF1-36B4-B487-1EFA4C47D116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543" autoAdjust="0"/>
  </p:normalViewPr>
  <p:slideViewPr>
    <p:cSldViewPr>
      <p:cViewPr varScale="1">
        <p:scale>
          <a:sx n="110" d="100"/>
          <a:sy n="110" d="100"/>
        </p:scale>
        <p:origin x="16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372" y="0"/>
            <a:ext cx="4301543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D7108-1982-49AF-B3BA-CA7FC2BFC9C1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3763" y="849313"/>
            <a:ext cx="3059112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4" y="3271382"/>
            <a:ext cx="7941310" cy="267658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19"/>
            <a:ext cx="4301543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372" y="6456219"/>
            <a:ext cx="4301543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27E022-1738-4FB3-969A-3EB463420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18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 bwMode="auto">
          <a:xfrm>
            <a:off x="533400" y="1371600"/>
            <a:ext cx="7851648" cy="1828800"/>
          </a:xfrm>
          <a:prstGeom prst="rect">
            <a:avLst/>
          </a:prstGeom>
          <a:ln>
            <a:noFill/>
          </a:ln>
        </p:spPr>
        <p:txBody>
          <a:bodyPr vert="horz" tIns="0" rIns="18288" bIns="0" anchor="b">
            <a:normAutofit/>
          </a:bodyPr>
          <a:lstStyle>
            <a:lvl1pPr algn="r">
              <a:spcBef>
                <a:spcPts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 bwMode="auto">
          <a:xfrm>
            <a:off x="533400" y="3228536"/>
            <a:ext cx="7854696" cy="1752599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0ADD12-40EB-4FA7-9E10-25AD5AF1CE74}" type="datetimeFigureOut">
              <a:rPr lang="ru-RU"/>
              <a:t>03.06.2024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36456E0-5667-4388-99EC-1698D2874115}" type="slidenum">
              <a:rPr lang="ru-RU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0ADD12-40EB-4FA7-9E10-25AD5AF1CE74}" type="datetimeFigureOut">
              <a:rPr lang="ru-RU"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36456E0-5667-4388-99EC-1698D287411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6629400" y="914400"/>
            <a:ext cx="2057400" cy="5211763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914400"/>
            <a:ext cx="6019800" cy="5211763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0ADD12-40EB-4FA7-9E10-25AD5AF1CE74}" type="datetimeFigureOut">
              <a:rPr lang="ru-RU"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36456E0-5667-4388-99EC-1698D287411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0ADD12-40EB-4FA7-9E10-25AD5AF1CE74}" type="datetimeFigureOut">
              <a:rPr lang="ru-RU"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36456E0-5667-4388-99EC-1698D287411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530352" y="1316736"/>
            <a:ext cx="7772400" cy="1362455"/>
          </a:xfrm>
          <a:prstGeom prst="rect">
            <a:avLst/>
          </a:prstGeom>
          <a:ln>
            <a:noFill/>
          </a:ln>
        </p:spPr>
        <p:txBody>
          <a:bodyPr vert="horz" tIns="0" bIns="0" anchor="b">
            <a:noAutofit/>
          </a:bodyPr>
          <a:lstStyle>
            <a:lvl1pPr algn="l">
              <a:spcBef>
                <a:spcPts val="0"/>
              </a:spcBef>
              <a:buNone/>
              <a:defRPr lang="en-US" sz="5600" b="1" cap="none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0ADD12-40EB-4FA7-9E10-25AD5AF1CE74}" type="datetimeFigureOut">
              <a:rPr lang="ru-RU"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36456E0-5667-4388-99EC-1698D2874115}" type="slidenum">
              <a:rPr lang="ru-RU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70408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0ADD12-40EB-4FA7-9E10-25AD5AF1CE74}" type="datetimeFigureOut">
              <a:rPr lang="ru-RU"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36456E0-5667-4388-99EC-1698D287411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 bwMode="auto"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 bwMode="auto"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0ADD12-40EB-4FA7-9E10-25AD5AF1CE74}" type="datetimeFigureOut">
              <a:rPr lang="ru-RU"/>
              <a:t>03.06.2024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36456E0-5667-4388-99EC-1698D287411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704088"/>
            <a:ext cx="8305800" cy="1143000"/>
          </a:xfrm>
        </p:spPr>
        <p:txBody>
          <a:bodyPr vert="horz" tIns="45720" bIns="0" anchor="b">
            <a:normAutofit/>
          </a:bodyPr>
          <a:lstStyle>
            <a:lvl1pPr algn="l">
              <a:spcBef>
                <a:spcPts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0ADD12-40EB-4FA7-9E10-25AD5AF1CE74}" type="datetimeFigureOut">
              <a:rPr lang="ru-RU"/>
              <a:t>03.06.2024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36456E0-5667-4388-99EC-1698D287411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0ADD12-40EB-4FA7-9E10-25AD5AF1CE74}" type="datetimeFigureOut">
              <a:rPr lang="ru-RU"/>
              <a:t>03.06.2024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36456E0-5667-4388-99EC-1698D287411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85800" y="514351"/>
            <a:ext cx="2743200" cy="1162050"/>
          </a:xfrm>
        </p:spPr>
        <p:txBody>
          <a:bodyPr lIns="0" anchor="b">
            <a:noAutofit/>
          </a:bodyPr>
          <a:lstStyle>
            <a:lvl1pPr algn="l">
              <a:spcBef>
                <a:spcPts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 bwMode="auto"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 bwMode="auto"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0ADD12-40EB-4FA7-9E10-25AD5AF1CE74}" type="datetimeFigureOut">
              <a:rPr lang="ru-RU"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36456E0-5667-4388-99EC-1698D287411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 bwMode="auto"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Прямоугольный треугольник 11"/>
          <p:cNvSpPr/>
          <p:nvPr/>
        </p:nvSpPr>
        <p:spPr bwMode="auto"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0ADD12-40EB-4FA7-9E10-25AD5AF1CE74}" type="datetimeFigureOut">
              <a:rPr lang="ru-RU"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036456E0-5667-4388-99EC-1698D2874115}" type="slidenum">
              <a:rPr lang="ru-RU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10" name="Полилиния 9"/>
          <p:cNvSpPr/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>
              <a:defRPr/>
            </a:pPr>
            <a:endParaRPr lang="en-US">
              <a:solidFill>
                <a:schemeClr val="tx1"/>
              </a:solidFill>
              <a:latin typeface="Constantia"/>
              <a:ea typeface="Arial"/>
              <a:cs typeface="Arial"/>
            </a:endParaRPr>
          </a:p>
        </p:txBody>
      </p:sp>
      <p:sp>
        <p:nvSpPr>
          <p:cNvPr id="11" name="Полилиния 10"/>
          <p:cNvSpPr/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>
              <a:defRPr/>
            </a:pPr>
            <a:endParaRPr lang="en-US">
              <a:solidFill>
                <a:schemeClr val="tx1"/>
              </a:solidFill>
              <a:latin typeface="Constantia"/>
              <a:ea typeface="Arial"/>
              <a:cs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/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>
              <a:defRPr/>
            </a:pPr>
            <a:endParaRPr lang="en-US">
              <a:solidFill>
                <a:schemeClr val="tx1"/>
              </a:solidFill>
              <a:latin typeface="Constantia"/>
              <a:ea typeface="Arial"/>
              <a:cs typeface="Arial"/>
            </a:endParaRPr>
          </a:p>
        </p:txBody>
      </p:sp>
      <p:sp>
        <p:nvSpPr>
          <p:cNvPr id="8" name="Полилиния 7"/>
          <p:cNvSpPr/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>
              <a:defRPr/>
            </a:pPr>
            <a:endParaRPr lang="en-US">
              <a:solidFill>
                <a:schemeClr val="tx1"/>
              </a:solidFill>
              <a:latin typeface="Constantia"/>
              <a:ea typeface="Arial"/>
              <a:cs typeface="Arial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>
              <a:defRPr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460ADD12-40EB-4FA7-9E10-25AD5AF1CE74}" type="datetimeFigureOut">
              <a:rPr lang="ru-RU"/>
              <a:t>03.06.2024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 bwMode="auto"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>
              <a:defRPr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 bwMode="auto"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036456E0-5667-4388-99EC-1698D2874115}" type="slidenum">
              <a:rPr lang="ru-RU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 bwMode="auto"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/>
            <p:nvPr/>
          </p:nvSpPr>
          <p:spPr bwMode="auto">
            <a:xfrm rot="21435691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 extrusionOk="0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16000">
                    <a:schemeClr val="accent2">
                      <a:shade val="75000"/>
                      <a:alpha val="56000"/>
                    </a:schemeClr>
                  </a:gs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/>
            <p:nvPr/>
          </p:nvSpPr>
          <p:spPr bwMode="auto">
            <a:xfrm rot="21435691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 extrusionOk="0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33000">
                    <a:schemeClr val="accent2">
                      <a:alpha val="56000"/>
                    </a:schemeClr>
                  </a:gs>
                  <a:gs pos="44000">
                    <a:schemeClr val="accent1"/>
                  </a:gs>
                  <a:gs pos="74000">
                    <a:schemeClr val="accent4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>
        <a:spcBef>
          <a:spcPts val="0"/>
        </a:spcBef>
        <a:buNone/>
        <a:defRPr sz="5000" b="0">
          <a:ln>
            <a:noFill/>
          </a:ln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>
        <a:spcBef>
          <a:spcPts val="0"/>
        </a:spcBef>
        <a:buClr>
          <a:schemeClr val="accent3"/>
        </a:buClr>
        <a:buSzPct val="95000"/>
        <a:buFont typeface="Wingdings 2"/>
        <a:buChar char="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>
        <a:spcBef>
          <a:spcPts val="0"/>
        </a:spcBef>
        <a:buClr>
          <a:schemeClr val="accent1"/>
        </a:buClr>
        <a:buSzPct val="85000"/>
        <a:buFont typeface="Wingdings 2"/>
        <a:buChar char="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>
        <a:spcBef>
          <a:spcPts val="0"/>
        </a:spcBef>
        <a:buClr>
          <a:schemeClr val="accent2"/>
        </a:buClr>
        <a:buSzPct val="70000"/>
        <a:buFont typeface="Wingdings 2"/>
        <a:buChar char=""/>
        <a:defRPr sz="21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>
        <a:spcBef>
          <a:spcPts val="0"/>
        </a:spcBef>
        <a:buClr>
          <a:schemeClr val="accent3"/>
        </a:buClr>
        <a:buSzPct val="65000"/>
        <a:buFont typeface="Wingdings 2"/>
        <a:buChar char="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>
        <a:spcBef>
          <a:spcPts val="0"/>
        </a:spcBef>
        <a:buClr>
          <a:schemeClr val="accent4"/>
        </a:buClr>
        <a:buSzPct val="65000"/>
        <a:buFont typeface="Wingdings 2"/>
        <a:buChar char="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>
        <a:spcBef>
          <a:spcPts val="0"/>
        </a:spcBef>
        <a:buClr>
          <a:schemeClr val="accent5"/>
        </a:buClr>
        <a:buSzPct val="80000"/>
        <a:buFont typeface="Wingdings 2"/>
        <a:buChar char="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>
        <a:spcBef>
          <a:spcPts val="0"/>
        </a:spcBef>
        <a:buClr>
          <a:schemeClr val="accent6"/>
        </a:buClr>
        <a:buSzPct val="80000"/>
        <a:buFont typeface="Wingdings 2"/>
        <a:buChar char="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>
        <a:spcBef>
          <a:spcPts val="0"/>
        </a:spcBef>
        <a:buClr>
          <a:schemeClr val="tx2"/>
        </a:buClr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>
        <a:spcBef>
          <a:spcPts val="0"/>
        </a:spcBef>
        <a:buClr>
          <a:schemeClr val="tx2"/>
        </a:buClr>
        <a:buFontTx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fcior.edu.ru/" TargetMode="External"/><Relationship Id="rId2" Type="http://schemas.openxmlformats.org/officeDocument/2006/relationships/hyperlink" Target="http://school-collection.edu.ru/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2394209" y="548681"/>
            <a:ext cx="6063991" cy="201622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dirty="0"/>
              <a:t>«Учитель-моё призвание» –</a:t>
            </a:r>
            <a:br>
              <a:rPr lang="ru-RU" sz="2800" dirty="0"/>
            </a:br>
            <a:r>
              <a:rPr lang="ru-RU" sz="2800" dirty="0"/>
              <a:t>Из опыта работы учителя математики  ГОУ </a:t>
            </a:r>
            <a:r>
              <a:rPr lang="ru-RU" sz="2800" dirty="0" smtClean="0"/>
              <a:t>«КРЛ при СГУ» </a:t>
            </a:r>
            <a:r>
              <a:rPr lang="ru-RU" sz="2800" dirty="0"/>
              <a:t>Поповой И.Л.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428728" y="2636912"/>
            <a:ext cx="7247728" cy="3384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ru-RU" sz="4000" i="1" dirty="0">
                <a:solidFill>
                  <a:srgbClr val="FFFF00"/>
                </a:solidFill>
              </a:rPr>
              <a:t>Задача учителя </a:t>
            </a:r>
            <a:r>
              <a:rPr lang="ru-RU" sz="4000" i="1" dirty="0" smtClean="0">
                <a:solidFill>
                  <a:srgbClr val="FFFF00"/>
                </a:solidFill>
              </a:rPr>
              <a:t>не только </a:t>
            </a:r>
            <a:r>
              <a:rPr lang="ru-RU" sz="4000" i="1" dirty="0">
                <a:solidFill>
                  <a:srgbClr val="FFFF00"/>
                </a:solidFill>
              </a:rPr>
              <a:t>в том, чтобы дать ученикам максимум знаний,</a:t>
            </a:r>
            <a:br>
              <a:rPr lang="ru-RU" sz="4000" i="1" dirty="0">
                <a:solidFill>
                  <a:srgbClr val="FFFF00"/>
                </a:solidFill>
              </a:rPr>
            </a:br>
            <a:r>
              <a:rPr lang="ru-RU" sz="4000" i="1" dirty="0">
                <a:solidFill>
                  <a:srgbClr val="FFFF00"/>
                </a:solidFill>
              </a:rPr>
              <a:t> а </a:t>
            </a:r>
            <a:r>
              <a:rPr lang="ru-RU" sz="4000" i="1" dirty="0" smtClean="0">
                <a:solidFill>
                  <a:srgbClr val="FFFF00"/>
                </a:solidFill>
              </a:rPr>
              <a:t>и в </a:t>
            </a:r>
            <a:r>
              <a:rPr lang="ru-RU" sz="4000" i="1" dirty="0">
                <a:solidFill>
                  <a:srgbClr val="FFFF00"/>
                </a:solidFill>
              </a:rPr>
              <a:t>том, чтобы привить им интерес к самостоятельному поиску знаний, </a:t>
            </a:r>
            <a:br>
              <a:rPr lang="ru-RU" sz="4000" i="1" dirty="0">
                <a:solidFill>
                  <a:srgbClr val="FFFF00"/>
                </a:solidFill>
              </a:rPr>
            </a:br>
            <a:r>
              <a:rPr lang="ru-RU" sz="4000" i="1" dirty="0">
                <a:solidFill>
                  <a:srgbClr val="FFFF00"/>
                </a:solidFill>
              </a:rPr>
              <a:t>научить добывать знания и пользоваться ими.</a:t>
            </a:r>
            <a:br>
              <a:rPr lang="ru-RU" sz="4000" i="1" dirty="0">
                <a:solidFill>
                  <a:srgbClr val="FFFF00"/>
                </a:solidFill>
              </a:rPr>
            </a:br>
            <a:r>
              <a:rPr lang="ru-RU" sz="4000" i="1" dirty="0">
                <a:solidFill>
                  <a:srgbClr val="FFFF00"/>
                </a:solidFill>
              </a:rPr>
              <a:t>(Константин Кушнер)</a:t>
            </a:r>
            <a:r>
              <a:rPr lang="ru-RU" sz="4000" dirty="0">
                <a:solidFill>
                  <a:srgbClr val="FFFF00"/>
                </a:solidFill>
              </a:rPr>
              <a:t> </a:t>
            </a:r>
            <a:endParaRPr dirty="0"/>
          </a:p>
          <a:p>
            <a:pPr>
              <a:defRPr/>
            </a:pP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77" y="260648"/>
            <a:ext cx="1584176" cy="22178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78328"/>
          </a:xfrm>
        </p:spPr>
        <p:txBody>
          <a:bodyPr>
            <a:normAutofit/>
          </a:bodyPr>
          <a:lstStyle/>
          <a:p>
            <a:r>
              <a:rPr lang="ru-RU" altLang="ru-RU" sz="3200" b="1" dirty="0" smtClean="0"/>
              <a:t>Копилка приемов целеполагания</a:t>
            </a:r>
            <a:endParaRPr lang="ru-RU" altLang="ru-RU" sz="3200" dirty="0" smtClean="0"/>
          </a:p>
        </p:txBody>
      </p:sp>
      <p:sp>
        <p:nvSpPr>
          <p:cNvPr id="17411" name="Объект 2"/>
          <p:cNvSpPr>
            <a:spLocks noGrp="1"/>
          </p:cNvSpPr>
          <p:nvPr>
            <p:ph sz="half" idx="1"/>
          </p:nvPr>
        </p:nvSpPr>
        <p:spPr>
          <a:xfrm>
            <a:off x="425881" y="1412776"/>
            <a:ext cx="4038600" cy="4434840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r>
              <a:rPr lang="ru-RU" altLang="ru-RU" sz="1800" b="1" i="1" u="sng" dirty="0" smtClean="0"/>
              <a:t>Работа над понятием</a:t>
            </a:r>
            <a:endParaRPr lang="ru-RU" altLang="ru-RU" sz="1800" dirty="0" smtClean="0"/>
          </a:p>
          <a:p>
            <a:pPr>
              <a:defRPr/>
            </a:pPr>
            <a:r>
              <a:rPr lang="ru-RU" altLang="ru-RU" sz="1800" b="1" dirty="0" smtClean="0"/>
              <a:t>Предлагаем обучающимся название темы урока для зрительного восприятия и просим объяснить значение каждого слова. Далее, от значения слова определяем цель урока. </a:t>
            </a:r>
            <a:endParaRPr lang="ru-RU" altLang="ru-RU" sz="1800" dirty="0" smtClean="0"/>
          </a:p>
          <a:p>
            <a:pPr>
              <a:defRPr/>
            </a:pPr>
            <a:r>
              <a:rPr lang="ru-RU" altLang="ru-RU" sz="1800" b="1" dirty="0" smtClean="0"/>
              <a:t>Например, «Многообразие растений». Дети объясняют, что слово «многообразие» обозначает - много; а значит цель урока — познакомиться с разными видами растений.</a:t>
            </a:r>
            <a:endParaRPr lang="ru-RU" altLang="ru-RU" sz="1800" dirty="0" smtClean="0"/>
          </a:p>
          <a:p>
            <a:pPr>
              <a:defRPr/>
            </a:pPr>
            <a:endParaRPr lang="ru-RU" altLang="ru-RU" dirty="0" smtClean="0"/>
          </a:p>
        </p:txBody>
      </p:sp>
      <p:sp>
        <p:nvSpPr>
          <p:cNvPr id="17412" name="Объект 3"/>
          <p:cNvSpPr>
            <a:spLocks noGrp="1"/>
          </p:cNvSpPr>
          <p:nvPr>
            <p:ph sz="half" idx="2"/>
          </p:nvPr>
        </p:nvSpPr>
        <p:spPr>
          <a:xfrm>
            <a:off x="4654434" y="1556792"/>
            <a:ext cx="4038600" cy="4434840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r>
              <a:rPr lang="ru-RU" altLang="ru-RU" sz="1600" b="1" i="1" u="sng" dirty="0" smtClean="0"/>
              <a:t>Подводящий диалог</a:t>
            </a:r>
            <a:endParaRPr lang="ru-RU" altLang="ru-RU" sz="1600" dirty="0" smtClean="0"/>
          </a:p>
          <a:p>
            <a:pPr>
              <a:defRPr/>
            </a:pPr>
            <a:r>
              <a:rPr lang="ru-RU" altLang="ru-RU" sz="1600" b="1" dirty="0" smtClean="0"/>
              <a:t>На этапе актуализации учебного материала ведется беседа, направленная на обобщение, конкретизацию, логику рассуждения. Но все звенья подведения опираются на уже пройденный классом материал, а последний обобщающий вопрос позволяет ученикам сформулировать тему и цель урока. При подводящем диалоге маловероятно появление ошибочных ответов учащихся. Однако если это происходит, необходима принимающая реакция учителя («Так, а кто думает иначе?»).</a:t>
            </a:r>
            <a:endParaRPr lang="ru-RU" altLang="ru-RU" sz="1600" dirty="0" smtClean="0"/>
          </a:p>
          <a:p>
            <a:pPr>
              <a:defRPr/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317191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altLang="ru-RU" b="1" u="sng" dirty="0" smtClean="0"/>
              <a:t/>
            </a:r>
            <a:br>
              <a:rPr lang="ru-RU" altLang="ru-RU" b="1" u="sng" dirty="0" smtClean="0"/>
            </a:br>
            <a:r>
              <a:rPr lang="ru-RU" altLang="ru-RU" b="1" u="sng" dirty="0" smtClean="0"/>
              <a:t/>
            </a:r>
            <a:br>
              <a:rPr lang="ru-RU" altLang="ru-RU" b="1" u="sng" dirty="0" smtClean="0"/>
            </a:br>
            <a:r>
              <a:rPr lang="ru-RU" altLang="ru-RU" b="1" u="sng" dirty="0"/>
              <a:t/>
            </a:r>
            <a:br>
              <a:rPr lang="ru-RU" altLang="ru-RU" b="1" u="sng" dirty="0"/>
            </a:br>
            <a:r>
              <a:rPr lang="ru-RU" altLang="ru-RU" b="1" u="sng" dirty="0" smtClean="0"/>
              <a:t/>
            </a:r>
            <a:br>
              <a:rPr lang="ru-RU" altLang="ru-RU" b="1" u="sng" dirty="0" smtClean="0"/>
            </a:br>
            <a:r>
              <a:rPr lang="ru-RU" altLang="ru-RU" b="1" u="sng" dirty="0"/>
              <a:t/>
            </a:r>
            <a:br>
              <a:rPr lang="ru-RU" altLang="ru-RU" b="1" u="sng" dirty="0"/>
            </a:br>
            <a:r>
              <a:rPr lang="ru-RU" altLang="ru-RU" b="1" u="sng" dirty="0" smtClean="0"/>
              <a:t/>
            </a:r>
            <a:br>
              <a:rPr lang="ru-RU" altLang="ru-RU" b="1" u="sng" dirty="0" smtClean="0"/>
            </a:br>
            <a:r>
              <a:rPr lang="ru-RU" altLang="ru-RU" b="1" u="sng" dirty="0"/>
              <a:t/>
            </a:r>
            <a:br>
              <a:rPr lang="ru-RU" altLang="ru-RU" b="1" u="sng" dirty="0"/>
            </a:br>
            <a:r>
              <a:rPr lang="ru-RU" altLang="ru-RU" sz="4000" b="1" dirty="0"/>
              <a:t>Копилка приемов целеполагания</a:t>
            </a:r>
            <a:endParaRPr lang="ru-RU" altLang="ru-RU" sz="4000" dirty="0" smtClean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525962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1600" b="1" i="1" u="sng" dirty="0" smtClean="0"/>
              <a:t>Тема-вопрос</a:t>
            </a:r>
            <a:endParaRPr lang="ru-RU" sz="1600" dirty="0"/>
          </a:p>
          <a:p>
            <a:pPr>
              <a:defRPr/>
            </a:pPr>
            <a:r>
              <a:rPr lang="ru-RU" sz="1600" b="1" dirty="0"/>
              <a:t>Тема урока формулируется в виде вопроса. Обучающимся необходимо построить план действий, чтобы ответить на поставленный вопрос. Дети выдвигают множество мнений, чем больше мнений</a:t>
            </a:r>
            <a:r>
              <a:rPr lang="ru-RU" sz="1600" b="1" dirty="0" smtClean="0"/>
              <a:t>, </a:t>
            </a:r>
            <a:r>
              <a:rPr lang="ru-RU" sz="1600" b="1" dirty="0"/>
              <a:t>тем интереснее и быстрее проходит работа. </a:t>
            </a:r>
            <a:endParaRPr lang="ru-RU" sz="1600" b="1" dirty="0" smtClean="0"/>
          </a:p>
          <a:p>
            <a:pPr marL="0" indent="0">
              <a:buFontTx/>
              <a:buNone/>
              <a:defRPr/>
            </a:pPr>
            <a:r>
              <a:rPr lang="ru-RU" sz="1600" b="1" dirty="0" smtClean="0"/>
              <a:t>Например</a:t>
            </a:r>
            <a:r>
              <a:rPr lang="ru-RU" sz="1600" b="1" dirty="0"/>
              <a:t>, урок по теме «Площадь прямоугольника»:</a:t>
            </a:r>
            <a:endParaRPr lang="ru-RU" sz="1600" dirty="0"/>
          </a:p>
          <a:p>
            <a:pPr>
              <a:defRPr/>
            </a:pPr>
            <a:r>
              <a:rPr lang="ru-RU" sz="1600" b="1" dirty="0"/>
              <a:t>«Как найти площадь прямоугольного прямоугольника?" </a:t>
            </a:r>
            <a:endParaRPr lang="ru-RU" sz="1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5800" y="1444061"/>
            <a:ext cx="4038600" cy="4525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1800" b="1" dirty="0"/>
              <a:t>План:</a:t>
            </a:r>
            <a:endParaRPr lang="ru-RU" sz="1800" dirty="0"/>
          </a:p>
          <a:p>
            <a:pPr>
              <a:defRPr/>
            </a:pPr>
            <a:r>
              <a:rPr lang="ru-RU" sz="1800" b="1" dirty="0"/>
              <a:t>Актуализировать знания о прямоугольнике.</a:t>
            </a:r>
            <a:endParaRPr lang="ru-RU" sz="1800" dirty="0"/>
          </a:p>
          <a:p>
            <a:pPr>
              <a:defRPr/>
            </a:pPr>
            <a:r>
              <a:rPr lang="ru-RU" sz="1800" b="1" dirty="0"/>
              <a:t>Определить, что умеют находить у геометрических фигур.</a:t>
            </a:r>
            <a:endParaRPr lang="ru-RU" sz="1800" dirty="0"/>
          </a:p>
          <a:p>
            <a:pPr>
              <a:defRPr/>
            </a:pPr>
            <a:r>
              <a:rPr lang="ru-RU" sz="1800" b="1" dirty="0"/>
              <a:t>Найти различия между периметром и площадью.</a:t>
            </a:r>
            <a:endParaRPr lang="ru-RU" sz="1800" dirty="0"/>
          </a:p>
          <a:p>
            <a:pPr>
              <a:defRPr/>
            </a:pPr>
            <a:r>
              <a:rPr lang="ru-RU" sz="1800" b="1" dirty="0"/>
              <a:t>Определить закономерность, сделать вывод. </a:t>
            </a:r>
            <a:endParaRPr lang="ru-RU" sz="1800" dirty="0"/>
          </a:p>
          <a:p>
            <a:pPr>
              <a:defRPr/>
            </a:pPr>
            <a:r>
              <a:rPr lang="ru-RU" sz="1800" b="1" dirty="0"/>
              <a:t>Тренироваться в нахождении площади.</a:t>
            </a:r>
            <a:endParaRPr lang="ru-RU" sz="1800" dirty="0"/>
          </a:p>
          <a:p>
            <a:pPr>
              <a:defRPr/>
            </a:pPr>
            <a:r>
              <a:rPr lang="ru-RU" sz="1800" b="1" dirty="0"/>
              <a:t> </a:t>
            </a:r>
            <a:r>
              <a:rPr lang="ru-RU" sz="1800" b="1" dirty="0" smtClean="0"/>
              <a:t>Найти </a:t>
            </a:r>
            <a:r>
              <a:rPr lang="ru-RU" sz="1800" b="1" dirty="0"/>
              <a:t>способ нахождения площади прямоугольника.</a:t>
            </a:r>
            <a:endParaRPr lang="ru-RU" sz="1800" dirty="0"/>
          </a:p>
          <a:p>
            <a:pPr>
              <a:defRPr/>
            </a:pPr>
            <a:endParaRPr lang="ru-RU" sz="1800" dirty="0"/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794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/>
          </a:bodyPr>
          <a:lstStyle/>
          <a:p>
            <a:r>
              <a:rPr lang="ru-RU" altLang="ru-RU" sz="3200" b="1" dirty="0"/>
              <a:t>Копилка приемов целеполагания</a:t>
            </a:r>
            <a:endParaRPr lang="ru-RU" altLang="ru-RU" sz="3200" dirty="0" smtClean="0"/>
          </a:p>
        </p:txBody>
      </p:sp>
      <p:sp>
        <p:nvSpPr>
          <p:cNvPr id="19459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1800" b="1" i="1" u="sng" dirty="0" smtClean="0"/>
              <a:t>Проблема </a:t>
            </a:r>
            <a:r>
              <a:rPr lang="ru-RU" sz="1800" b="1" i="1" u="sng" dirty="0"/>
              <a:t>предыдущего урока:</a:t>
            </a:r>
            <a:endParaRPr lang="ru-RU" sz="1800" dirty="0"/>
          </a:p>
          <a:p>
            <a:pPr>
              <a:defRPr/>
            </a:pPr>
            <a:r>
              <a:rPr lang="ru-RU" sz="1800" b="1" dirty="0"/>
              <a:t>В конце урока детям предлагается задание, в ходе которого должны возникнуть трудности с выполнением, из-за недостаточности знаний или недостаточностью времени, что подразумевает продолжение работы на следующем уроке. Таким образом, тему урока можно сформулировать накануне, а на следующем уроке лишь вспомнить её</a:t>
            </a:r>
            <a:r>
              <a:rPr lang="ru-RU" sz="1800" b="1" i="1" dirty="0"/>
              <a:t>.</a:t>
            </a:r>
            <a:endParaRPr lang="ru-RU" sz="1800" dirty="0"/>
          </a:p>
          <a:p>
            <a:pPr marL="0" indent="0">
              <a:buFontTx/>
              <a:buNone/>
              <a:defRPr/>
            </a:pPr>
            <a:r>
              <a:rPr lang="ru-RU" b="1" i="1" dirty="0"/>
              <a:t> </a:t>
            </a:r>
            <a:endParaRPr lang="ru-RU" dirty="0"/>
          </a:p>
          <a:p>
            <a:pPr>
              <a:defRPr/>
            </a:pPr>
            <a:endParaRPr lang="ru-RU" altLang="ru-RU" dirty="0" smtClean="0"/>
          </a:p>
        </p:txBody>
      </p:sp>
      <p:sp>
        <p:nvSpPr>
          <p:cNvPr id="19460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ru-RU" b="1" i="1" u="sng" dirty="0" smtClean="0"/>
              <a:t> </a:t>
            </a:r>
            <a:r>
              <a:rPr lang="ru-RU" b="1" i="1" u="sng" dirty="0"/>
              <a:t>Лови ошибку! </a:t>
            </a:r>
            <a:endParaRPr lang="ru-RU" dirty="0"/>
          </a:p>
          <a:p>
            <a:pPr>
              <a:defRPr/>
            </a:pPr>
            <a:r>
              <a:rPr lang="ru-RU" sz="1800" b="1" dirty="0"/>
              <a:t>Этот прием позволяет учителю проверить знание </a:t>
            </a:r>
            <a:r>
              <a:rPr lang="ru-RU" sz="1800" b="1" dirty="0" smtClean="0"/>
              <a:t>деталей, </a:t>
            </a:r>
            <a:r>
              <a:rPr lang="ru-RU" sz="1800" b="1" dirty="0"/>
              <a:t>а ребенку осознать важность внимания.</a:t>
            </a:r>
            <a:endParaRPr lang="ru-RU" sz="1800" dirty="0"/>
          </a:p>
          <a:p>
            <a:pPr>
              <a:defRPr/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59029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937" y="322490"/>
            <a:ext cx="8305800" cy="505282"/>
          </a:xfrm>
        </p:spPr>
        <p:txBody>
          <a:bodyPr>
            <a:noAutofit/>
          </a:bodyPr>
          <a:lstStyle/>
          <a:p>
            <a:r>
              <a:rPr lang="ru-RU" sz="3200" b="1" i="1" dirty="0"/>
              <a:t>Копилка приёмов рефлексии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99791" y="944266"/>
            <a:ext cx="5791125" cy="923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Приём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«Что, если…?»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предполагает включение на этапе рефлексии вопросов, которые начинаются со слов: «Что, если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…?»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4638" y="1957003"/>
            <a:ext cx="2885474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«Кластеры»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Выделение смысловых единиц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текста 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графическое оформление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963" y="1556792"/>
            <a:ext cx="2446538" cy="20171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3957">
            <a:off x="531937" y="944266"/>
            <a:ext cx="1874912" cy="2057046"/>
          </a:xfrm>
          <a:prstGeom prst="rect">
            <a:avLst/>
          </a:prstGeom>
        </p:spPr>
      </p:pic>
      <p:pic>
        <p:nvPicPr>
          <p:cNvPr id="8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836" y="3068960"/>
            <a:ext cx="4866117" cy="36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6796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4128459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40968"/>
            <a:ext cx="4512501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54276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642938" y="714375"/>
            <a:ext cx="7929562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прием </a:t>
            </a:r>
            <a:r>
              <a:rPr lang="ru-RU" altLang="ru-RU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—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i="1" dirty="0">
                <a:latin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altLang="ru-RU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Инсерт</a:t>
            </a:r>
            <a:r>
              <a:rPr lang="ru-RU" altLang="ru-RU" sz="1800" b="1" i="1" dirty="0">
                <a:latin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altLang="ru-RU" sz="1800" b="1" dirty="0">
                <a:latin typeface="Calibri" panose="020F0502020204030204" pitchFamily="34" charset="0"/>
                <a:ea typeface="Literaturnaya-Bold"/>
                <a:cs typeface="Literaturnaya-Bold"/>
              </a:rPr>
              <a:t>.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 он достаточно прост. Учащихся надо познакомить с рядом маркировочных знаков и предложить им по мере чтения ставить их карандашом на полях специально подобранного и распечатанного текста. Помечать следует отдельные абзацы или предложения в тексте. Пометки могут быть следующие:</a:t>
            </a:r>
            <a:endParaRPr lang="ru-RU" altLang="ru-RU" sz="2400" dirty="0"/>
          </a:p>
        </p:txBody>
      </p:sp>
      <p:pic>
        <p:nvPicPr>
          <p:cNvPr id="15363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2192338"/>
            <a:ext cx="7889875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122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05800" cy="72008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>Копилка приёмов рефлексии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340768"/>
            <a:ext cx="6696744" cy="5295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«Чемодан, мясорубка, корзина»,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классах. Ученикам предлагается выбрать, как они поступят с информацией, полученной на уроке.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Чемодан – информация, которая пригодится в дальнейшем, то, что возьму с собой.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Мясорубка – всё обдумаю, переработаю информацию.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Корзина – выброшу, это мне не нужно.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«Волшебная корзина»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Соберем в эту волшебную корзину все самое важное, что было на сегодняшнем уроке».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«Цепочка вопросов  товарищу»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Ребята по цепочке назначают отвечающего и задают друг другу вопросы по теме, на которые сами могли бы ответить».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9503">
            <a:off x="6845270" y="4541325"/>
            <a:ext cx="1837983" cy="16561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5984">
            <a:off x="7164288" y="887388"/>
            <a:ext cx="1609056" cy="11799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01728">
            <a:off x="6962969" y="2516751"/>
            <a:ext cx="1573265" cy="157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515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305800" cy="792088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Копилка приёмов рефлексии</a:t>
            </a:r>
            <a:endParaRPr lang="ru-RU" dirty="0"/>
          </a:p>
        </p:txBody>
      </p:sp>
      <p:sp>
        <p:nvSpPr>
          <p:cNvPr id="3" name="AutoShape 2" descr="https://fsd.multiurok.ru/html/2020/10/27/s_5f97f3e4b8103/1549440_5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196752"/>
            <a:ext cx="4572000" cy="20036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«Текст с пропусками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«Лови ошибку»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Учащимся предлагается текст / задача / пример, содержащие энное количество ошибок.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005064"/>
            <a:ext cx="4572000" cy="20036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«Ключевые слова»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доске прикреплены "ключевые слова" урока, по которым можно придумать рассказ или расставить их в определенной последовательности. Например слова: оценка, задача, сосед, учитель и т.д.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299674" y="4658444"/>
            <a:ext cx="1487524" cy="141185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2267744" y="2996952"/>
            <a:ext cx="1512168" cy="1440160"/>
          </a:xfrm>
          <a:prstGeom prst="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Трапеция 8"/>
          <p:cNvSpPr/>
          <p:nvPr/>
        </p:nvSpPr>
        <p:spPr>
          <a:xfrm>
            <a:off x="899592" y="4005064"/>
            <a:ext cx="1440160" cy="1389135"/>
          </a:xfrm>
          <a:prstGeom prst="trapezoi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244" y="1297062"/>
            <a:ext cx="2661676" cy="199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0583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395536" y="692696"/>
            <a:ext cx="8291264" cy="606395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/>
              <a:t>При использовании вышеперечисленных методик, ребята выполняют творческие задания</a:t>
            </a:r>
            <a:r>
              <a:rPr lang="ru-RU" dirty="0" smtClean="0"/>
              <a:t>: </a:t>
            </a:r>
          </a:p>
          <a:p>
            <a:pPr>
              <a:defRPr/>
            </a:pPr>
            <a:r>
              <a:rPr lang="ru-RU" dirty="0" smtClean="0"/>
              <a:t>Составляют </a:t>
            </a:r>
            <a:r>
              <a:rPr lang="ru-RU" dirty="0" err="1" smtClean="0"/>
              <a:t>кросворды</a:t>
            </a:r>
            <a:r>
              <a:rPr lang="ru-RU" dirty="0" smtClean="0"/>
              <a:t>, </a:t>
            </a:r>
            <a:r>
              <a:rPr lang="ru-RU" dirty="0" err="1" smtClean="0"/>
              <a:t>шанворды</a:t>
            </a:r>
            <a:r>
              <a:rPr lang="ru-RU" dirty="0" smtClean="0"/>
              <a:t>, шарады;</a:t>
            </a:r>
          </a:p>
          <a:p>
            <a:pPr>
              <a:defRPr/>
            </a:pPr>
            <a:r>
              <a:rPr lang="ru-RU" dirty="0" smtClean="0"/>
              <a:t>Рисуют;</a:t>
            </a:r>
          </a:p>
          <a:p>
            <a:pPr>
              <a:defRPr/>
            </a:pPr>
            <a:r>
              <a:rPr lang="ru-RU" dirty="0" smtClean="0"/>
              <a:t>Сочиняют стихи и сказки, пишут эссе, детективы на математические темы, </a:t>
            </a:r>
            <a:r>
              <a:rPr lang="ru-RU" dirty="0" err="1" smtClean="0"/>
              <a:t>синквейны</a:t>
            </a:r>
            <a:r>
              <a:rPr lang="ru-RU" dirty="0" smtClean="0"/>
              <a:t>; </a:t>
            </a:r>
          </a:p>
          <a:p>
            <a:pPr lvl="0">
              <a:defRPr/>
            </a:pPr>
            <a:r>
              <a:rPr lang="ru-RU" dirty="0" smtClean="0"/>
              <a:t>Оформляют </a:t>
            </a:r>
            <a:r>
              <a:rPr lang="ru-RU" dirty="0" err="1" smtClean="0"/>
              <a:t>фишбоуны</a:t>
            </a:r>
            <a:r>
              <a:rPr lang="ru-RU" dirty="0" smtClean="0"/>
              <a:t>;</a:t>
            </a:r>
          </a:p>
          <a:p>
            <a:pPr lvl="0">
              <a:defRPr/>
            </a:pPr>
            <a:r>
              <a:rPr lang="ru-RU" dirty="0" smtClean="0"/>
              <a:t>Модель</a:t>
            </a:r>
            <a:r>
              <a:rPr lang="ru-RU" dirty="0"/>
              <a:t>, макет чего-либо (геометрические пространственные тела); </a:t>
            </a:r>
            <a:endParaRPr lang="ru-RU" dirty="0" smtClean="0"/>
          </a:p>
          <a:p>
            <a:pPr lvl="0">
              <a:defRPr/>
            </a:pPr>
            <a:r>
              <a:rPr lang="ru-RU" dirty="0" smtClean="0"/>
              <a:t>Составляют задачи по </a:t>
            </a:r>
            <a:r>
              <a:rPr lang="ru-RU" dirty="0"/>
              <a:t>определенной тематике; </a:t>
            </a:r>
          </a:p>
          <a:p>
            <a:pPr lvl="0">
              <a:defRPr/>
            </a:pPr>
            <a:r>
              <a:rPr lang="ru-RU" dirty="0" smtClean="0"/>
              <a:t>Создают мультимедийные продукты </a:t>
            </a:r>
            <a:r>
              <a:rPr lang="ru-RU" dirty="0"/>
              <a:t>(тематические презентации);</a:t>
            </a:r>
          </a:p>
          <a:p>
            <a:pPr lvl="0">
              <a:defRPr/>
            </a:pPr>
            <a:endParaRPr lang="ru-RU" dirty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 bwMode="auto">
          <a:xfrm>
            <a:off x="457200" y="332656"/>
            <a:ext cx="8305800" cy="100811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dirty="0" smtClean="0"/>
              <a:t>Творческие работы учащихся</a:t>
            </a:r>
            <a:endParaRPr lang="ru-RU" sz="3600" dirty="0"/>
          </a:p>
        </p:txBody>
      </p:sp>
      <p:pic>
        <p:nvPicPr>
          <p:cNvPr id="4" name="Рисунок 3" descr="C:\Users\User\Pictures\2014-04-13 рабочий стол\рабочий стол 091.JPG"/>
          <p:cNvPicPr/>
          <p:nvPr/>
        </p:nvPicPr>
        <p:blipFill>
          <a:blip r:embed="rId2"/>
          <a:stretch/>
        </p:blipFill>
        <p:spPr bwMode="auto">
          <a:xfrm>
            <a:off x="663228" y="1484784"/>
            <a:ext cx="7437164" cy="46085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6147697" y="1700808"/>
            <a:ext cx="2592288" cy="1585465"/>
          </a:xfrm>
          <a:prstGeom prst="ellipse">
            <a:avLst/>
          </a:prstGeom>
          <a:solidFill>
            <a:srgbClr val="FBD4B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000" b="1" i="0" u="none" strike="noStrike" cap="none" dirty="0">
                <a:ln>
                  <a:noFill/>
                </a:ln>
                <a:solidFill>
                  <a:schemeClr val="tx1"/>
                </a:solidFill>
                <a:latin typeface="Times New Roman"/>
                <a:cs typeface="Arial"/>
              </a:rPr>
              <a:t>Из копилки творческих работ</a:t>
            </a:r>
            <a:endParaRPr dirty="0"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lang="ru-RU" sz="1100" b="1" i="0" u="none" strike="noStrike" cap="none" dirty="0">
                <a:ln>
                  <a:noFill/>
                </a:ln>
                <a:solidFill>
                  <a:schemeClr val="tx1"/>
                </a:solidFill>
                <a:latin typeface="Calibri"/>
                <a:cs typeface="Arial"/>
              </a:rPr>
              <a:t>Иллюстрации по теме «Геометрические фантазии»</a:t>
            </a:r>
            <a:endParaRPr lang="ru-RU" sz="1800" b="0" i="0" u="none" strike="noStrike" cap="none" dirty="0">
              <a:ln>
                <a:noFill/>
              </a:ln>
              <a:solidFill>
                <a:schemeClr val="tx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971600" y="836712"/>
            <a:ext cx="7099152" cy="4824536"/>
          </a:xfrm>
        </p:spPr>
        <p:txBody>
          <a:bodyPr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rgbClr val="C00000"/>
                </a:solidFill>
              </a:rPr>
              <a:t>    </a:t>
            </a:r>
            <a:r>
              <a:rPr lang="ru-RU" sz="1400" i="1" dirty="0">
                <a:solidFill>
                  <a:srgbClr val="C00000"/>
                </a:solidFill>
              </a:rPr>
              <a:t>«</a:t>
            </a:r>
            <a:r>
              <a:rPr lang="ru-RU" sz="1400" b="1" i="1" dirty="0">
                <a:solidFill>
                  <a:srgbClr val="C00000"/>
                </a:solidFill>
              </a:rPr>
              <a:t>Развитие творческих способностей на уроках математики и во внеурочное время</a:t>
            </a:r>
            <a:r>
              <a:rPr lang="ru-RU" sz="1400" dirty="0">
                <a:solidFill>
                  <a:srgbClr val="C00000"/>
                </a:solidFill>
              </a:rPr>
              <a:t> </a:t>
            </a:r>
            <a:r>
              <a:rPr lang="ru-RU" sz="1400" b="1" i="1" dirty="0">
                <a:solidFill>
                  <a:srgbClr val="C00000"/>
                </a:solidFill>
              </a:rPr>
              <a:t>через внедрение элементов инновационных технологий»</a:t>
            </a:r>
            <a:r>
              <a:rPr lang="ru-RU" sz="1400" dirty="0" smtClean="0">
                <a:solidFill>
                  <a:srgbClr val="C00000"/>
                </a:solidFill>
              </a:rPr>
              <a:t> </a:t>
            </a:r>
            <a:r>
              <a:rPr lang="en-US" sz="1400" smtClean="0">
                <a:solidFill>
                  <a:srgbClr val="C00000"/>
                </a:solidFill>
              </a:rPr>
              <a:t/>
            </a:r>
            <a:br>
              <a:rPr lang="en-US" sz="1400" smtClean="0">
                <a:solidFill>
                  <a:srgbClr val="C00000"/>
                </a:solidFill>
              </a:rPr>
            </a:br>
            <a:r>
              <a:rPr lang="ru-RU" sz="1400" smtClean="0">
                <a:solidFill>
                  <a:srgbClr val="C00000"/>
                </a:solidFill>
              </a:rPr>
              <a:t>С </a:t>
            </a:r>
            <a:r>
              <a:rPr lang="ru-RU" sz="1400" dirty="0">
                <a:solidFill>
                  <a:srgbClr val="C00000"/>
                </a:solidFill>
              </a:rPr>
              <a:t>целью </a:t>
            </a:r>
            <a:r>
              <a:rPr lang="ru-RU" sz="1800" dirty="0"/>
              <a:t>повышения качества обучения и повышения мотивации к изучению математики использую современные образовательные технологии: п</a:t>
            </a:r>
            <a:r>
              <a:rPr lang="ru-RU" sz="1800" b="1" dirty="0"/>
              <a:t>роектные технологии, технологию перевернутого урока, проблемное обучение, модульный класс, облачные технологии, игровые.</a:t>
            </a:r>
            <a:br>
              <a:rPr lang="ru-RU" sz="1800" b="1" dirty="0"/>
            </a:br>
            <a:r>
              <a:rPr lang="ru-RU" sz="1800" b="1" dirty="0"/>
              <a:t> </a:t>
            </a:r>
            <a:r>
              <a:rPr lang="ru-RU" sz="1800" dirty="0"/>
              <a:t>На уроках математики и во внеурочной деятельности:</a:t>
            </a:r>
            <a:br>
              <a:rPr lang="ru-RU" sz="1800" dirty="0"/>
            </a:br>
            <a:r>
              <a:rPr lang="ru-RU" sz="1800" dirty="0"/>
              <a:t>1. создаю условия для проявления учащимися сильных сторон их личности с учетом индивидуальных возможностей и способностей;</a:t>
            </a:r>
            <a:br>
              <a:rPr lang="ru-RU" sz="1800" dirty="0"/>
            </a:br>
            <a:r>
              <a:rPr lang="ru-RU" sz="1800" dirty="0"/>
              <a:t>2. формирую функциональную грамотность;</a:t>
            </a:r>
            <a:br>
              <a:rPr lang="ru-RU" sz="1800" dirty="0"/>
            </a:br>
            <a:r>
              <a:rPr lang="ru-RU" sz="1800" dirty="0"/>
              <a:t>3. широко использую в своей работе системно-</a:t>
            </a:r>
            <a:r>
              <a:rPr lang="ru-RU" sz="1800" dirty="0" err="1"/>
              <a:t>деятельностный</a:t>
            </a:r>
            <a:r>
              <a:rPr lang="ru-RU" sz="1800" dirty="0"/>
              <a:t> подход к обучению;</a:t>
            </a:r>
            <a:br>
              <a:rPr lang="ru-RU" sz="1800" dirty="0"/>
            </a:br>
            <a:r>
              <a:rPr lang="ru-RU" sz="1800" dirty="0"/>
              <a:t>4. применяю групповые формы работы, работу в парах, индивидуальную работу с учениками.</a:t>
            </a:r>
            <a:br>
              <a:rPr lang="ru-RU" sz="1800" dirty="0"/>
            </a:br>
            <a:endParaRPr lang="ru-RU"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704088"/>
            <a:ext cx="8305800" cy="5510994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3" name="Рисунок 2" descr="C:\Users\User\Pictures\2014-04-13 рабочий стол\рабочий стол 080.JPG"/>
          <p:cNvPicPr/>
          <p:nvPr/>
        </p:nvPicPr>
        <p:blipFill>
          <a:blip r:embed="rId2"/>
          <a:stretch/>
        </p:blipFill>
        <p:spPr bwMode="auto">
          <a:xfrm>
            <a:off x="467544" y="692696"/>
            <a:ext cx="8064896" cy="547260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6156176" y="1124744"/>
            <a:ext cx="2727574" cy="1872208"/>
          </a:xfrm>
          <a:prstGeom prst="ellipse">
            <a:avLst/>
          </a:prstGeom>
          <a:solidFill>
            <a:srgbClr val="FBD4B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i="0" u="none" strike="noStrike" cap="none">
                <a:ln>
                  <a:noFill/>
                </a:ln>
                <a:solidFill>
                  <a:schemeClr val="tx1"/>
                </a:solidFill>
                <a:latin typeface="Times New Roman"/>
                <a:cs typeface="Arial"/>
              </a:rPr>
              <a:t>Из копилки творческих работ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lang="ru-RU" sz="1600" b="1" i="0" u="none" strike="noStrike" cap="none">
                <a:ln>
                  <a:noFill/>
                </a:ln>
                <a:solidFill>
                  <a:schemeClr val="tx1"/>
                </a:solidFill>
                <a:latin typeface="Calibri"/>
                <a:cs typeface="Arial"/>
              </a:rPr>
              <a:t>Задачи по математике</a:t>
            </a:r>
            <a:endParaRPr lang="ru-RU" sz="1600" b="0" i="0" u="none" strike="noStrike" cap="none">
              <a:ln>
                <a:noFill/>
              </a:ln>
              <a:solidFill>
                <a:schemeClr val="tx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ФИШБОУН</a:t>
            </a:r>
          </a:p>
        </p:txBody>
      </p:sp>
      <p:pic>
        <p:nvPicPr>
          <p:cNvPr id="3" name="Место для изображения из Интернета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973398" y="3499209"/>
            <a:ext cx="2372667" cy="3672408"/>
          </a:xfrm>
          <a:prstGeom prst="rect">
            <a:avLst/>
          </a:prstGeom>
        </p:spPr>
      </p:pic>
      <p:pic>
        <p:nvPicPr>
          <p:cNvPr id="4" name="Место для изображения из Интернета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914041" y="1216571"/>
            <a:ext cx="2197981" cy="3379005"/>
          </a:xfrm>
          <a:prstGeom prst="rect">
            <a:avLst/>
          </a:prstGeom>
        </p:spPr>
      </p:pic>
      <p:pic>
        <p:nvPicPr>
          <p:cNvPr id="5" name="Место для изображения из Интернета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276465" y="348271"/>
            <a:ext cx="2615391" cy="4168337"/>
          </a:xfrm>
          <a:prstGeom prst="rect">
            <a:avLst/>
          </a:prstGeom>
        </p:spPr>
      </p:pic>
      <p:pic>
        <p:nvPicPr>
          <p:cNvPr id="6" name="Место для изображения из Интернета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5439408" y="3201135"/>
            <a:ext cx="2357565" cy="4016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5321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19099" y="707335"/>
            <a:ext cx="8305800" cy="55109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/>
              <a:t>Декада по математике</a:t>
            </a:r>
          </a:p>
        </p:txBody>
      </p:sp>
      <p:pic>
        <p:nvPicPr>
          <p:cNvPr id="3" name="Рисунок 2" descr="F:\IMG_7951.JPG"/>
          <p:cNvPicPr/>
          <p:nvPr/>
        </p:nvPicPr>
        <p:blipFill>
          <a:blip r:embed="rId2"/>
          <a:stretch/>
        </p:blipFill>
        <p:spPr bwMode="auto">
          <a:xfrm rot="5400000">
            <a:off x="-252536" y="1280633"/>
            <a:ext cx="4608512" cy="3456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F:\IMG_7949.JPG"/>
          <p:cNvPicPr/>
          <p:nvPr/>
        </p:nvPicPr>
        <p:blipFill>
          <a:blip r:embed="rId3"/>
          <a:stretch/>
        </p:blipFill>
        <p:spPr bwMode="auto">
          <a:xfrm>
            <a:off x="4211960" y="727888"/>
            <a:ext cx="4464496" cy="45851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704088"/>
            <a:ext cx="8305800" cy="49266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i="1"/>
              <a:t>Дальнейшее развитие и перспективы</a:t>
            </a: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755576" y="1700808"/>
            <a:ext cx="777686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dirty="0"/>
              <a:t>Особую актуальность сегодня в свете введения новых ФГОС приобретает использование  новых образовательных технологий, способствующих развитию базовых профессиональных компетенций и творческих способностей учащихся.  </a:t>
            </a:r>
          </a:p>
          <a:p>
            <a:pPr algn="just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Посредством методических (учебных) приёмов осуществлять «ускорение и облегчение процесса усвоения учащимися функционально-значимого </a:t>
            </a:r>
            <a:r>
              <a:rPr lang="ru-RU" dirty="0"/>
              <a:t>материала. Развивать функциональную грамотность во время проведения уроков математики и внеурочной деятельности.</a:t>
            </a:r>
          </a:p>
          <a:p>
            <a:pPr algn="just">
              <a:defRPr/>
            </a:pPr>
            <a:r>
              <a:rPr lang="ru-RU" dirty="0"/>
              <a:t>Совершенствовать образование в сфере робототехники, т.к. это возможность развития личности школьника и ее самореализации на основе «умения учиться» и сотрудничать со взрослыми и сверстниками, а также готовность к непрерывному образованию, высокая социальная и профессиональная мобильность, что полностью соответствует социальным запросам общества к личности выпускника современной школы.</a:t>
            </a:r>
          </a:p>
          <a:p>
            <a:pPr algn="just">
              <a:defRPr/>
            </a:pPr>
            <a:endParaRPr lang="ru-RU" dirty="0"/>
          </a:p>
          <a:p>
            <a:pPr algn="just"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704088"/>
            <a:ext cx="8305800" cy="565387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1800" b="1" dirty="0" smtClean="0"/>
              <a:t>Перевернутый </a:t>
            </a:r>
            <a:r>
              <a:rPr lang="ru-RU" sz="1800" b="1" dirty="0"/>
              <a:t>класс </a:t>
            </a:r>
            <a:r>
              <a:rPr lang="ru-RU" sz="1800" dirty="0"/>
              <a:t>– это такая педагогическая модель, в которой типичная подача лекций и организация домашних заданий,  представлена в перевёрнутом виде. Учащиеся смотрят дома короткие видео-лекции, презентации, читают учебник,  в то время как в классе отводится время на выполнение упражнений, обсуждение проектов и дискуссии. Ценность перевернутых классов в возможности использовать учебное время для групповых занятий, где учащиеся могут обсудить содержание лекции, проверить свои знания и взаимодействовать друг с другом в практической деятельности. Во время учебных занятий я выступаю  тренером или консультантом, поощряя учащихся на самостоятельные исследования и совместную работу. 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4" name="Рисунок 3" descr="F:\фотоурок\IMG_7999.JPG"/>
          <p:cNvPicPr/>
          <p:nvPr/>
        </p:nvPicPr>
        <p:blipFill>
          <a:blip r:embed="rId2"/>
          <a:stretch/>
        </p:blipFill>
        <p:spPr bwMode="auto">
          <a:xfrm>
            <a:off x="2627784" y="836713"/>
            <a:ext cx="2664296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wiki.vladimir.i-edu.ru/images/1/1f/Ucheniki_w450_h468.jpg"/>
          <p:cNvPicPr/>
          <p:nvPr/>
        </p:nvPicPr>
        <p:blipFill>
          <a:blip r:embed="rId3"/>
          <a:stretch/>
        </p:blipFill>
        <p:spPr bwMode="auto">
          <a:xfrm rot="10800000">
            <a:off x="395536" y="836712"/>
            <a:ext cx="175831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wiki.vladimir.i-edu.ru/images/1/1f/Ucheniki_w450_h468.jpg"/>
          <p:cNvPicPr/>
          <p:nvPr/>
        </p:nvPicPr>
        <p:blipFill>
          <a:blip r:embed="rId3"/>
          <a:stretch/>
        </p:blipFill>
        <p:spPr bwMode="auto">
          <a:xfrm rot="10800000">
            <a:off x="6444208" y="674230"/>
            <a:ext cx="175831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9-4-12-9"/>
          <p:cNvPicPr/>
          <p:nvPr/>
        </p:nvPicPr>
        <p:blipFill>
          <a:blip r:embed="rId2"/>
          <a:stretch/>
        </p:blipFill>
        <p:spPr bwMode="auto">
          <a:xfrm>
            <a:off x="4716016" y="692696"/>
            <a:ext cx="4034066" cy="3168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zavuch\Desktop\8.JPG"/>
          <p:cNvPicPr/>
          <p:nvPr/>
        </p:nvPicPr>
        <p:blipFill>
          <a:blip r:embed="rId3"/>
          <a:stretch/>
        </p:blipFill>
        <p:spPr bwMode="auto">
          <a:xfrm>
            <a:off x="593968" y="3356992"/>
            <a:ext cx="4050164" cy="3024336"/>
          </a:xfrm>
          <a:prstGeom prst="rect">
            <a:avLst/>
          </a:prstGeom>
          <a:noFill/>
        </p:spPr>
      </p:pic>
      <p:sp>
        <p:nvSpPr>
          <p:cNvPr id="5" name="Oval 2"/>
          <p:cNvSpPr>
            <a:spLocks noGrp="1" noChangeArrowheads="1"/>
          </p:cNvSpPr>
          <p:nvPr>
            <p:ph type="title"/>
          </p:nvPr>
        </p:nvSpPr>
        <p:spPr bwMode="auto">
          <a:xfrm>
            <a:off x="395536" y="836712"/>
            <a:ext cx="4104704" cy="2088232"/>
          </a:xfrm>
          <a:prstGeom prst="ellipse">
            <a:avLst/>
          </a:prstGeom>
          <a:solidFill>
            <a:srgbClr val="FBD4B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i="0" u="none" strike="noStrike" cap="none" dirty="0">
                <a:ln>
                  <a:noFill/>
                </a:ln>
                <a:solidFill>
                  <a:schemeClr val="tx1"/>
                </a:solidFill>
                <a:latin typeface="Times New Roman"/>
                <a:cs typeface="Arial"/>
              </a:rPr>
              <a:t>Урок  одной задачи</a:t>
            </a:r>
            <a:br>
              <a:rPr lang="ru-RU" sz="1600" b="1" i="0" u="none" strike="noStrike" cap="none" dirty="0">
                <a:ln>
                  <a:noFill/>
                </a:ln>
                <a:solidFill>
                  <a:schemeClr val="tx1"/>
                </a:solidFill>
                <a:latin typeface="Times New Roman"/>
                <a:cs typeface="Arial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/>
                <a:cs typeface="Arial"/>
              </a:rPr>
              <a:t>52гр</a:t>
            </a:r>
            <a:r>
              <a:rPr lang="ru-RU" sz="1600" b="1" dirty="0" smtClean="0">
                <a:solidFill>
                  <a:schemeClr val="tx1"/>
                </a:solidFill>
                <a:latin typeface="Times New Roman"/>
                <a:cs typeface="Arial"/>
              </a:rPr>
              <a:t>., на котором учащиеся представляют несколько вариантов решения одной задачи</a:t>
            </a:r>
            <a:endParaRPr lang="ru-RU" sz="1600" b="0" i="0" u="none" strike="noStrike" cap="none" dirty="0">
              <a:ln>
                <a:noFill/>
              </a:ln>
              <a:solidFill>
                <a:schemeClr val="tx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305800" cy="1143000"/>
          </a:xfrm>
        </p:spPr>
        <p:txBody>
          <a:bodyPr/>
          <a:lstStyle/>
          <a:p>
            <a:r>
              <a:rPr lang="ru-RU" dirty="0" err="1"/>
              <a:t>Кейсовые</a:t>
            </a:r>
            <a:r>
              <a:rPr lang="ru-RU" dirty="0"/>
              <a:t> практики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259632"/>
            <a:ext cx="792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 разбора деловой корреспонденции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данного метода является: умение классифицировать учебный материал, получение навыков отбора учебного материала, выявление проблем, построение путей их решения.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F:\фотоурок\IMG_8005.JPG"/>
          <p:cNvPicPr/>
          <p:nvPr/>
        </p:nvPicPr>
        <p:blipFill>
          <a:blip r:embed="rId2"/>
          <a:stretch/>
        </p:blipFill>
        <p:spPr bwMode="auto">
          <a:xfrm>
            <a:off x="2051720" y="3527142"/>
            <a:ext cx="4295302" cy="25661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6539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208" y="620688"/>
            <a:ext cx="8305800" cy="1268760"/>
          </a:xfrm>
        </p:spPr>
        <p:txBody>
          <a:bodyPr>
            <a:normAutofit fontScale="90000"/>
          </a:bodyPr>
          <a:lstStyle/>
          <a:p>
            <a:r>
              <a:rPr lang="ru-RU" dirty="0"/>
              <a:t>Использование компьютерных технологий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6834" y="2204864"/>
            <a:ext cx="78592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lnSpc>
                <a:spcPct val="150000"/>
              </a:lnSpc>
              <a:spcAft>
                <a:spcPts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Использую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ресурсы основных федеральных образовательных порталов:</a:t>
            </a:r>
            <a:b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ЕК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ЦОР - Единая коллекция цифровых образовательных ресурсов (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2" tooltip="http://school-collection.edu.ru/"/>
              </a:rPr>
              <a:t>http://school-collection.edu.ru</a:t>
            </a:r>
            <a:r>
              <a:rPr lang="ru-RU" sz="14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2" tooltip="http://school-collection.edu.ru/"/>
              </a:rPr>
              <a:t>/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  <a:p>
            <a:pPr indent="26987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ФЦИОР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Федеральный центр информационно-образовательных ресурсов (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 tooltip="http://fcior.edu.ru/"/>
              </a:rPr>
              <a:t>http://fcior.edu.ru/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b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программный комплекс поддержки и организации образовательного процесса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1С:Образование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",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помощью системы программ которого  можно создавать, формировать на основе существующих ЭОР и использовать в учебном процессе различные образовательные комплексы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26987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Использую мобильный компьютерный класс. 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187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305800" cy="1224136"/>
          </a:xfrm>
        </p:spPr>
        <p:txBody>
          <a:bodyPr>
            <a:noAutofit/>
          </a:bodyPr>
          <a:lstStyle/>
          <a:p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Копилка способов по актуализации знаний на уроке? ПЕРЕЧИСЛИТЬ на одном слайде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628800"/>
            <a:ext cx="3394720" cy="4248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5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Корзина идей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Этот способ применяется как индивидуально, так и фронтально. С его помощью учитель может узнать, что известно учащимся по теме, которая будет обсуждаться на занятии, или их предположения на этот счет. На доске рисуется или прикрепляется макет корзины, в которую дети поместят все, что классу известно по обсуждаемому вопросу.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1628800"/>
            <a:ext cx="3870176" cy="4249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5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 – нет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25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Этот способ позволит детям быстрее включиться в мыслительный процесс. При его использовании формируются навыки оценки ситуации, фактических сведений; анализа имеющейся информации; формулирования и выражения своей точки зрения.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Для организации работы учитель готовит несколько высказываний по теме урока и предлагает детям выразить к ним свое отношение по категории «да-нет», а также разъяснить, почему они так думают.</a:t>
            </a:r>
            <a:endParaRPr lang="ru-RU" dirty="0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3703340" y="1093486"/>
            <a:ext cx="914400" cy="80467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82" y="5392536"/>
            <a:ext cx="1292628" cy="96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96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936104"/>
          </a:xfrm>
        </p:spPr>
        <p:txBody>
          <a:bodyPr>
            <a:normAutofit fontScale="90000"/>
          </a:bodyPr>
          <a:lstStyle/>
          <a:p>
            <a:r>
              <a:rPr lang="ru-RU" sz="3200" b="1" dirty="0"/>
              <a:t>Копилка способов по актуализации знаний на уроке?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628800"/>
            <a:ext cx="3744416" cy="2349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5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на опережение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25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 заблаговременно сообщает детям (всем или индивидуально) тему, которая будет рассматриваться на занятии и дает задание приготовить небольшое сообщение, объясняющее, почему она актуальна.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67536" y="1314500"/>
            <a:ext cx="3727573" cy="252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5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Продолжение фраз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25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 просит детей продолжить неоконченные предложения.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25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Сегодня мы поговорим о…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25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чувствую, что…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25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теме нашего урока я знаю, что…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25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Мне бывает нелегко…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25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всегда думал, что…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25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где-то читал…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4149080"/>
            <a:ext cx="3538736" cy="187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5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Задания – загадки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25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целью актуализировать знания учащихся им предлагаются различные варианты заданий на смекалку: шарады, ребусы, кроссворды, загадки, задачи-шутки, пиктограммы и пр.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67535" y="4258084"/>
            <a:ext cx="3787849" cy="1656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5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Прямой вопрос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25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 объявляет тему урока и предлагает детям написать, как минимум, по три доказательства, аргументирующих важность и необходимость изучения этого материала.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638" y="1058605"/>
            <a:ext cx="1292628" cy="96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83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305800" cy="1152128"/>
          </a:xfrm>
        </p:spPr>
        <p:txBody>
          <a:bodyPr>
            <a:noAutofit/>
          </a:bodyPr>
          <a:lstStyle/>
          <a:p>
            <a:r>
              <a:rPr lang="ru-RU" sz="4000" b="1" dirty="0"/>
              <a:t>Копилка способов по актуализации знаний на уроке?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651298"/>
            <a:ext cx="3456384" cy="3618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5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25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Дети по очереди отвечают на вопросы, связанные с темой урока.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25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Каждый из предложенных приемов можно модифицировать. Наполнить содержанием, необходимым педагогу для работы на конкретном уроке с конкретным классом. В любом случае, они решают главную задачу — актуализируют имеющиеся у детей знания, мотивируют их на изучение нового материала.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4048" y="1651298"/>
            <a:ext cx="3758952" cy="3221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5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Неоконченный рассказ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25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 начинает рассказывать детям какой-то интересный научный факт, сюжет и прерывает свое повествование в определенный момент. Далее детям предлагается закончить начатый рассказ, придумать продолжение, сделав записи в тетрадях, а потом прочитать вслух, что получилось. Затем все вместе дети обсуждают услышанное.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4928">
            <a:off x="5261140" y="5243918"/>
            <a:ext cx="1292628" cy="9694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01009">
            <a:off x="3152583" y="5243919"/>
            <a:ext cx="1292628" cy="96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7828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Arial"/>
        <a:cs typeface="Arial"/>
      </a:majorFont>
      <a:minorFont>
        <a:latin typeface="Constantia"/>
        <a:ea typeface="Arial"/>
        <a:cs typeface="Arial"/>
      </a:minorFont>
    </a:fontScheme>
    <a:fmtScheme name="Поток">
      <a:fillStyleLst>
        <a:solidFill>
          <a:schemeClr val="phClr"/>
        </a:solidFill>
        <a:gradFill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/>
        </a:gradFill>
        <a:gradFill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/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761</TotalTime>
  <Words>1155</Words>
  <Application>Microsoft Office PowerPoint</Application>
  <DocSecurity>0</DocSecurity>
  <PresentationFormat>Экран (4:3)</PresentationFormat>
  <Paragraphs>107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Calibri</vt:lpstr>
      <vt:lpstr>Constantia</vt:lpstr>
      <vt:lpstr>Literaturnaya-Bold</vt:lpstr>
      <vt:lpstr>Times New Roman</vt:lpstr>
      <vt:lpstr>Wingdings</vt:lpstr>
      <vt:lpstr>Wingdings 2</vt:lpstr>
      <vt:lpstr>Поток</vt:lpstr>
      <vt:lpstr>«Учитель-моё призвание» – Из опыта работы учителя математики  ГОУ «КРЛ при СГУ» Поповой И.Л.</vt:lpstr>
      <vt:lpstr>    «Развитие творческих способностей на уроках математики и во внеурочное время через внедрение элементов инновационных технологий»  С целью повышения качества обучения и повышения мотивации к изучению математики использую современные образовательные технологии: проектные технологии, технологию перевернутого урока, проблемное обучение, модульный класс, облачные технологии, игровые.  На уроках математики и во внеурочной деятельности: 1. создаю условия для проявления учащимися сильных сторон их личности с учетом индивидуальных возможностей и способностей; 2. формирую функциональную грамотность; 3. широко использую в своей работе системно-деятельностный подход к обучению; 4. применяю групповые формы работы, работу в парах, индивидуальную работу с учениками. </vt:lpstr>
      <vt:lpstr>Перевернутый класс – это такая педагогическая модель, в которой типичная подача лекций и организация домашних заданий,  представлена в перевёрнутом виде. Учащиеся смотрят дома короткие видео-лекции, презентации, читают учебник,  в то время как в классе отводится время на выполнение упражнений, обсуждение проектов и дискуссии. Ценность перевернутых классов в возможности использовать учебное время для групповых занятий, где учащиеся могут обсудить содержание лекции, проверить свои знания и взаимодействовать друг с другом в практической деятельности. Во время учебных занятий я выступаю  тренером или консультантом, поощряя учащихся на самостоятельные исследования и совместную работу.  </vt:lpstr>
      <vt:lpstr>Урок  одной задачи 52гр., на котором учащиеся представляют несколько вариантов решения одной задачи</vt:lpstr>
      <vt:lpstr>Кейсовые практики</vt:lpstr>
      <vt:lpstr>Использование компьютерных технологий</vt:lpstr>
      <vt:lpstr> Копилка способов по актуализации знаний на уроке? ПЕРЕЧИСЛИТЬ на одном слайде</vt:lpstr>
      <vt:lpstr>Копилка способов по актуализации знаний на уроке?</vt:lpstr>
      <vt:lpstr>Копилка способов по актуализации знаний на уроке?</vt:lpstr>
      <vt:lpstr>Копилка приемов целеполагания</vt:lpstr>
      <vt:lpstr>       Копилка приемов целеполагания</vt:lpstr>
      <vt:lpstr>Копилка приемов целеполагания</vt:lpstr>
      <vt:lpstr>Копилка приёмов рефлексии</vt:lpstr>
      <vt:lpstr>Презентация PowerPoint</vt:lpstr>
      <vt:lpstr>Презентация PowerPoint</vt:lpstr>
      <vt:lpstr>   Копилка приёмов рефлексии</vt:lpstr>
      <vt:lpstr>Копилка приёмов рефлексии</vt:lpstr>
      <vt:lpstr>Презентация PowerPoint</vt:lpstr>
      <vt:lpstr>Творческие работы учащихся</vt:lpstr>
      <vt:lpstr>Презентация PowerPoint</vt:lpstr>
      <vt:lpstr>ФИШБОУН</vt:lpstr>
      <vt:lpstr>Декада по математике</vt:lpstr>
      <vt:lpstr>Дальнейшее развитие и перспективы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«Мультимедийный урок» – методическая разработка урока  для  учащихся 8 класса  по алгебре</dc:title>
  <dc:subject/>
  <dc:creator>zavuch</dc:creator>
  <cp:keywords/>
  <dc:description/>
  <cp:lastModifiedBy>Попова Ирина Львовна</cp:lastModifiedBy>
  <cp:revision>218</cp:revision>
  <cp:lastPrinted>2023-03-24T09:22:28Z</cp:lastPrinted>
  <dcterms:created xsi:type="dcterms:W3CDTF">2010-02-17T13:12:06Z</dcterms:created>
  <dcterms:modified xsi:type="dcterms:W3CDTF">2024-06-03T11:01:48Z</dcterms:modified>
  <cp:category/>
  <dc:identifier/>
  <cp:contentStatus/>
  <dc:language/>
  <cp:version/>
</cp:coreProperties>
</file>