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67" r:id="rId4"/>
    <p:sldId id="258" r:id="rId5"/>
    <p:sldId id="260" r:id="rId6"/>
    <p:sldId id="270" r:id="rId7"/>
    <p:sldId id="262" r:id="rId8"/>
    <p:sldId id="268" r:id="rId9"/>
    <p:sldId id="263" r:id="rId10"/>
    <p:sldId id="264" r:id="rId11"/>
    <p:sldId id="266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70789" autoAdjust="0"/>
  </p:normalViewPr>
  <p:slideViewPr>
    <p:cSldViewPr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E9E34-2855-43EF-A497-4915B4E696C6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92B1C-6564-4748-ADDA-97680F53C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ln w="635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Нетрадиционные операции банков</a:t>
            </a:r>
          </a:p>
          <a:p>
            <a:pPr>
              <a:buNone/>
            </a:pPr>
            <a:r>
              <a:rPr lang="ru-RU" b="0" i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Лизинг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 – предоставление долгосрочной аренды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(зданий, машин, сооружений) от месяца до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нескольких лет и с последующим выкупом.</a:t>
            </a:r>
          </a:p>
          <a:p>
            <a:pPr>
              <a:buNone/>
            </a:pPr>
            <a:r>
              <a:rPr lang="ru-RU" b="0" i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Оперативный лизинг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– сдача в краткосрочную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аренду до 1 года транспортных средств и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строительной техники.</a:t>
            </a:r>
          </a:p>
          <a:p>
            <a:pPr>
              <a:buNone/>
            </a:pP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После эксплуатации арендованные средства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возвращаются их владельцам в лизинговой форме.</a:t>
            </a:r>
          </a:p>
          <a:p>
            <a:pPr>
              <a:buNone/>
            </a:pPr>
            <a:r>
              <a:rPr lang="ru-RU" b="0" i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Рентинг</a:t>
            </a:r>
            <a:r>
              <a:rPr lang="ru-RU" b="0" i="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– это краткосрочная имущественная аренда от 1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дня до 1 года без права последующего приобретения</a:t>
            </a:r>
            <a:r>
              <a:rPr lang="ru-RU" b="0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арендатором.</a:t>
            </a:r>
          </a:p>
          <a:p>
            <a:pPr>
              <a:buNone/>
            </a:pPr>
            <a:r>
              <a:rPr lang="ru-RU" b="0" i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Хайринг</a:t>
            </a:r>
            <a:r>
              <a:rPr lang="ru-RU" b="0" i="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среднесрочная аренда от 1 года до 3 лет.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ln w="635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Особенности второго типа предусматривают: выплату в течении срока аренды одной и той же, количества денежных средств равно полной стоимости амортизации и доли прибыли от использования имущества.</a:t>
            </a:r>
          </a:p>
          <a:p>
            <a:pPr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При возвратном лизинге – бывший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владелец и арендатор одно и тоже лицо.</a:t>
            </a:r>
          </a:p>
          <a:p>
            <a:pPr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Компенсационный (Бай-Бег)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арендатор в качестве обменной платы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поставляет товар, производимый на арендованных машинах и оборудовании.</a:t>
            </a:r>
          </a:p>
          <a:p>
            <a:pPr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Факторинг – это система финансирования согласно, которой поставщик товара</a:t>
            </a:r>
            <a:r>
              <a:rPr lang="ru-RU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переуступает краткосрочные требования по товарным сделкам, осуществивший</a:t>
            </a:r>
            <a:r>
              <a:rPr lang="ru-RU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инкассацию за определенное вознаграждение.</a:t>
            </a:r>
          </a:p>
          <a:p>
            <a:pPr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Форфейтинг - операция по приобретению финансовым агентом (</a:t>
            </a:r>
            <a:r>
              <a:rPr lang="ru-RU" sz="1200" b="0" dirty="0" err="1" smtClean="0">
                <a:latin typeface="Times New Roman" pitchFamily="18" charset="0"/>
                <a:cs typeface="Times New Roman" pitchFamily="18" charset="0"/>
              </a:rPr>
              <a:t>форфейтором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коммерческого обязательства заемщика (покупателя, импортера) перед</a:t>
            </a:r>
            <a:r>
              <a:rPr lang="ru-RU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кредитором (продавцом, экспортером)</a:t>
            </a:r>
          </a:p>
          <a:p>
            <a:pPr>
              <a:buNone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Овердрафт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одна из форм краткосрочного кредитования, осуществляемая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путем списания средств по счету клиента сверх остатка на нем.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Банк и банковская система</a:t>
            </a:r>
            <a:br>
              <a:rPr lang="ru-RU" sz="12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2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Виды банков и банковских операций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Банк – финансовое предприятие, сосредотачивающее временно свободные денежные средства,  с целью оказания финансовых услуг</a:t>
            </a:r>
            <a:r>
              <a:rPr lang="ru-RU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правительству, предприятию, гражданам и другим банкам.</a:t>
            </a:r>
          </a:p>
          <a:p>
            <a:pPr algn="l"/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Центральный банк – главное звено банковской системы любого государства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Основные функции центрального банка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1) Проведение денежного регулирования;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2) Осуществление эмиссии банков (дополнительный выпуск денежных знаков);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3) Финансирование правительства;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4) Надзор за деятельностью других банков;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5) Хранение резервов коммерческих банков.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Виды банков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Коммерческие банки – наиболее универсальный вид банков, выполняющий широкий круг операций, финансово-кредитного сектора на коммерческих началах;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Сберегательные банки – привлекают и хранят свободные денежные средства, выплачивая проценты, возрастающие в зависимости  от срока хранения;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Ипотечные банки – предоставляют ссуду под имущественный залог;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Инвестиционные  банки – осуществляют кредитование нововведений, внедрение научно-технических разработок.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Банковская система РФ</a:t>
            </a:r>
            <a:br>
              <a:rPr lang="ru-RU" sz="12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Центральный банк РФ</a:t>
            </a:r>
          </a:p>
          <a:p>
            <a:pPr>
              <a:buNone/>
            </a:pPr>
            <a:r>
              <a:rPr lang="ru-RU" sz="1200" b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Банковская система в России</a:t>
            </a:r>
          </a:p>
          <a:p>
            <a:pPr>
              <a:buNone/>
            </a:pPr>
            <a:r>
              <a:rPr lang="ru-RU" sz="1200" b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включает: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- Центральный банк;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- Коммерческие банки;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- Филиалы правительства иностранных банков.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624078" indent="-514350"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Цели Центрального банк</a:t>
            </a:r>
          </a:p>
          <a:p>
            <a:pPr marL="624078" indent="-514350">
              <a:buNone/>
            </a:pP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Защита и обеспечение устойчивости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рубля;</a:t>
            </a:r>
          </a:p>
          <a:p>
            <a:pPr marL="624078" indent="-51435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2. Развитие и укрепление банковской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системы;</a:t>
            </a:r>
          </a:p>
          <a:p>
            <a:pPr marL="624078" indent="-51435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3. Обеспечение эффективного и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бесперебойного функционирование системы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расчетов.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Коммерческие банки России их функции, виды банковских операций </a:t>
            </a:r>
          </a:p>
          <a:p>
            <a:pPr>
              <a:buNone/>
            </a:pP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Коммерческие банки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России они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функционируют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основании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лицензий,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выдаваемых в</a:t>
            </a:r>
            <a:r>
              <a:rPr lang="ru-RU" sz="1200" baseline="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Центральном банке.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Депозит – это денежные средства или ценные бумаги, переданные банку на хранение, подлежащие возврату по наступлению срока и определенных условий.</a:t>
            </a:r>
          </a:p>
          <a:p>
            <a:pPr>
              <a:buNone/>
            </a:pPr>
            <a:r>
              <a:rPr lang="ru-RU" sz="1200" b="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Депозиты </a:t>
            </a: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регулируются в зависимости от:</a:t>
            </a:r>
          </a:p>
          <a:p>
            <a:pPr marL="228600" indent="-228600">
              <a:buAutoNum type="arabicParenR"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срока:       </a:t>
            </a:r>
          </a:p>
          <a:p>
            <a:pPr marL="228600" indent="-228600"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депозиты до востребования;</a:t>
            </a:r>
          </a:p>
          <a:p>
            <a:pPr marL="228600" indent="-228600"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депозиты на срок.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2) вкладчика: 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счета физических</a:t>
            </a:r>
            <a:r>
              <a:rPr lang="ru-RU" sz="1200" baseline="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лиц;</a:t>
            </a:r>
          </a:p>
          <a:p>
            <a:pPr>
              <a:buFontTx/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счета местных органов власти;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счета фирм;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счета иностранных вкладчиков;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счета правительства.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3) условий внесений денежных средств (изъятие)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4) уплачиваемого процента</a:t>
            </a:r>
          </a:p>
          <a:p>
            <a:pPr>
              <a:buNone/>
            </a:pPr>
            <a:r>
              <a:rPr lang="ru-RU" sz="12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5) возможности получения льгот по активным операциям банка</a:t>
            </a:r>
          </a:p>
          <a:p>
            <a:endParaRPr lang="ru-RU" sz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Контокоррент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единый счет с которого производятся все расчетные и кредитные операции между клиентом и банком. </a:t>
            </a:r>
          </a:p>
          <a:p>
            <a:pPr>
              <a:buNone/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контокоррента:</a:t>
            </a:r>
          </a:p>
          <a:p>
            <a:pPr>
              <a:buNone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* Пассивный - При наличии средств у клиента</a:t>
            </a:r>
          </a:p>
          <a:p>
            <a:pPr>
              <a:buNone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* Активный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отсутствии средств у клиента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Коммерческие банки также осуществляют операции комиссионного характера, т.е. выполняют поручения клиентов за их счет и операции для физических и юридических лиц (трастовые).</a:t>
            </a:r>
          </a:p>
          <a:p>
            <a:pPr>
              <a:buNone/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Трастовые операции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управление капиталом своих клиентов в определенном режиме.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92B1C-6564-4748-ADDA-97680F53CAE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18DFC53-F55D-4695-8B65-6D3512270DC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CDBFE0F-5E73-4B6F-A46B-DC9C38D91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4346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«Банковская система Российской Федерации»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c081cd17f3794ad8e8f16d37f8bdf40.gif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14348" y="2214554"/>
            <a:ext cx="388843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104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285992"/>
            <a:ext cx="3456384" cy="247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07504" y="5910841"/>
            <a:ext cx="7181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Подготовил: Преподаватель ГБОУПО г. Севастополя «СПХК»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Андрей Сергеевич </a:t>
            </a:r>
            <a:r>
              <a:rPr lang="ru-RU" dirty="0" err="1" smtClean="0">
                <a:solidFill>
                  <a:schemeClr val="bg1"/>
                </a:solidFill>
              </a:rPr>
              <a:t>Плашихин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511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Лизинг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предоставление долгосрочной аренды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(зданий, машин, сооружений) от месяца до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нескольких лет и с последующим выкупом.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Оперативный лизинг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сдача в краткосрочную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аренду до 1 года транспортных средств 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строительной техники.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эксплуатации арендованные средства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возвращаются их владельцам в лизинговой форме.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Рентинг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краткосрочная имущественная аренда от 1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дня до 1 года без права последующего приобретения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арендатором.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Хайринг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среднесрочная аренда от 1 года до 3 лет.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pPr lvl="0" algn="ctr"/>
            <a:r>
              <a:rPr lang="ru-RU" sz="3600" b="0" dirty="0" smtClean="0">
                <a:ln w="635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Нетрадиционные операции банков</a:t>
            </a:r>
            <a:r>
              <a:rPr lang="ru-RU" sz="3600" b="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600" b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0405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При возвратном лизинге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– бывший владелец и арендатор одно и тоже лицо.</a:t>
            </a:r>
          </a:p>
          <a:p>
            <a:pPr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Компенсационный (Бай-Бег)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– арендатор в качестве обменной платы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поставляет товар, производимый на арендованных машинах и оборудовании.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Факторинг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– это система финансирования согласно, которой поставщик товара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переуступает краткосрочные требования по товарным сделкам, осуществивший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инкассацию за определенное вознаграждение.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Форфейтинг -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операция по приобретению финансовым агентом (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форфейтором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коммерческого обязательства заемщика (покупателя, импортера) перед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кредитором (продавцом, экспортером)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Овердрафт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– одна из форм краткосрочного кредитования, осуществляемая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путем списания средств по счету клиента сверх остатка на нем.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400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96944" cy="15841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n w="635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Особенности второго типа предусматривают: выплату в течении срока аренды одной и той же, количества денежных средств равно полной стоимости амортизации и доли прибыли от использования имущества.</a:t>
            </a:r>
            <a:r>
              <a:rPr lang="ru-RU" dirty="0" smtClean="0">
                <a:ln w="6350">
                  <a:solidFill>
                    <a:srgbClr val="FFFF00"/>
                  </a:solidFill>
                </a:ln>
              </a:rPr>
              <a:t/>
            </a:r>
            <a:br>
              <a:rPr lang="ru-RU" dirty="0" smtClean="0">
                <a:ln w="6350">
                  <a:solidFill>
                    <a:srgbClr val="FFFF00"/>
                  </a:solidFill>
                </a:ln>
              </a:rPr>
            </a:br>
            <a:endParaRPr lang="ru-RU" dirty="0">
              <a:ln w="6350">
                <a:solidFill>
                  <a:srgbClr val="FFFF00"/>
                </a:solidFill>
              </a:ln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4" y="1844824"/>
            <a:ext cx="7859216" cy="2592287"/>
          </a:xfrm>
        </p:spPr>
        <p:txBody>
          <a:bodyPr>
            <a:prstTxWarp prst="textDeflate">
              <a:avLst>
                <a:gd name="adj" fmla="val 14155"/>
              </a:avLst>
            </a:prstTxWarp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_106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628800"/>
            <a:ext cx="3129960" cy="20882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Банк и банковская система</a:t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Виды банков и банковских операций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700808"/>
            <a:ext cx="51845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Банк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финансовое предприятие, сосредотачивающее временно свободные денежные средства,  с целью оказания финансовых услуг правительству, предприятию, гражданам и другим банкам.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542451_2013022120363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969060"/>
            <a:ext cx="3192016" cy="21962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67944" y="4149080"/>
            <a:ext cx="42484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Центральный банк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главное звено банковской системы любого государства.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 Проведение денежного регулирования;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 Осуществление эмиссии банков (дополнительный выпуск денежных знаков);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 Финансирование правительства;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4) Надзор за деятельностью других банков;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5) Хранение резервов коммерческих банков.</a:t>
            </a:r>
          </a:p>
          <a:p>
            <a:pPr>
              <a:buNone/>
            </a:pPr>
            <a:r>
              <a:rPr lang="ru-RU" sz="2800" b="1" i="1" dirty="0" smtClean="0"/>
              <a:t>	</a:t>
            </a:r>
            <a:endParaRPr lang="ru-RU" b="1" i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Основные функции центрального банка</a:t>
            </a:r>
            <a:r>
              <a:rPr lang="ru-RU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568952" cy="532859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Коммерческие банки – наиболее универсальный вид банков, выполняющий широкий круг операций, финансово-кредитного сектора на коммерческих началах;</a:t>
            </a:r>
          </a:p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Сберегательные банки – привлекают и хранят свободные денежные средства, выплачивая проценты, возрастающие в зависимости  от срока хранения;</a:t>
            </a:r>
          </a:p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Ипотечные банки – предоставляют ссуду под имущественный залог;</a:t>
            </a:r>
          </a:p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Инвестиционные  банки – осуществляют кредитование нововведений, внедрение научно-технических разработок.</a:t>
            </a:r>
          </a:p>
          <a:p>
            <a:pPr>
              <a:buFont typeface="Wingdings" pitchFamily="2" charset="2"/>
              <a:buChar char="Ø"/>
            </a:pPr>
            <a:endParaRPr lang="ru-RU" sz="2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0872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Виды банков</a:t>
            </a:r>
            <a:endParaRPr lang="ru-RU" sz="3600" dirty="0">
              <a:solidFill>
                <a:srgbClr val="0070C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Банковская система в России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включает:</a:t>
            </a:r>
            <a:endParaRPr lang="ru-RU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- Центральный банк;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- Коммерческие банки;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- Филиалы правительства иностранных банков.</a:t>
            </a:r>
          </a:p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Банковская система РФ</a:t>
            </a:r>
            <a:br>
              <a:rPr lang="ru-RU" sz="36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Центральный банк РФ</a:t>
            </a:r>
            <a:endParaRPr lang="ru-RU" sz="3600" dirty="0">
              <a:solidFill>
                <a:srgbClr val="0070C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Защита и обеспечение устойчивости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рубля;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Развитие и укрепление банковской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системы;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Обеспечение эффективного и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бесперебойного функционирование системы</a:t>
            </a:r>
          </a:p>
          <a:p>
            <a:pPr marL="624078" indent="-5143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расчетов.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Цели Центрального банка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-198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572000" y="2060848"/>
            <a:ext cx="4213845" cy="288032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44824"/>
            <a:ext cx="8229600" cy="5472608"/>
          </a:xfrm>
        </p:spPr>
        <p:txBody>
          <a:bodyPr>
            <a:normAutofit/>
            <a:scene3d>
              <a:camera prst="obliqueBottomRight"/>
              <a:lightRig rig="threePt" dir="t"/>
            </a:scene3d>
          </a:bodyPr>
          <a:lstStyle/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Коммерческие банки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России они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функционируют 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основании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лицензий, 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выдаваемых в</a:t>
            </a:r>
          </a:p>
          <a:p>
            <a:pPr>
              <a:buNone/>
            </a:pPr>
            <a:r>
              <a:rPr lang="ru-RU" sz="3200" dirty="0" smtClean="0">
                <a:ln w="10160">
                  <a:noFill/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Центральном банке.</a:t>
            </a:r>
          </a:p>
          <a:p>
            <a:pPr>
              <a:buNone/>
            </a:pPr>
            <a:endParaRPr lang="ru-RU" sz="2800" dirty="0" smtClean="0">
              <a:ln w="3175"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792088"/>
          </a:xfrm>
        </p:spPr>
        <p:txBody>
          <a:bodyPr>
            <a:noAutofit/>
          </a:bodyPr>
          <a:lstStyle/>
          <a:p>
            <a:r>
              <a:rPr lang="ru-RU" sz="3200" b="0" i="1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Коммерческие банки России их функции, виды банковских операций </a:t>
            </a:r>
            <a:endParaRPr lang="ru-RU" sz="3200" b="0" i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87624" y="1772816"/>
            <a:ext cx="8229600" cy="48860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Депозиты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регулируются в зависимости от: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1) срока:        - депозиты до востребования;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                   - депозиты на срок.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2) вкладчика: - счета физических лиц;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	              - счета местных органов власти;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	              - счета фирм;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	              - счета иностранных вкладчиков;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	              - счета правительства.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3) условий внесений денежных средств (изъятие)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4) уплачиваемого процента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5) возможности получения льгот по активным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операциям банка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Депозит – это денежные средства или ценные бумаги, переданные банку на хранение, подлежащие возврату по наступлению срока и определенных условий.</a:t>
            </a:r>
            <a:r>
              <a:rPr lang="ru-RU" sz="44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44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7095" y="516646"/>
            <a:ext cx="7821271" cy="558119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Контокоррент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единый счет с которого производятся все расчетные и кредитные операции между клиентом и банком. </a:t>
            </a:r>
          </a:p>
          <a:p>
            <a:pPr>
              <a:buNone/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контокоррента: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 Пассивный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наличии средств у клиента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 Активный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отсутствии средств у клиента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Коммерческие банки также осуществляют операции комиссионного характера, т.е. выполняют поручения клиентов за их счет и операции для физических и юридических лиц (трастовые).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Трастовые операции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управление капиталом своих клиентов в определенном режиме.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297</TotalTime>
  <Words>967</Words>
  <Application>Microsoft Office PowerPoint</Application>
  <PresentationFormat>Экран (4:3)</PresentationFormat>
  <Paragraphs>164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Batang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 «Банковская система Российской Федерации»</vt:lpstr>
      <vt:lpstr>Банк и банковская система Виды банков и банковских операций</vt:lpstr>
      <vt:lpstr> Основные функции центрального банка </vt:lpstr>
      <vt:lpstr>Виды банков</vt:lpstr>
      <vt:lpstr>Банковская система РФ Центральный банк РФ</vt:lpstr>
      <vt:lpstr>Цели Центрального банка </vt:lpstr>
      <vt:lpstr>Коммерческие банки России их функции, виды банковских операций </vt:lpstr>
      <vt:lpstr>Депозит – это денежные средства или ценные бумаги, переданные банку на хранение, подлежащие возврату по наступлению срока и определенных условий. </vt:lpstr>
      <vt:lpstr>Презентация PowerPoint</vt:lpstr>
      <vt:lpstr>Нетрадиционные операции банков </vt:lpstr>
      <vt:lpstr>Особенности второго типа предусматривают: выплату в течении срока аренды одной и той же, количества денежных средств равно полной стоимости амортизации и доли прибыли от использования имущества.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Банковская система Российской Федерации.</dc:title>
  <dc:creator>Windows User</dc:creator>
  <cp:lastModifiedBy>Пользователь Windows</cp:lastModifiedBy>
  <cp:revision>40</cp:revision>
  <dcterms:created xsi:type="dcterms:W3CDTF">2014-05-15T06:27:27Z</dcterms:created>
  <dcterms:modified xsi:type="dcterms:W3CDTF">2024-06-03T11:17:38Z</dcterms:modified>
</cp:coreProperties>
</file>