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7"/>
  </p:notesMasterIdLst>
  <p:handoutMasterIdLst>
    <p:handoutMasterId r:id="rId28"/>
  </p:handoutMasterIdLst>
  <p:sldIdLst>
    <p:sldId id="256" r:id="rId2"/>
    <p:sldId id="305" r:id="rId3"/>
    <p:sldId id="306" r:id="rId4"/>
    <p:sldId id="307" r:id="rId5"/>
    <p:sldId id="308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258" r:id="rId14"/>
    <p:sldId id="277" r:id="rId15"/>
    <p:sldId id="281" r:id="rId16"/>
    <p:sldId id="282" r:id="rId17"/>
    <p:sldId id="283" r:id="rId18"/>
    <p:sldId id="284" r:id="rId19"/>
    <p:sldId id="285" r:id="rId20"/>
    <p:sldId id="286" r:id="rId21"/>
    <p:sldId id="287" r:id="rId22"/>
    <p:sldId id="291" r:id="rId23"/>
    <p:sldId id="300" r:id="rId24"/>
    <p:sldId id="294" r:id="rId25"/>
    <p:sldId id="276" r:id="rId26"/>
  </p:sldIdLst>
  <p:sldSz cx="9144000" cy="6858000" type="screen4x3"/>
  <p:notesSz cx="7100888" cy="102330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F"/>
    <a:srgbClr val="000000"/>
    <a:srgbClr val="BDBFB9"/>
    <a:srgbClr val="8FD1B5"/>
    <a:srgbClr val="99BACC"/>
    <a:srgbClr val="F8FAF4"/>
    <a:srgbClr val="F4F7F3"/>
    <a:srgbClr val="0033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85" autoAdjust="0"/>
    <p:restoredTop sz="94660" autoAdjust="0"/>
  </p:normalViewPr>
  <p:slideViewPr>
    <p:cSldViewPr>
      <p:cViewPr>
        <p:scale>
          <a:sx n="66" d="100"/>
          <a:sy n="66" d="100"/>
        </p:scale>
        <p:origin x="-636" y="-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051" cy="511651"/>
          </a:xfrm>
          <a:prstGeom prst="rect">
            <a:avLst/>
          </a:prstGeom>
        </p:spPr>
        <p:txBody>
          <a:bodyPr vert="horz" lIns="99029" tIns="49515" rIns="99029" bIns="49515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4022193" y="0"/>
            <a:ext cx="3077051" cy="511651"/>
          </a:xfrm>
          <a:prstGeom prst="rect">
            <a:avLst/>
          </a:prstGeom>
        </p:spPr>
        <p:txBody>
          <a:bodyPr vert="horz" lIns="99029" tIns="49515" rIns="99029" bIns="49515" rtlCol="0"/>
          <a:lstStyle>
            <a:lvl1pPr algn="r">
              <a:defRPr sz="1300"/>
            </a:lvl1pPr>
          </a:lstStyle>
          <a:p>
            <a:fld id="{DAFE990D-C0A3-41E8-BB92-3EC5F4576156}" type="datetimeFigureOut">
              <a:rPr lang="ru-RU" smtClean="0"/>
              <a:pPr/>
              <a:t>17.01.2024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719598"/>
            <a:ext cx="3077051" cy="511651"/>
          </a:xfrm>
          <a:prstGeom prst="rect">
            <a:avLst/>
          </a:prstGeom>
        </p:spPr>
        <p:txBody>
          <a:bodyPr vert="horz" lIns="99029" tIns="49515" rIns="99029" bIns="49515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4022193" y="9719598"/>
            <a:ext cx="3077051" cy="511651"/>
          </a:xfrm>
          <a:prstGeom prst="rect">
            <a:avLst/>
          </a:prstGeom>
        </p:spPr>
        <p:txBody>
          <a:bodyPr vert="horz" lIns="99029" tIns="49515" rIns="99029" bIns="49515" rtlCol="0" anchor="b"/>
          <a:lstStyle>
            <a:lvl1pPr algn="r">
              <a:defRPr sz="1300"/>
            </a:lvl1pPr>
          </a:lstStyle>
          <a:p>
            <a:fld id="{156913C0-7D74-4129-808E-2971A2EFCC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817221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051" cy="511651"/>
          </a:xfrm>
          <a:prstGeom prst="rect">
            <a:avLst/>
          </a:prstGeom>
        </p:spPr>
        <p:txBody>
          <a:bodyPr vert="horz" lIns="99029" tIns="49515" rIns="99029" bIns="49515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022193" y="0"/>
            <a:ext cx="3077051" cy="511651"/>
          </a:xfrm>
          <a:prstGeom prst="rect">
            <a:avLst/>
          </a:prstGeom>
        </p:spPr>
        <p:txBody>
          <a:bodyPr vert="horz" lIns="99029" tIns="49515" rIns="99029" bIns="49515" rtlCol="0"/>
          <a:lstStyle>
            <a:lvl1pPr algn="r">
              <a:defRPr sz="1300"/>
            </a:lvl1pPr>
          </a:lstStyle>
          <a:p>
            <a:fld id="{9C435BA1-989F-40D8-8B35-B26FA4A5B5BF}" type="datetimeFigureOut">
              <a:rPr lang="ru-RU" smtClean="0"/>
              <a:pPr/>
              <a:t>17.01.2024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90600" y="768350"/>
            <a:ext cx="5119688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29" tIns="49515" rIns="99029" bIns="4951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10089" y="4860687"/>
            <a:ext cx="5680710" cy="4604861"/>
          </a:xfrm>
          <a:prstGeom prst="rect">
            <a:avLst/>
          </a:prstGeom>
        </p:spPr>
        <p:txBody>
          <a:bodyPr vert="horz" lIns="99029" tIns="49515" rIns="99029" bIns="49515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719598"/>
            <a:ext cx="3077051" cy="511651"/>
          </a:xfrm>
          <a:prstGeom prst="rect">
            <a:avLst/>
          </a:prstGeom>
        </p:spPr>
        <p:txBody>
          <a:bodyPr vert="horz" lIns="99029" tIns="49515" rIns="99029" bIns="49515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022193" y="9719598"/>
            <a:ext cx="3077051" cy="511651"/>
          </a:xfrm>
          <a:prstGeom prst="rect">
            <a:avLst/>
          </a:prstGeom>
        </p:spPr>
        <p:txBody>
          <a:bodyPr vert="horz" lIns="99029" tIns="49515" rIns="99029" bIns="49515" rtlCol="0" anchor="b"/>
          <a:lstStyle>
            <a:lvl1pPr algn="r">
              <a:defRPr sz="1300"/>
            </a:lvl1pPr>
          </a:lstStyle>
          <a:p>
            <a:fld id="{848AA8B4-93CF-4CA6-8798-4C9967EC1F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0101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7EB15F-4D20-4510-A93B-FC0C855781EF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7EB15F-4D20-4510-A93B-FC0C855781EF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7EB15F-4D20-4510-A93B-FC0C855781EF}" type="slidenum">
              <a:rPr lang="ru-RU" smtClean="0">
                <a:solidFill>
                  <a:prstClr val="black"/>
                </a:solidFill>
              </a:rPr>
              <a:pPr/>
              <a:t>11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A6274-48AA-4E82-93DC-B2AAB8EFB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E5862-23AE-4C5E-B0F0-136E3A16C43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A6274-48AA-4E82-93DC-B2AAB8EFB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E5862-23AE-4C5E-B0F0-136E3A16C43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A6274-48AA-4E82-93DC-B2AAB8EFB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E5862-23AE-4C5E-B0F0-136E3A16C43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A6274-48AA-4E82-93DC-B2AAB8EFB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E5862-23AE-4C5E-B0F0-136E3A16C43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A6274-48AA-4E82-93DC-B2AAB8EFB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E5862-23AE-4C5E-B0F0-136E3A16C43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A6274-48AA-4E82-93DC-B2AAB8EFB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E5862-23AE-4C5E-B0F0-136E3A16C43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A6274-48AA-4E82-93DC-B2AAB8EFB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E5862-23AE-4C5E-B0F0-136E3A16C43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A6274-48AA-4E82-93DC-B2AAB8EFB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E5862-23AE-4C5E-B0F0-136E3A16C43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A6274-48AA-4E82-93DC-B2AAB8EFB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E5862-23AE-4C5E-B0F0-136E3A16C43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A6274-48AA-4E82-93DC-B2AAB8EFB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E5862-23AE-4C5E-B0F0-136E3A16C43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A6274-48AA-4E82-93DC-B2AAB8EFB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59E5862-23AE-4C5E-B0F0-136E3A16C43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86A6274-48AA-4E82-93DC-B2AAB8EFB500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17.01.2024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59E5862-23AE-4C5E-B0F0-136E3A16C432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935768" y="2132856"/>
            <a:ext cx="7056438" cy="121917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Система работы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по формированию БУД на уроках профильного труда по столярному делу у обучающихся с умственной отсталостью</a:t>
            </a:r>
            <a:b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интелектуальными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нарушениями)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539552" y="5085184"/>
            <a:ext cx="5472113" cy="455438"/>
          </a:xfrm>
        </p:spPr>
        <p:txBody>
          <a:bodyPr>
            <a:normAutofit fontScale="62500" lnSpcReduction="20000"/>
          </a:bodyPr>
          <a:lstStyle/>
          <a:p>
            <a:pPr algn="ctr"/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Учитель профильного труда </a:t>
            </a:r>
          </a:p>
          <a:p>
            <a:pPr algn="ctr"/>
            <a:r>
              <a:rPr lang="ru-RU" sz="2000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Одегова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Татьяна Валентиновна</a:t>
            </a:r>
            <a:endParaRPr lang="ru-RU" sz="20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82126"/>
            <a:ext cx="85689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FF"/>
                </a:solidFill>
              </a:rPr>
              <a:t>ГКОУ « </a:t>
            </a:r>
            <a:r>
              <a:rPr lang="ru-RU" dirty="0" err="1" smtClean="0">
                <a:solidFill>
                  <a:srgbClr val="FFFFFF"/>
                </a:solidFill>
              </a:rPr>
              <a:t>Большекрутовская</a:t>
            </a:r>
            <a:r>
              <a:rPr lang="ru-RU" dirty="0" smtClean="0">
                <a:solidFill>
                  <a:srgbClr val="FFFFFF"/>
                </a:solidFill>
              </a:rPr>
              <a:t> школа-интернат» </a:t>
            </a:r>
            <a:endParaRPr lang="ru-RU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img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14282" y="285729"/>
            <a:ext cx="850112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357167"/>
            <a:ext cx="73581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5720" y="357166"/>
            <a:ext cx="8429684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В процессе обучения необходимо осуществлять мониторинг всех групп БУД, который будет отражать индивидуальные достижения обучающихся и позволит </a:t>
            </a:r>
          </a:p>
          <a:p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делать выводы об эффективности проводимой в этом направлении работы. </a:t>
            </a:r>
          </a:p>
          <a:p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Балльная система оценки позволяет объективно оценить промежуточные и итоговые достижения каждого учащегося в овладении конкретными учебными действиями, получить общую картину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сформированности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учебных действий у всех учащихся, и на этой основе 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осуществить корректировку процесса 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их формирования на протяжении всего 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времени обучения.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795060"/>
      </p:ext>
    </p:extLst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img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14282" y="285729"/>
            <a:ext cx="850112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sz="2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357167"/>
            <a:ext cx="73581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sz="28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357166"/>
            <a:ext cx="85725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8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Для оценки </a:t>
            </a:r>
            <a:r>
              <a:rPr lang="ru-RU" sz="2800" b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сформированности</a:t>
            </a:r>
            <a:r>
              <a:rPr lang="ru-RU" sz="28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каждого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8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действия используется следующая система оценки:</a:t>
            </a:r>
            <a:endParaRPr lang="ru-RU" sz="2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2844" y="1285861"/>
            <a:ext cx="8786874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2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 баллов 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действие отсутствует, обучающийся не понимает его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смысла, не включается в процесс выполнения вместе с учителем;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2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 балл 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смысл действия понимает, связывает с конкретной ситуацией, выполняет действие только по прямому указанию учителя, при необходимости требуется оказание помощи;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2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 балла 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преимущественно выполняет действие по указанию учителя, в отдельных ситуациях способен выполнить его самостоятельно;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2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 балла 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способен самостоятельно выполнять действие в определенных ситуациях, нередко допускает ошибки,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которые исправляет по прямому указанию учителя;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2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балла 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способен самостоятельно применять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действие, но иногда допускает ошибки,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которые исправляет по замечанию учителя;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2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 баллов 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самостоятельно применяет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действие в любой ситуации. </a:t>
            </a:r>
            <a:endParaRPr lang="ru-RU" sz="2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8568696"/>
      </p:ext>
    </p:extLst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ПРИЛОЖЕНИЕ 1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FullSizeRender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4999" y="1935163"/>
            <a:ext cx="7614001" cy="4389437"/>
          </a:xfrm>
        </p:spPr>
      </p:pic>
    </p:spTree>
    <p:extLst>
      <p:ext uri="{BB962C8B-B14F-4D97-AF65-F5344CB8AC3E}">
        <p14:creationId xmlns:p14="http://schemas.microsoft.com/office/powerpoint/2010/main" xmlns="" val="20868458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19" name="Text Box 31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89122" name="Rectangle 34"/>
          <p:cNvSpPr>
            <a:spLocks noGrp="1" noChangeArrowheads="1"/>
          </p:cNvSpPr>
          <p:nvPr>
            <p:ph type="title"/>
          </p:nvPr>
        </p:nvSpPr>
        <p:spPr>
          <a:xfrm>
            <a:off x="1403648" y="260648"/>
            <a:ext cx="6769100" cy="752475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Самостоятельность и социализация обучающихся в обществе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9123" name="Rectangle 35"/>
          <p:cNvSpPr>
            <a:spLocks noGrp="1" noChangeArrowheads="1"/>
          </p:cNvSpPr>
          <p:nvPr>
            <p:ph idx="1"/>
          </p:nvPr>
        </p:nvSpPr>
        <p:spPr>
          <a:xfrm>
            <a:off x="395288" y="1340768"/>
            <a:ext cx="8353425" cy="5256882"/>
          </a:xfrm>
        </p:spPr>
        <p:txBody>
          <a:bodyPr>
            <a:normAutofit lnSpcReduction="10000"/>
          </a:bodyPr>
          <a:lstStyle/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 основе системы работы с обучающимися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ОУ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(интеллектуальной недостаточностью) состоит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задача в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подготовке к самостоятельной жизни и труду на производственных  предприятиях. </a:t>
            </a:r>
          </a:p>
          <a:p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Трудность решения этой задачи в первую очередь обусловлена недостатками психофизического развития, которые свойственны детям с ОВЗ. 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Text Box 2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title"/>
          </p:nvPr>
        </p:nvSpPr>
        <p:spPr>
          <a:xfrm>
            <a:off x="1979613" y="0"/>
            <a:ext cx="6769100" cy="752475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Формирование готовности обучающихся к производству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3908" name="Rectangle 4"/>
          <p:cNvSpPr>
            <a:spLocks noGrp="1" noChangeArrowheads="1"/>
          </p:cNvSpPr>
          <p:nvPr>
            <p:ph idx="1"/>
          </p:nvPr>
        </p:nvSpPr>
        <p:spPr>
          <a:xfrm>
            <a:off x="395288" y="1412776"/>
            <a:ext cx="8353425" cy="5184874"/>
          </a:xfrm>
        </p:spPr>
        <p:txBody>
          <a:bodyPr/>
          <a:lstStyle/>
          <a:p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Однако </a:t>
            </a:r>
            <a:r>
              <a:rPr lang="ru-RU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опыт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работы многих коррекционных школ свидетельствует о том, что при хорошем уровне организации педагогического процесса можно достичь  значительных результатов не только в отношении коррекции имеющихся недостатков в развитии и общего развития учащихся, но и в деле формирования у них готовности к производительному труду. </a:t>
            </a:r>
          </a:p>
        </p:txBody>
      </p:sp>
      <p:pic>
        <p:nvPicPr>
          <p:cNvPr id="5" name="Picture 4" descr="C:\Program Files\Microsoft Office\MEDIA\CAGCAT10\j0199549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2360" y="3573016"/>
            <a:ext cx="1138187" cy="1222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Text Box 2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title"/>
          </p:nvPr>
        </p:nvSpPr>
        <p:spPr>
          <a:xfrm>
            <a:off x="1979613" y="0"/>
            <a:ext cx="6769100" cy="752475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Методы обучения на уроках профильного труда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8004" name="Rectangle 4"/>
          <p:cNvSpPr>
            <a:spLocks noGrp="1" noChangeArrowheads="1"/>
          </p:cNvSpPr>
          <p:nvPr>
            <p:ph idx="1"/>
          </p:nvPr>
        </p:nvSpPr>
        <p:spPr>
          <a:xfrm>
            <a:off x="107504" y="905669"/>
            <a:ext cx="8641209" cy="5691981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 уроках профильного труда по столярному делу использую следующие </a:t>
            </a:r>
            <a:r>
              <a:rPr lang="ru-RU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методы обучения</a:t>
            </a:r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Словесный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метод: рассказ, объяснение, беседа, самостоятельная работа с книгой.</a:t>
            </a:r>
          </a:p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Наглядный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метод: демонстрация изучаемых объектов, приемов работ, таблицы, дидактический материал.</a:t>
            </a:r>
          </a:p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Практический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метод: практическое выполнение трудовых заданий.</a:t>
            </a:r>
          </a:p>
        </p:txBody>
      </p:sp>
      <p:pic>
        <p:nvPicPr>
          <p:cNvPr id="5" name="Picture 5" descr="C:\Program Files\Microsoft Office\MEDIA\CAGCAT10\j0234687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3529568"/>
            <a:ext cx="1228725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Text Box 2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29027" name="Rectangle 3"/>
          <p:cNvSpPr>
            <a:spLocks noGrp="1" noChangeArrowheads="1"/>
          </p:cNvSpPr>
          <p:nvPr>
            <p:ph type="title"/>
          </p:nvPr>
        </p:nvSpPr>
        <p:spPr>
          <a:xfrm>
            <a:off x="1979613" y="188913"/>
            <a:ext cx="6769100" cy="56356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Практика и наглядность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9028" name="Rectangle 4"/>
          <p:cNvSpPr>
            <a:spLocks noGrp="1" noChangeArrowheads="1"/>
          </p:cNvSpPr>
          <p:nvPr>
            <p:ph idx="1"/>
          </p:nvPr>
        </p:nvSpPr>
        <p:spPr>
          <a:xfrm>
            <a:off x="395288" y="1773238"/>
            <a:ext cx="8353425" cy="4824412"/>
          </a:xfrm>
        </p:spPr>
        <p:txBody>
          <a:bodyPr/>
          <a:lstStyle/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Особое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внимание уделяю практическому и наглядному методу, сочетая со словесным методом, что позволяет решать задачи формирования знаний и умений при получении определенных результатов в исправлении недостатков психики учащихся.</a:t>
            </a:r>
          </a:p>
        </p:txBody>
      </p:sp>
      <p:pic>
        <p:nvPicPr>
          <p:cNvPr id="129029" name="Picture 5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988304" y="5237842"/>
            <a:ext cx="1943256" cy="1457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9030" name="Picture 6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508392" y="5237842"/>
            <a:ext cx="1943256" cy="1457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 descr="C:\Program Files\Microsoft Office\MEDIA\CAGCAT10\j0301252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6336" y="836712"/>
            <a:ext cx="1175699" cy="100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 descr="C:\Program Files\Microsoft Office\MEDIA\CAGCAT10\j0195812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6376" y="3140968"/>
            <a:ext cx="1008062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Text Box 2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title"/>
          </p:nvPr>
        </p:nvSpPr>
        <p:spPr>
          <a:xfrm>
            <a:off x="1979613" y="188913"/>
            <a:ext cx="6769100" cy="563562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Изделия, применение в жизни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0052" name="Rectangle 4"/>
          <p:cNvSpPr>
            <a:spLocks noGrp="1" noChangeArrowheads="1"/>
          </p:cNvSpPr>
          <p:nvPr>
            <p:ph idx="1"/>
          </p:nvPr>
        </p:nvSpPr>
        <p:spPr>
          <a:xfrm>
            <a:off x="395536" y="1052736"/>
            <a:ext cx="8353425" cy="4032448"/>
          </a:xfrm>
        </p:spPr>
        <p:txBody>
          <a:bodyPr/>
          <a:lstStyle/>
          <a:p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Успешность выполняемой работы во многом зависит  от силы тех мотивов, которые побуждают человека к активному труду, поэтому перед выполнением какого-либо изделия всегда ставлю </a:t>
            </a:r>
            <a:r>
              <a:rPr lang="ru-RU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цель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:  для чего изготавливаем изделие, и где оно будет применяться.</a:t>
            </a:r>
          </a:p>
        </p:txBody>
      </p:sp>
      <p:pic>
        <p:nvPicPr>
          <p:cNvPr id="5" name="Picture 5" descr="C:\Program Files\Microsoft Office\MEDIA\CAGCAT10\j0251301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93050" y="2924944"/>
            <a:ext cx="91440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20231228_075052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1960" y="4797152"/>
            <a:ext cx="2363755" cy="17728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143000"/>
          </a:xfrm>
        </p:spPr>
        <p:txBody>
          <a:bodyPr/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Личностный подход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Профильный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труд по столярному делу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во всех классах веду с учетом индивидуальных возможностей и способностей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учащихся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80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Даю задания отдельным ученикам изготовить изделие проще, а другим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сложнее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по конструкции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0" indent="0">
              <a:buNone/>
            </a:pPr>
            <a:endParaRPr lang="ru-RU" sz="32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20302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Arial" pitchFamily="34" charset="0"/>
                <a:cs typeface="Arial" pitchFamily="34" charset="0"/>
              </a:rPr>
              <a:t>Взаимопомощь в работе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Вместе с тем широко практикую взаимопомощь, когда более сильные учащиеся оказывают помощь более слабому учащемуся, при затруднении выполнения ими каких-либо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операций.</a:t>
            </a:r>
          </a:p>
          <a:p>
            <a:pPr marL="0" indent="0">
              <a:buNone/>
            </a:pPr>
            <a:endParaRPr lang="ru-RU" sz="32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22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39980" y="4293096"/>
            <a:ext cx="2879464" cy="2159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 descr="C:\Program Files\Microsoft Office\MEDIA\CAGCAT10\j0286034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4239735"/>
            <a:ext cx="919162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20240111_113748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8064" y="3861048"/>
            <a:ext cx="2067694" cy="275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37279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img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71472" y="428605"/>
            <a:ext cx="74295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Что такое базовые учебные действия?</a:t>
            </a: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1214422"/>
            <a:ext cx="828680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3600" b="1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Базовые учебные действия </a:t>
            </a:r>
            <a:r>
              <a:rPr lang="ru-RU" sz="3600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6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7964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это элементарные и необходимые единицы учебной деятельности, формирование которых обеспечивает овладение содержанием образования обучающихся с умственной отсталостью.  </a:t>
            </a:r>
            <a:endParaRPr lang="ru-RU" sz="3600" dirty="0">
              <a:solidFill>
                <a:srgbClr val="F79646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063654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72234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Пример активных учащихся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340768"/>
            <a:ext cx="8229600" cy="2016224"/>
          </a:xfrm>
        </p:spPr>
        <p:txBody>
          <a:bodyPr/>
          <a:lstStyle/>
          <a:p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Использую </a:t>
            </a:r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прием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примера в трудовом воспитании, постоянно стараюсь организовать поведение тех учащихся, которые оказывают влияние на своих товарищей по группе. </a:t>
            </a:r>
          </a:p>
          <a:p>
            <a:endParaRPr lang="ru-RU" sz="3200" dirty="0"/>
          </a:p>
        </p:txBody>
      </p:sp>
      <p:pic>
        <p:nvPicPr>
          <p:cNvPr id="134146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12640" y="3717032"/>
            <a:ext cx="3526232" cy="2644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100_7831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508104" y="3573015"/>
            <a:ext cx="2163355" cy="2884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20117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65033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Опора на лидеров в классе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3293720"/>
          </a:xfrm>
        </p:spPr>
        <p:txBody>
          <a:bodyPr/>
          <a:lstStyle/>
          <a:p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Обычно это учащиеся, для  которых характерны общительность, самостоятельность, уравновешенный характер, физическая сила, аккуратность, хорошие трудовые умения и навыки. Эти ребята постоянно  совершенствуют свои трудовые навыки, умения, знания.</a:t>
            </a:r>
          </a:p>
          <a:p>
            <a:endParaRPr lang="ru-RU" dirty="0"/>
          </a:p>
        </p:txBody>
      </p:sp>
      <p:pic>
        <p:nvPicPr>
          <p:cNvPr id="4" name="Рисунок 3" descr="20231214_114555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4581128"/>
            <a:ext cx="2627784" cy="1970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92204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Контроль и самоконтроль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Оптимально дозируя умственную и физическую нагрузку учащихся, имею  в запасе на каждый урок несколько вариантов  трудовых операций через  различные способы контроля и самоконтроля, в том числе тесты по пройденной общей теме учащиеся обучаются рациональным приемам выполнения работы. </a:t>
            </a:r>
          </a:p>
        </p:txBody>
      </p:sp>
    </p:spTree>
    <p:extLst>
      <p:ext uri="{BB962C8B-B14F-4D97-AF65-F5344CB8AC3E}">
        <p14:creationId xmlns:p14="http://schemas.microsoft.com/office/powerpoint/2010/main" xmlns="" val="7206140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9600" cy="65033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Красота и эстетика изделий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Содержимое 5" descr="20231128_095232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499992" y="1268760"/>
            <a:ext cx="3574364" cy="2680773"/>
          </a:xfrm>
        </p:spPr>
      </p:pic>
      <p:pic>
        <p:nvPicPr>
          <p:cNvPr id="138243" name="Picture 3" descr="D:\Документы\Папа\Фото-Столярное дело\Ученики 5,7,8, и 9 класса-фото\PICT0040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79512" y="1340768"/>
            <a:ext cx="3813426" cy="2860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8242" name="Picture 2" descr="D:\Документы\Папа\Фото-Столярное дело\Ученики 5,7,8, и 9 класса-фото\PICT0054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611560" y="3356992"/>
            <a:ext cx="2376264" cy="316835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20231229_112539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635896" y="3789040"/>
            <a:ext cx="3888432" cy="2916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16663072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5783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latin typeface="Arial" pitchFamily="34" charset="0"/>
                <a:cs typeface="Arial" pitchFamily="34" charset="0"/>
              </a:rPr>
              <a:t>Школьная и районная выставка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96752"/>
            <a:ext cx="7758112" cy="1152128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Изделия и поделки учащихся ежегодно выставляются на школьной и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районной выставке « </a:t>
            </a:r>
            <a:r>
              <a:rPr lang="ru-RU" sz="3200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Ковернинские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кудесники».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35171" name="Picture 3" descr="D:\Документы\Папа\Фото-Столярное дело\Поделки-фото\DSC08662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79512" y="2780928"/>
            <a:ext cx="4176463" cy="3132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5172" name="Picture 4" descr="D:\Документы\Папа\Фото-Столярное дело\Поделки-фото\DSC07189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644008" y="2780929"/>
            <a:ext cx="4248472" cy="318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8791015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3" name="WordArt 3"/>
          <p:cNvSpPr>
            <a:spLocks noChangeArrowheads="1" noChangeShapeType="1" noTextEdit="1"/>
          </p:cNvSpPr>
          <p:nvPr/>
        </p:nvSpPr>
        <p:spPr bwMode="gray">
          <a:xfrm>
            <a:off x="611188" y="3141663"/>
            <a:ext cx="4802187" cy="8001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ru-RU" sz="5400" b="1" kern="10">
                <a:ln w="28575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0" scaled="1"/>
                </a:gradFill>
                <a:effectLst>
                  <a:outerShdw dist="107763" dir="2700000" algn="ctr" rotWithShape="0">
                    <a:srgbClr val="B2B2B2">
                      <a:alpha val="50000"/>
                    </a:srgbClr>
                  </a:outerShdw>
                </a:effectLst>
                <a:latin typeface="Verdana"/>
                <a:ea typeface="Verdana"/>
                <a:cs typeface="Verdana"/>
              </a:rPr>
              <a:t>Спасибо!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img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85720" y="428605"/>
            <a:ext cx="84296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Принципы базовых учебных действий:</a:t>
            </a:r>
            <a:endParaRPr lang="ru-RU" sz="32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1214422"/>
            <a:ext cx="657228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60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9552" y="1013380"/>
            <a:ext cx="705678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</a:rPr>
              <a:t> </a:t>
            </a:r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</a:rPr>
              <a:t>принцип деятельности;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</a:rPr>
              <a:t> </a:t>
            </a:r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</a:rPr>
              <a:t>принцип непрерывности; 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</a:rPr>
              <a:t> </a:t>
            </a:r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</a:rPr>
              <a:t>принцип целостного представления о мире; </a:t>
            </a:r>
          </a:p>
          <a:p>
            <a:pPr lvl="0" fontAlgn="base">
              <a:buFont typeface="Arial" pitchFamily="34" charset="0"/>
              <a:buChar char="•"/>
            </a:pPr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</a:rPr>
              <a:t> принцип психологической комфортности; </a:t>
            </a:r>
          </a:p>
          <a:p>
            <a:pPr lvl="0" fontAlgn="base">
              <a:buFont typeface="Arial" pitchFamily="34" charset="0"/>
              <a:buChar char="•"/>
            </a:pPr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</a:rPr>
              <a:t> принцип творчества; </a:t>
            </a:r>
          </a:p>
          <a:p>
            <a:pPr lvl="0" fontAlgn="base">
              <a:buFont typeface="Arial" pitchFamily="34" charset="0"/>
              <a:buChar char="•"/>
            </a:pPr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</a:rPr>
              <a:t> принцип учета индивидуальных возрастных, психологических и физиологических особенностей каждого </a:t>
            </a:r>
          </a:p>
          <a:p>
            <a:pPr lvl="0" fontAlgn="base"/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</a:rPr>
              <a:t>обучающегося. </a:t>
            </a:r>
          </a:p>
        </p:txBody>
      </p:sp>
    </p:spTree>
    <p:extLst>
      <p:ext uri="{BB962C8B-B14F-4D97-AF65-F5344CB8AC3E}">
        <p14:creationId xmlns:p14="http://schemas.microsoft.com/office/powerpoint/2010/main" xmlns="" val="4039402647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img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14282" y="285729"/>
            <a:ext cx="850112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357167"/>
            <a:ext cx="73581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357166"/>
            <a:ext cx="814393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Базовые учебные действия, формируемые </a:t>
            </a:r>
          </a:p>
          <a:p>
            <a:pPr algn="just"/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 младших школьников, обеспечивают, </a:t>
            </a:r>
          </a:p>
          <a:p>
            <a:pPr algn="just"/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 одной стороны, успешное начало школьного обучения и осознанное отношение к обучению, с другой ― составляют основу формирования в старших классах более сложных действий, которые содействуют дальнейшему становлению ученика как субъекта осознанной </a:t>
            </a:r>
          </a:p>
          <a:p>
            <a:pPr algn="just"/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активной учебной </a:t>
            </a:r>
          </a:p>
          <a:p>
            <a:pPr algn="just"/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деятельности на доступном </a:t>
            </a:r>
          </a:p>
          <a:p>
            <a:pPr algn="just"/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для него уровне.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2816654"/>
      </p:ext>
    </p:extLst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 descr="veselyie-rebyata-shablon-prevyu-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500299" y="142852"/>
            <a:ext cx="62865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ВИДЫ  БУД</a:t>
            </a:r>
            <a:endParaRPr lang="ru-RU" sz="36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071802" y="1071546"/>
            <a:ext cx="2857520" cy="150019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личностные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929322" y="2714620"/>
            <a:ext cx="2857520" cy="150019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регулятивные</a:t>
            </a:r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5143504" y="4643446"/>
            <a:ext cx="2928958" cy="150019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/>
                <a:solidFill>
                  <a:schemeClr val="accent1">
                    <a:lumMod val="75000"/>
                  </a:schemeClr>
                </a:solidFill>
              </a:rPr>
              <a:t>познавательные</a:t>
            </a:r>
            <a:endParaRPr lang="ru-RU" b="1" dirty="0">
              <a:ln/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857356" y="4071942"/>
            <a:ext cx="2857520" cy="150019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коммуникативные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3" name="Picture 2" descr="Картинки по запросу скачать  картинки про школу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2714620"/>
            <a:ext cx="1928826" cy="144475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560722369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 descr="veselyie-rebyata-shablon-prevyu-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3000364" y="428604"/>
            <a:ext cx="59293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857620" y="428604"/>
            <a:ext cx="4221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Личностные БУД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43174" y="2357430"/>
            <a:ext cx="585791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None/>
            </a:pPr>
            <a:r>
              <a:rPr lang="ru-RU" sz="2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обеспечивают готовность ребенка к принятию новой роли ученика, понимание им на доступном уровне ролевых функций и включение в процесс обучения на основе интереса к его содержанию и организации.</a:t>
            </a:r>
          </a:p>
        </p:txBody>
      </p:sp>
    </p:spTree>
    <p:extLst>
      <p:ext uri="{BB962C8B-B14F-4D97-AF65-F5344CB8AC3E}">
        <p14:creationId xmlns:p14="http://schemas.microsoft.com/office/powerpoint/2010/main" xmlns="" val="1434650268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 descr="veselyie-rebyata-shablon-prevyu-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3000364" y="428604"/>
            <a:ext cx="59293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357423" y="571480"/>
            <a:ext cx="65008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32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Коммуникативные БУД</a:t>
            </a:r>
            <a:endParaRPr lang="ru-RU" sz="32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286000" y="2857496"/>
            <a:ext cx="650084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800" b="1" cap="all" dirty="0" smtClean="0">
                <a:ln w="0"/>
                <a:solidFill>
                  <a:srgbClr val="FFC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обеспечивают способность вступать в коммуникацию со взрослыми и сверстниками в процессе обучения.</a:t>
            </a:r>
          </a:p>
        </p:txBody>
      </p:sp>
    </p:spTree>
    <p:extLst>
      <p:ext uri="{BB962C8B-B14F-4D97-AF65-F5344CB8AC3E}">
        <p14:creationId xmlns:p14="http://schemas.microsoft.com/office/powerpoint/2010/main" xmlns="" val="2999451118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 descr="veselyie-rebyata-shablon-prevyu-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3000364" y="428604"/>
            <a:ext cx="59293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357423" y="571480"/>
            <a:ext cx="65008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286000" y="2857496"/>
            <a:ext cx="65008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None/>
            </a:pPr>
            <a:endParaRPr lang="ru-RU" sz="2800" b="1" cap="all" dirty="0" smtClean="0">
              <a:ln w="0"/>
              <a:solidFill>
                <a:srgbClr val="FFC000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28860" y="428604"/>
            <a:ext cx="63579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регулятивные БУД</a:t>
            </a:r>
            <a:endParaRPr lang="ru-RU" sz="32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00364" y="1857364"/>
            <a:ext cx="528641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cap="all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обеспечивают успешную работу на любом уроке и любом этапе обучения. Благодаря им создаются условия для формирования и реализации начальных логических операций. </a:t>
            </a:r>
            <a:endParaRPr lang="ru-RU" sz="28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5388422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 descr="veselyie-rebyata-shablon-prevyu-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3000364" y="428604"/>
            <a:ext cx="59293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357423" y="571480"/>
            <a:ext cx="65008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286000" y="2857496"/>
            <a:ext cx="65008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None/>
            </a:pPr>
            <a:endParaRPr lang="ru-RU" sz="2800" b="1" cap="all" dirty="0" smtClean="0">
              <a:ln w="0"/>
              <a:solidFill>
                <a:srgbClr val="FFC000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28860" y="428604"/>
            <a:ext cx="63579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познавательные БУД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71802" y="1714488"/>
            <a:ext cx="550072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представлены комплексом начальных логических операций, которые необходимы для усвоения и использования знаний и умений в различных условиях, составляют основу для дальнейшего формирования логического мышления школьников.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5764659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820</TotalTime>
  <Words>823</Words>
  <Application>Microsoft Office PowerPoint</Application>
  <PresentationFormat>Экран (4:3)</PresentationFormat>
  <Paragraphs>91</Paragraphs>
  <Slides>25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Поток</vt:lpstr>
      <vt:lpstr>Система работы  по формированию БУД на уроках профильного труда по столярному делу у обучающихся с умственной отсталостью (интелектуальными нарушениями)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ПРИЛОЖЕНИЕ 1</vt:lpstr>
      <vt:lpstr>Самостоятельность и социализация обучающихся в обществе</vt:lpstr>
      <vt:lpstr>Формирование готовности обучающихся к производству</vt:lpstr>
      <vt:lpstr>Методы обучения на уроках профильного труда</vt:lpstr>
      <vt:lpstr>Практика и наглядность</vt:lpstr>
      <vt:lpstr>Изделия, применение в жизни</vt:lpstr>
      <vt:lpstr>Личностный подход</vt:lpstr>
      <vt:lpstr>Взаимопомощь в работе</vt:lpstr>
      <vt:lpstr>Пример активных учащихся</vt:lpstr>
      <vt:lpstr>Опора на лидеров в классе</vt:lpstr>
      <vt:lpstr>Контроль и самоконтроль</vt:lpstr>
      <vt:lpstr>Красота и эстетика изделий</vt:lpstr>
      <vt:lpstr>Школьная и районная выставка</vt:lpstr>
      <vt:lpstr>Слайд 25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Система работы по организации профильного труда по столярному делу обучающихся с ОВЗ.</dc:title>
  <dc:creator>Дубровский Кирилл</dc:creator>
  <cp:lastModifiedBy>Катя</cp:lastModifiedBy>
  <cp:revision>127</cp:revision>
  <cp:lastPrinted>2024-01-17T09:47:31Z</cp:lastPrinted>
  <dcterms:created xsi:type="dcterms:W3CDTF">2017-02-22T14:19:30Z</dcterms:created>
  <dcterms:modified xsi:type="dcterms:W3CDTF">2024-01-17T11:47:12Z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1020168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