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72" r:id="rId13"/>
    <p:sldId id="281" r:id="rId14"/>
    <p:sldId id="265" r:id="rId15"/>
    <p:sldId id="266" r:id="rId16"/>
    <p:sldId id="267" r:id="rId17"/>
    <p:sldId id="268" r:id="rId18"/>
    <p:sldId id="282" r:id="rId19"/>
    <p:sldId id="273" r:id="rId20"/>
    <p:sldId id="269" r:id="rId21"/>
    <p:sldId id="274" r:id="rId22"/>
    <p:sldId id="270" r:id="rId23"/>
    <p:sldId id="279" r:id="rId24"/>
    <p:sldId id="276" r:id="rId25"/>
    <p:sldId id="278" r:id="rId26"/>
    <p:sldId id="277" r:id="rId27"/>
    <p:sldId id="275" r:id="rId28"/>
    <p:sldId id="271" r:id="rId29"/>
    <p:sldId id="283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0F7984-A902-4244-94C5-C7037A53414C}" v="233" dt="2023-02-27T08:34:04.1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0A7BA4-5181-01B4-13ED-36028DD245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07E9A8-E392-A8B6-1361-D47805C064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866DBB-0BB0-D40C-1173-62C6DD8E1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F6C682-EE59-E8E5-D652-A08953088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8C5A4B-0E8A-62D1-338C-1E0A12F92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92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D796DA-3BC9-A8EE-53D7-FFAAC2664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45F6695-DCBB-1AF0-1F45-09B7E8B0C5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1EDC0E-D27D-30CE-7748-CC2931BC8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76B076-ED4C-1B41-A1E5-FEF2E6462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7C8657-4AA5-F78D-F494-EDF0F4DD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671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CCE63CC-5F61-6C55-6700-5CAAFF0478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DC97354-3841-BFF7-B505-235D9C4E2C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D01733-480C-0C26-521D-F25B96455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5663A4-D730-EF34-A7AC-F51544DA4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A1E437-A50F-12C8-5151-EF8DAA01E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651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14B7DC-08A1-B2D7-5DB3-28EBCF47A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FF3893-F07E-4743-E976-C4BFB584E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0210A2-476C-FF6A-AB0A-070525B3A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D6BA36-D2BC-56D4-4528-032123B46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04D883-F585-18C5-54E8-A50B1B10D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553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9BF534-ECD5-DE7A-BB9C-E597F8902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2ADBC6-0F72-0343-111B-121BA2F00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CE0CE5-A14B-BCD3-2AD0-9AFA0CD6B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B34A9D-AFE1-CB5B-169F-AC70BAC9E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8EAB6C-2CC1-7147-C0D5-C3EA12538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699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431253-1CEA-A287-28C7-A75C81BF9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44613F-6BB9-B0A7-F8F0-D2A9B1036F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B84FAF1-8A1E-5EA7-0F43-E641F7F790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D3CAD5-A640-E728-CAC1-A01C3C2E2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171F38-01E9-4805-3D2B-3F0110D2A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ED74DB-B0B6-44BA-E239-649E75DC4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760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8D3B12-6CD9-94DD-5386-E2D562156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59F809-CB8B-7409-E9E5-5371C2CF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EEEA278-6CB8-E443-654A-779C81EC5E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F836458-5889-CF7F-AAFB-62D2D14DC0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9E83068-0FB3-5CB3-8656-F9A25A80AB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3E7A255-A834-4DBE-E784-57B22D43A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FBFC7C-8E03-D99C-F1D8-A7EF202EE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6E209B3-4503-ECB8-B80C-A81721295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610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38B5C-D88C-237C-AB62-631600E59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11FD089-4566-41D2-D7A5-1E78AF81B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FFBB141-DF96-4158-F17B-C3546AD93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9214C21-EBE5-4CB2-77E9-B1448145B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037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AEA37FB-8DEF-E56E-66A8-EF2CC48CD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E3EAEDA-A2AC-1AC4-1BE4-924E326C3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35CC0E9-FA99-F16B-3BCE-32FAE69B3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971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76E18D-9415-B423-E855-0F1F65AEC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05E37B-70EF-A3A7-F2B6-E5286E05A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B99435-F049-B17D-ADAF-C1AFED25E7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25621D0-86F1-B5CF-A267-24F93E227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61F2A4-2449-5856-C45D-D45B3C4D3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E28C32-1CB2-A2CC-13A1-CE5C97FFE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102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70A9EB-64B5-A4CB-082F-40C318D84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D2D5E42-B3C9-F109-7D05-D18E804FBD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537B5DD-527A-796F-9A10-BDC1E3D78D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5AA9D3-957B-96C3-B2BD-AE56BBC9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4CE9F6B-9BAA-397C-EE1D-F6209BD29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34801CA-BD45-B913-0A7B-1E49E0613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92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904938-C853-C0B0-57B7-A2BB76B47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697A94-1B5A-B1A9-BCE1-4F8747FED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5AACE0-210E-78A1-F676-C38FAFDE4A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569BB-E7CC-4A23-B5C7-E89B46635572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E5CF23-F475-E42A-4630-DF6EA5AB5C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085A97-4348-50C7-356B-AD3BF94501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1219F-32AF-4675-B6DF-508C21D95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07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microsoft.com/office/2007/relationships/hdphoto" Target="../media/hdphoto3.wdp"/><Relationship Id="rId7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3.xml"/><Relationship Id="rId26" Type="http://schemas.openxmlformats.org/officeDocument/2006/relationships/slide" Target="slide22.xml"/><Relationship Id="rId3" Type="http://schemas.microsoft.com/office/2007/relationships/hdphoto" Target="../media/hdphoto2.wdp"/><Relationship Id="rId21" Type="http://schemas.openxmlformats.org/officeDocument/2006/relationships/slide" Target="slide17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4.xml"/><Relationship Id="rId25" Type="http://schemas.openxmlformats.org/officeDocument/2006/relationships/slide" Target="slide21.xml"/><Relationship Id="rId2" Type="http://schemas.openxmlformats.org/officeDocument/2006/relationships/image" Target="../media/image2.png"/><Relationship Id="rId16" Type="http://schemas.openxmlformats.org/officeDocument/2006/relationships/slide" Target="slide25.xml"/><Relationship Id="rId20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0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19.xml"/><Relationship Id="rId10" Type="http://schemas.openxmlformats.org/officeDocument/2006/relationships/slide" Target="slide9.xml"/><Relationship Id="rId19" Type="http://schemas.openxmlformats.org/officeDocument/2006/relationships/slide" Target="slide15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18.xml"/><Relationship Id="rId27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5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3E6824-435E-7D40-D574-C68ED0E710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t="11868" b="8627"/>
          <a:stretch/>
        </p:blipFill>
        <p:spPr>
          <a:xfrm>
            <a:off x="-101600" y="-1"/>
            <a:ext cx="12409714" cy="6858001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8177B3-962A-23F1-33A9-886EA99CB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Путешествие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в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страну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уравнений</a:t>
            </a: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4513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71F8591D-43AE-A9B0-F89F-B7DB56AF30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129873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605AEC49-4D64-5047-0F44-EB849482C050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619343" y="1378944"/>
                <a:ext cx="6891186" cy="1135737"/>
              </a:xfrm>
            </p:spPr>
            <p:txBody>
              <a:bodyPr>
                <a:noAutofit/>
              </a:bodyPr>
              <a:lstStyle/>
              <a:p>
                <a:pPr/>
                <a:r>
                  <a:rPr lang="ru-RU" sz="3600" dirty="0">
                    <a:latin typeface="Century Gothic" panose="020B0502020202020204" pitchFamily="34" charset="0"/>
                  </a:rPr>
                  <a:t>Распределите уравнения между участниками команды и решите. </a:t>
                </a:r>
                <a:br>
                  <a:rPr lang="ru-RU" sz="3600" dirty="0"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b="0" i="1">
                          <a:effectLst/>
                          <a:latin typeface="Cambria Math" panose="02040503050406030204" pitchFamily="18" charset="0"/>
                        </a:rPr>
                        <m:t>−4х=−10х−9</m:t>
                      </m:r>
                    </m:oMath>
                    <m:oMath xmlns:m="http://schemas.openxmlformats.org/officeDocument/2006/math">
                      <m:r>
                        <a:rPr lang="ru-RU" sz="3600" b="0" i="1">
                          <a:effectLst/>
                          <a:latin typeface="Cambria Math" panose="02040503050406030204" pitchFamily="18" charset="0"/>
                        </a:rPr>
                        <m:t>4(2−3х)=−7+10</m:t>
                      </m:r>
                    </m:oMath>
                    <m:oMath xmlns:m="http://schemas.openxmlformats.org/officeDocument/2006/math">
                      <m:r>
                        <a:rPr lang="ru-RU" sz="3600" b="0" i="1">
                          <a:effectLst/>
                          <a:latin typeface="Cambria Math" panose="02040503050406030204" pitchFamily="18" charset="0"/>
                        </a:rPr>
                        <m:t>−4+3х=8х+5</m:t>
                      </m:r>
                    </m:oMath>
                    <m:oMath xmlns:m="http://schemas.openxmlformats.org/officeDocument/2006/math">
                      <m:r>
                        <a:rPr lang="ru-RU" sz="3600" b="0" i="1">
                          <a:effectLst/>
                          <a:latin typeface="Cambria Math" panose="02040503050406030204" pitchFamily="18" charset="0"/>
                        </a:rPr>
                        <m:t>−6(9−5х)=9х+9</m:t>
                      </m:r>
                    </m:oMath>
                  </m:oMathPara>
                </a14:m>
                <a:br>
                  <a:rPr lang="ru-RU" sz="3600" b="0" i="0" dirty="0">
                    <a:effectLst/>
                    <a:latin typeface="Century Gothic" panose="020B0502020202020204" pitchFamily="34" charset="0"/>
                  </a:rPr>
                </a:br>
                <a:endParaRPr lang="ru-RU" sz="36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605AEC49-4D64-5047-0F44-EB849482C0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19343" y="1378944"/>
                <a:ext cx="6891186" cy="1135737"/>
              </a:xfrm>
              <a:blipFill>
                <a:blip r:embed="rId3"/>
                <a:stretch>
                  <a:fillRect l="-2743" t="-118717" b="-1016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B795AA62-66EC-791E-FE3C-0603E8EDF36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0705" y="3626771"/>
                <a:ext cx="6891187" cy="439398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ru-RU" sz="3200" dirty="0">
                    <a:latin typeface="Century Gothic" panose="020B0502020202020204" pitchFamily="34" charset="0"/>
                  </a:rPr>
                  <a:t>Ответ: </a:t>
                </a:r>
              </a:p>
              <a:p>
                <a:pPr marL="0" indent="0">
                  <a:buNone/>
                </a:pPr>
                <a:r>
                  <a:rPr lang="ru-RU" sz="3200" dirty="0">
                    <a:latin typeface="Century Gothic" panose="020B0502020202020204" pitchFamily="34" charset="0"/>
                  </a:rPr>
                  <a:t>1. </a:t>
                </a:r>
                <a14:m>
                  <m:oMath xmlns:m="http://schemas.openxmlformats.org/officeDocument/2006/math">
                    <m:r>
                      <a:rPr lang="ru-RU" sz="3200" i="1">
                        <a:latin typeface="Cambria Math" panose="02040503050406030204" pitchFamily="18" charset="0"/>
                      </a:rPr>
                      <m:t>х=</m:t>
                    </m:r>
                    <m:r>
                      <a:rPr lang="ru-RU" sz="3200" b="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32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3200" b="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3200" dirty="0">
                    <a:latin typeface="Century Gothic" panose="020B0502020202020204" pitchFamily="34" charset="0"/>
                  </a:rPr>
                  <a:t>             2. </a:t>
                </a:r>
                <a14:m>
                  <m:oMath xmlns:m="http://schemas.openxmlformats.org/officeDocument/2006/math">
                    <m:r>
                      <a:rPr lang="ru-RU" sz="3200" i="1">
                        <a:latin typeface="Cambria Math" panose="02040503050406030204" pitchFamily="18" charset="0"/>
                      </a:rPr>
                      <m:t>х =</m:t>
                    </m:r>
                    <m:r>
                      <a:rPr lang="ru-RU" sz="3200" b="0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ru-RU" sz="32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ru-RU" sz="3200" b="0" i="1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ru-RU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3200" dirty="0">
                    <a:latin typeface="Century Gothic" panose="020B0502020202020204" pitchFamily="34" charset="0"/>
                  </a:rPr>
                  <a:t>              3.</a:t>
                </a:r>
                <a14:m>
                  <m:oMath xmlns:m="http://schemas.openxmlformats.org/officeDocument/2006/math">
                    <m:r>
                      <a:rPr lang="ru-RU" sz="3200" b="0" i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ru-RU" sz="3200" b="0" i="1">
                        <a:latin typeface="Cambria Math" panose="02040503050406030204" pitchFamily="18" charset="0"/>
                      </a:rPr>
                      <m:t>х=−</m:t>
                    </m:r>
                    <m:f>
                      <m:fPr>
                        <m:ctrlPr>
                          <a:rPr lang="ru-RU" sz="32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ru-RU" sz="3200" b="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3200" dirty="0">
                    <a:latin typeface="Century Gothic" panose="020B0502020202020204" pitchFamily="34" charset="0"/>
                  </a:rPr>
                  <a:t>             4. </a:t>
                </a:r>
                <a14:m>
                  <m:oMath xmlns:m="http://schemas.openxmlformats.org/officeDocument/2006/math">
                    <m:r>
                      <a:rPr lang="ru-RU" sz="3200" i="1">
                        <a:latin typeface="Cambria Math" panose="02040503050406030204" pitchFamily="18" charset="0"/>
                      </a:rPr>
                      <m:t>х =3 </m:t>
                    </m:r>
                  </m:oMath>
                </a14:m>
                <a:endParaRPr lang="ru-RU" sz="3200" dirty="0">
                  <a:latin typeface="Century Gothic" panose="020B0502020202020204" pitchFamily="34" charset="0"/>
                </a:endParaRPr>
              </a:p>
              <a:p>
                <a:pPr marL="0" indent="0">
                  <a:buNone/>
                </a:pPr>
                <a:endParaRPr lang="ru-RU" sz="32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B795AA62-66EC-791E-FE3C-0603E8EDF36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0705" y="3626771"/>
                <a:ext cx="6891187" cy="4393982"/>
              </a:xfrm>
              <a:blipFill>
                <a:blip r:embed="rId4"/>
                <a:stretch>
                  <a:fillRect l="-2212" t="-29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Group 10">
            <a:extLst>
              <a:ext uri="{FF2B5EF4-FFF2-40B4-BE49-F238E27FC236}">
                <a16:creationId xmlns:a16="http://schemas.microsoft.com/office/drawing/2014/main" id="{07EAA094-9CF6-4695-958A-33D9BCAA9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23132" y="713128"/>
            <a:ext cx="1068867" cy="2126625"/>
            <a:chOff x="10918968" y="713127"/>
            <a:chExt cx="1273032" cy="253283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E80C965-DB6D-4F81-9E9E-B027384D0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A580F890-B085-4E95-96AA-55AEBEC5CE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EB761800-9EBB-65A2-463E-0B38432EA5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67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8FF6E5D1-E3E2-4E3C-B17B-83259C33FF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8022021" y="3231931"/>
                <a:ext cx="3852041" cy="1834056"/>
              </a:xfrm>
            </p:spPr>
            <p:txBody>
              <a:bodyPr vert="horz" lIns="91440" tIns="45720" rIns="91440" bIns="45720" rtlCol="0" anchor="b">
                <a:normAutofit/>
              </a:bodyPr>
              <a:lstStyle/>
              <a:p>
                <a:pPr algn="ctr"/>
                <a:r>
                  <a:rPr lang="en-US" sz="3600" b="1" dirty="0" err="1">
                    <a:latin typeface="Century Gothic" panose="020B0502020202020204" pitchFamily="34" charset="0"/>
                  </a:rPr>
                  <a:t>Решите</a:t>
                </a:r>
                <a:r>
                  <a:rPr lang="en-US" sz="3600" b="1" dirty="0">
                    <a:latin typeface="Century Gothic" panose="020B0502020202020204" pitchFamily="34" charset="0"/>
                  </a:rPr>
                  <a:t> </a:t>
                </a:r>
                <a:r>
                  <a:rPr lang="en-US" sz="3600" b="1" dirty="0" err="1">
                    <a:latin typeface="Century Gothic" panose="020B0502020202020204" pitchFamily="34" charset="0"/>
                  </a:rPr>
                  <a:t>уравнение</a:t>
                </a:r>
                <a:r>
                  <a:rPr lang="en-US" sz="3600" b="1" dirty="0">
                    <a:latin typeface="Century Gothic" panose="020B0502020202020204" pitchFamily="34" charset="0"/>
                  </a:rPr>
                  <a:t>: </a:t>
                </a:r>
                <a:br>
                  <a:rPr lang="en-US" sz="3600" dirty="0"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latin typeface="Cambria Math" panose="02040503050406030204" pitchFamily="18" charset="0"/>
                        </a:rPr>
                        <m:t>2х+5=2(х+6) </m:t>
                      </m:r>
                    </m:oMath>
                  </m:oMathPara>
                </a14:m>
                <a:endParaRPr lang="en-US" sz="36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022021" y="3231931"/>
                <a:ext cx="3852041" cy="1834056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бъект 2">
            <a:extLst>
              <a:ext uri="{FF2B5EF4-FFF2-40B4-BE49-F238E27FC236}">
                <a16:creationId xmlns:a16="http://schemas.microsoft.com/office/drawing/2014/main" id="{FB47F5AC-A7B8-450E-CFB4-E9EC79E3D8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2910" y="5242675"/>
            <a:ext cx="4330262" cy="68328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3200" dirty="0" err="1">
                <a:latin typeface="Century Gothic" panose="020B0502020202020204" pitchFamily="34" charset="0"/>
              </a:rPr>
              <a:t>Ответ</a:t>
            </a:r>
            <a:r>
              <a:rPr lang="en-US" sz="3200" dirty="0">
                <a:latin typeface="Century Gothic" panose="020B0502020202020204" pitchFamily="34" charset="0"/>
              </a:rPr>
              <a:t>: </a:t>
            </a:r>
            <a:r>
              <a:rPr lang="en-US" sz="3200" dirty="0" err="1">
                <a:latin typeface="Century Gothic" panose="020B0502020202020204" pitchFamily="34" charset="0"/>
              </a:rPr>
              <a:t>нет</a:t>
            </a:r>
            <a:r>
              <a:rPr lang="en-US" sz="3200" dirty="0">
                <a:latin typeface="Century Gothic" panose="020B0502020202020204" pitchFamily="34" charset="0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</a:rPr>
              <a:t>корней</a:t>
            </a:r>
            <a:r>
              <a:rPr lang="en-US" sz="3200" dirty="0">
                <a:latin typeface="Century Gothic" panose="020B0502020202020204" pitchFamily="34" charset="0"/>
              </a:rPr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Назад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F0CA13C2-6A91-C1C7-4DC2-8D347322AB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1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3AC3AD7A-D2FA-36BF-9318-115AC97E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0" y="1"/>
            <a:ext cx="12191980" cy="68579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21" y="629444"/>
                <a:ext cx="12191979" cy="2900518"/>
              </a:xfrm>
            </p:spPr>
            <p:txBody>
              <a:bodyPr vert="horz" lIns="91440" tIns="45720" rIns="91440" bIns="45720" rtlCol="0" anchor="b">
                <a:normAutofit/>
              </a:bodyPr>
              <a:lstStyle/>
              <a:p>
                <a:pPr algn="ctr"/>
                <a:r>
                  <a:rPr lang="en-US" sz="6000" dirty="0" err="1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Решите</a:t>
                </a:r>
                <a:r>
                  <a:rPr lang="en-US" sz="60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sz="6000" dirty="0" err="1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уравнение</a:t>
                </a:r>
                <a:r>
                  <a:rPr lang="en-US" sz="60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: </a:t>
                </a:r>
                <a:br>
                  <a:rPr lang="en-US" sz="60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−х−2+3(х−3)=3(4−х)−3 </m:t>
                      </m:r>
                    </m:oMath>
                  </m:oMathPara>
                </a14:m>
                <a:endParaRPr lang="en-US" sz="6000" dirty="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1" y="629444"/>
                <a:ext cx="12191979" cy="2900518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24000" y="4159404"/>
                <a:ext cx="9144000" cy="1098395"/>
              </a:xfr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4000" dirty="0" err="1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Ответ</a:t>
                </a:r>
                <a:r>
                  <a:rPr lang="en-US" sz="40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0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х=4.</m:t>
                    </m:r>
                  </m:oMath>
                </a14:m>
                <a:endParaRPr lang="en-US" sz="4000" dirty="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0" y="4159404"/>
                <a:ext cx="9144000" cy="1098395"/>
              </a:xfrm>
              <a:blipFill>
                <a:blip r:embed="rId5"/>
                <a:stretch>
                  <a:fillRect t="-16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Назад со сплошной заливкой">
            <a:hlinkClick r:id="rId6" action="ppaction://hlinksldjump"/>
            <a:extLst>
              <a:ext uri="{FF2B5EF4-FFF2-40B4-BE49-F238E27FC236}">
                <a16:creationId xmlns:a16="http://schemas.microsoft.com/office/drawing/2014/main" id="{CE338190-5CC7-55C9-FA90-D47BE37F04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5749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8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643468" y="643467"/>
                <a:ext cx="4620584" cy="2491619"/>
              </a:xfrm>
            </p:spPr>
            <p:txBody>
              <a:bodyPr vert="horz" lIns="91440" tIns="45720" rIns="91440" bIns="45720" rtlCol="0" anchor="b">
                <a:normAutofit/>
              </a:bodyPr>
              <a:lstStyle/>
              <a:p>
                <a:pPr/>
                <a:r>
                  <a:rPr lang="en-US" sz="4800" b="1" dirty="0" err="1">
                    <a:latin typeface="Century Gothic" panose="020B0502020202020204" pitchFamily="34" charset="0"/>
                  </a:rPr>
                  <a:t>Решите</a:t>
                </a:r>
                <a:r>
                  <a:rPr lang="en-US" sz="4800" b="1" dirty="0">
                    <a:latin typeface="Century Gothic" panose="020B0502020202020204" pitchFamily="34" charset="0"/>
                  </a:rPr>
                  <a:t> </a:t>
                </a:r>
                <a:r>
                  <a:rPr lang="en-US" sz="4800" b="1" dirty="0" err="1">
                    <a:latin typeface="Century Gothic" panose="020B0502020202020204" pitchFamily="34" charset="0"/>
                  </a:rPr>
                  <a:t>уравнение</a:t>
                </a:r>
                <a:r>
                  <a:rPr lang="en-US" sz="4800" b="1" dirty="0">
                    <a:latin typeface="Century Gothic" panose="020B0502020202020204" pitchFamily="34" charset="0"/>
                  </a:rPr>
                  <a:t>: </a:t>
                </a:r>
                <a:br>
                  <a:rPr lang="en-US" sz="4800" dirty="0"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4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800" b="0" i="1">
                              <a:latin typeface="Cambria Math" panose="02040503050406030204" pitchFamily="18" charset="0"/>
                            </a:rPr>
                            <m:t>х−5</m:t>
                          </m:r>
                        </m:e>
                      </m:d>
                      <m:r>
                        <a:rPr lang="en-US" sz="4800" b="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48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43468" y="643467"/>
                <a:ext cx="4620584" cy="2491619"/>
              </a:xfrm>
              <a:blipFill>
                <a:blip r:embed="rId2"/>
                <a:stretch>
                  <a:fillRect l="-60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43468" y="3833302"/>
                <a:ext cx="4620584" cy="775494"/>
              </a:xfr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 indent="0">
                  <a:buNone/>
                </a:pPr>
                <a:r>
                  <a:rPr lang="en-US" sz="3600">
                    <a:latin typeface="Century Gothic" panose="020B0502020202020204" pitchFamily="34" charset="0"/>
                  </a:rPr>
                  <a:t>Ответ: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dirty="0"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b>
                        <m:r>
                          <a:rPr lang="en-US" sz="3600" b="0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600" b="0" i="1" dirty="0">
                        <a:latin typeface="Cambria Math" panose="02040503050406030204" pitchFamily="18" charset="0"/>
                      </a:rPr>
                      <m:t>=6, </m:t>
                    </m:r>
                    <m:sSub>
                      <m:sSubPr>
                        <m:ctrlPr>
                          <a:rPr lang="en-US" sz="3600" b="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dirty="0"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b>
                        <m:r>
                          <a:rPr lang="en-US" sz="3600" b="0" i="1" dirty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600" b="0" i="1" dirty="0">
                        <a:latin typeface="Cambria Math" panose="02040503050406030204" pitchFamily="18" charset="0"/>
                      </a:rPr>
                      <m:t>=4.</m:t>
                    </m:r>
                  </m:oMath>
                </a14:m>
                <a:endParaRPr lang="en-US" sz="360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3468" y="3833302"/>
                <a:ext cx="4620584" cy="775494"/>
              </a:xfrm>
              <a:blipFill>
                <a:blip r:embed="rId3"/>
                <a:stretch>
                  <a:fillRect l="-4090" t="-19685" b="-55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ADBD4CBF-DD4C-1EE9-6C0D-55C7740B81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621" r="2447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26D46BDC-DA66-6B61-48F7-264F7CF2F5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E91F5CA-B392-444C-88E3-BF5BAAEBD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59807F-B6FA-44D3-9A53-C55B6B5688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80681"/>
            <a:ext cx="12192000" cy="277731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255059" y="5469340"/>
                <a:ext cx="9681882" cy="739880"/>
              </a:xfrm>
            </p:spPr>
            <p:txBody>
              <a:bodyPr vert="horz" lIns="91440" tIns="45720" rIns="91440" bIns="45720" rtlCol="0" anchor="b">
                <a:noAutofit/>
              </a:bodyPr>
              <a:lstStyle/>
              <a:p>
                <a:pPr algn="ctr"/>
                <a:r>
                  <a:rPr lang="en-US" sz="4000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Решите</a:t>
                </a:r>
                <a:r>
                  <a:rPr 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sz="4000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уравнение</a:t>
                </a:r>
                <a:r>
                  <a:rPr 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: </a:t>
                </a:r>
                <a:br>
                  <a:rPr lang="en-US" sz="4000" i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9−2(−4х+7)=7 </m:t>
                      </m:r>
                    </m:oMath>
                  </m:oMathPara>
                </a14:m>
                <a:endParaRPr 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55059" y="5469340"/>
                <a:ext cx="9681882" cy="739880"/>
              </a:xfrm>
              <a:blipFill>
                <a:blip r:embed="rId2"/>
                <a:stretch>
                  <a:fillRect t="-827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56971" y="6209220"/>
                <a:ext cx="7678057" cy="689506"/>
              </a:xfrm>
            </p:spPr>
            <p:txBody>
              <a:bodyPr vert="horz" lIns="91440" tIns="45720" rIns="91440" bIns="45720" rtlCol="0" anchor="t"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36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Ответ</a:t>
                </a:r>
                <a:r>
                  <a:rPr lang="en-US" sz="3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х=1,5.</m:t>
                    </m:r>
                  </m:oMath>
                </a14:m>
                <a:endParaRPr 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56971" y="6209220"/>
                <a:ext cx="7678057" cy="689506"/>
              </a:xfrm>
              <a:blipFill>
                <a:blip r:embed="rId3"/>
                <a:stretch>
                  <a:fillRect t="-22124" b="-185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9DF5EC92-EB0F-8AD5-8379-F57DBB7D9A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44" b="12422"/>
          <a:stretch/>
        </p:blipFill>
        <p:spPr>
          <a:xfrm>
            <a:off x="20" y="10"/>
            <a:ext cx="12191979" cy="5886523"/>
          </a:xfrm>
          <a:custGeom>
            <a:avLst/>
            <a:gdLst/>
            <a:ahLst/>
            <a:cxnLst/>
            <a:rect l="l" t="t" r="r" b="b"/>
            <a:pathLst>
              <a:path w="12191999" h="5886533">
                <a:moveTo>
                  <a:pt x="4721173" y="4907914"/>
                </a:moveTo>
                <a:lnTo>
                  <a:pt x="4722109" y="4908125"/>
                </a:lnTo>
                <a:cubicBezTo>
                  <a:pt x="4721143" y="4908767"/>
                  <a:pt x="4718263" y="4909373"/>
                  <a:pt x="4717199" y="4909396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5751311"/>
                </a:lnTo>
                <a:lnTo>
                  <a:pt x="12140860" y="5770509"/>
                </a:lnTo>
                <a:cubicBezTo>
                  <a:pt x="12126656" y="5772723"/>
                  <a:pt x="12093589" y="5827925"/>
                  <a:pt x="12080161" y="5826358"/>
                </a:cubicBezTo>
                <a:cubicBezTo>
                  <a:pt x="11978188" y="5850511"/>
                  <a:pt x="11967361" y="5873564"/>
                  <a:pt x="11917885" y="5861578"/>
                </a:cubicBezTo>
                <a:cubicBezTo>
                  <a:pt x="11872779" y="5859863"/>
                  <a:pt x="11928861" y="5896778"/>
                  <a:pt x="11894610" y="5883738"/>
                </a:cubicBezTo>
                <a:cubicBezTo>
                  <a:pt x="11860359" y="5870698"/>
                  <a:pt x="11736091" y="5807232"/>
                  <a:pt x="11712379" y="5783337"/>
                </a:cubicBezTo>
                <a:cubicBezTo>
                  <a:pt x="11688667" y="5759442"/>
                  <a:pt x="11627912" y="5782933"/>
                  <a:pt x="11585366" y="5740371"/>
                </a:cubicBezTo>
                <a:lnTo>
                  <a:pt x="11516470" y="5663679"/>
                </a:lnTo>
                <a:cubicBezTo>
                  <a:pt x="11468274" y="5661847"/>
                  <a:pt x="11507335" y="5626593"/>
                  <a:pt x="11462692" y="5610127"/>
                </a:cubicBezTo>
                <a:cubicBezTo>
                  <a:pt x="11417567" y="5608500"/>
                  <a:pt x="11408021" y="5556613"/>
                  <a:pt x="11369712" y="5548654"/>
                </a:cubicBezTo>
                <a:cubicBezTo>
                  <a:pt x="11354317" y="5554704"/>
                  <a:pt x="11288328" y="5499810"/>
                  <a:pt x="11273969" y="5488986"/>
                </a:cubicBezTo>
                <a:cubicBezTo>
                  <a:pt x="11231913" y="5490378"/>
                  <a:pt x="11221973" y="5480544"/>
                  <a:pt x="11195084" y="5467967"/>
                </a:cubicBezTo>
                <a:cubicBezTo>
                  <a:pt x="11164086" y="5497749"/>
                  <a:pt x="11171649" y="5471790"/>
                  <a:pt x="11143408" y="5468614"/>
                </a:cubicBezTo>
                <a:cubicBezTo>
                  <a:pt x="11125906" y="5464975"/>
                  <a:pt x="11102603" y="5460835"/>
                  <a:pt x="11085935" y="5459365"/>
                </a:cubicBezTo>
                <a:cubicBezTo>
                  <a:pt x="11057493" y="5459661"/>
                  <a:pt x="11029906" y="5441496"/>
                  <a:pt x="11030953" y="5456484"/>
                </a:cubicBezTo>
                <a:cubicBezTo>
                  <a:pt x="11007784" y="5459001"/>
                  <a:pt x="10982005" y="5463178"/>
                  <a:pt x="10951060" y="5461240"/>
                </a:cubicBezTo>
                <a:cubicBezTo>
                  <a:pt x="10885365" y="5424406"/>
                  <a:pt x="10915288" y="5460968"/>
                  <a:pt x="10857721" y="5448157"/>
                </a:cubicBezTo>
                <a:cubicBezTo>
                  <a:pt x="10806646" y="5435790"/>
                  <a:pt x="10707075" y="5402712"/>
                  <a:pt x="10644616" y="5387039"/>
                </a:cubicBezTo>
                <a:cubicBezTo>
                  <a:pt x="10616446" y="5382224"/>
                  <a:pt x="10558603" y="5371613"/>
                  <a:pt x="10519277" y="5366793"/>
                </a:cubicBezTo>
                <a:cubicBezTo>
                  <a:pt x="10495461" y="5368312"/>
                  <a:pt x="10473830" y="5354868"/>
                  <a:pt x="10445981" y="5364735"/>
                </a:cubicBezTo>
                <a:cubicBezTo>
                  <a:pt x="10436536" y="5368773"/>
                  <a:pt x="10409281" y="5367966"/>
                  <a:pt x="10383865" y="5360888"/>
                </a:cubicBezTo>
                <a:cubicBezTo>
                  <a:pt x="10374827" y="5369095"/>
                  <a:pt x="10347864" y="5360432"/>
                  <a:pt x="10336852" y="5360277"/>
                </a:cubicBezTo>
                <a:cubicBezTo>
                  <a:pt x="10323586" y="5366987"/>
                  <a:pt x="10274741" y="5357921"/>
                  <a:pt x="10261098" y="5350526"/>
                </a:cubicBezTo>
                <a:lnTo>
                  <a:pt x="10126497" y="5339011"/>
                </a:lnTo>
                <a:lnTo>
                  <a:pt x="10082166" y="5336916"/>
                </a:lnTo>
                <a:cubicBezTo>
                  <a:pt x="10074567" y="5338985"/>
                  <a:pt x="10046860" y="5337657"/>
                  <a:pt x="10039237" y="5338580"/>
                </a:cubicBezTo>
                <a:cubicBezTo>
                  <a:pt x="9998458" y="5328479"/>
                  <a:pt x="9984394" y="5327989"/>
                  <a:pt x="9960016" y="5323065"/>
                </a:cubicBezTo>
                <a:cubicBezTo>
                  <a:pt x="9918980" y="5322923"/>
                  <a:pt x="9888741" y="5326122"/>
                  <a:pt x="9847789" y="5316297"/>
                </a:cubicBezTo>
                <a:lnTo>
                  <a:pt x="9728306" y="5296090"/>
                </a:lnTo>
                <a:cubicBezTo>
                  <a:pt x="9675056" y="5305676"/>
                  <a:pt x="9602035" y="5297282"/>
                  <a:pt x="9584504" y="5284670"/>
                </a:cubicBezTo>
                <a:cubicBezTo>
                  <a:pt x="9518952" y="5270394"/>
                  <a:pt x="9415429" y="5244268"/>
                  <a:pt x="9343049" y="5238968"/>
                </a:cubicBezTo>
                <a:lnTo>
                  <a:pt x="9231367" y="5187063"/>
                </a:lnTo>
                <a:lnTo>
                  <a:pt x="9194807" y="5176984"/>
                </a:lnTo>
                <a:lnTo>
                  <a:pt x="9189243" y="5167745"/>
                </a:lnTo>
                <a:lnTo>
                  <a:pt x="9151229" y="5156543"/>
                </a:lnTo>
                <a:lnTo>
                  <a:pt x="9150207" y="5157608"/>
                </a:lnTo>
                <a:cubicBezTo>
                  <a:pt x="9147045" y="5159739"/>
                  <a:pt x="9143081" y="5160831"/>
                  <a:pt x="9137315" y="5159777"/>
                </a:cubicBezTo>
                <a:cubicBezTo>
                  <a:pt x="9138862" y="5179261"/>
                  <a:pt x="9130952" y="5165972"/>
                  <a:pt x="9113809" y="5161143"/>
                </a:cubicBezTo>
                <a:cubicBezTo>
                  <a:pt x="9112388" y="5190326"/>
                  <a:pt x="9068114" y="5155892"/>
                  <a:pt x="9053450" y="5169457"/>
                </a:cubicBezTo>
                <a:lnTo>
                  <a:pt x="9005483" y="5166172"/>
                </a:lnTo>
                <a:lnTo>
                  <a:pt x="9005198" y="5166412"/>
                </a:lnTo>
                <a:cubicBezTo>
                  <a:pt x="9003143" y="5166632"/>
                  <a:pt x="9000324" y="5166304"/>
                  <a:pt x="8996229" y="5165201"/>
                </a:cubicBezTo>
                <a:lnTo>
                  <a:pt x="8990391" y="5163140"/>
                </a:lnTo>
                <a:lnTo>
                  <a:pt x="8974334" y="5159914"/>
                </a:lnTo>
                <a:lnTo>
                  <a:pt x="8968008" y="5160614"/>
                </a:lnTo>
                <a:lnTo>
                  <a:pt x="8963045" y="5162839"/>
                </a:lnTo>
                <a:cubicBezTo>
                  <a:pt x="8954690" y="5154888"/>
                  <a:pt x="8955517" y="5145940"/>
                  <a:pt x="8928985" y="5166027"/>
                </a:cubicBezTo>
                <a:cubicBezTo>
                  <a:pt x="8898031" y="5165007"/>
                  <a:pt x="8789300" y="5150352"/>
                  <a:pt x="8752441" y="5146795"/>
                </a:cubicBezTo>
                <a:cubicBezTo>
                  <a:pt x="8719819" y="5136075"/>
                  <a:pt x="8748194" y="5149736"/>
                  <a:pt x="8707844" y="5144694"/>
                </a:cubicBezTo>
                <a:cubicBezTo>
                  <a:pt x="8671606" y="5125159"/>
                  <a:pt x="8639142" y="5141599"/>
                  <a:pt x="8596068" y="5136122"/>
                </a:cubicBezTo>
                <a:lnTo>
                  <a:pt x="8525227" y="5150964"/>
                </a:lnTo>
                <a:lnTo>
                  <a:pt x="8510980" y="5145049"/>
                </a:lnTo>
                <a:lnTo>
                  <a:pt x="8506164" y="5142048"/>
                </a:lnTo>
                <a:cubicBezTo>
                  <a:pt x="8502646" y="5140271"/>
                  <a:pt x="8500045" y="5139460"/>
                  <a:pt x="8497965" y="5139310"/>
                </a:cubicBezTo>
                <a:lnTo>
                  <a:pt x="8497591" y="5139489"/>
                </a:lnTo>
                <a:lnTo>
                  <a:pt x="8490246" y="5136439"/>
                </a:lnTo>
                <a:lnTo>
                  <a:pt x="8367179" y="5122397"/>
                </a:lnTo>
                <a:cubicBezTo>
                  <a:pt x="8362021" y="5120372"/>
                  <a:pt x="8357730" y="5120720"/>
                  <a:pt x="8353796" y="5122203"/>
                </a:cubicBezTo>
                <a:lnTo>
                  <a:pt x="8352369" y="5123043"/>
                </a:lnTo>
                <a:lnTo>
                  <a:pt x="8320101" y="5105625"/>
                </a:lnTo>
                <a:lnTo>
                  <a:pt x="8314429" y="5105299"/>
                </a:lnTo>
                <a:lnTo>
                  <a:pt x="8295170" y="5091404"/>
                </a:lnTo>
                <a:lnTo>
                  <a:pt x="8284273" y="5085581"/>
                </a:lnTo>
                <a:lnTo>
                  <a:pt x="8283146" y="5081138"/>
                </a:lnTo>
                <a:cubicBezTo>
                  <a:pt x="8280842" y="5077893"/>
                  <a:pt x="8276148" y="5075245"/>
                  <a:pt x="8266072" y="5073963"/>
                </a:cubicBezTo>
                <a:lnTo>
                  <a:pt x="8263373" y="5074193"/>
                </a:lnTo>
                <a:lnTo>
                  <a:pt x="8252030" y="5064350"/>
                </a:lnTo>
                <a:cubicBezTo>
                  <a:pt x="8248856" y="5060500"/>
                  <a:pt x="8246644" y="5056218"/>
                  <a:pt x="8245831" y="5051358"/>
                </a:cubicBezTo>
                <a:cubicBezTo>
                  <a:pt x="8181824" y="5054265"/>
                  <a:pt x="8147127" y="5020143"/>
                  <a:pt x="8090268" y="5005197"/>
                </a:cubicBezTo>
                <a:cubicBezTo>
                  <a:pt x="8025464" y="4982055"/>
                  <a:pt x="7967067" y="4960819"/>
                  <a:pt x="7905404" y="4963224"/>
                </a:cubicBezTo>
                <a:cubicBezTo>
                  <a:pt x="7835116" y="4948312"/>
                  <a:pt x="7780962" y="4946081"/>
                  <a:pt x="7718741" y="4937509"/>
                </a:cubicBezTo>
                <a:lnTo>
                  <a:pt x="7614343" y="4940980"/>
                </a:lnTo>
                <a:lnTo>
                  <a:pt x="7527539" y="4935152"/>
                </a:lnTo>
                <a:lnTo>
                  <a:pt x="7519567" y="4932599"/>
                </a:lnTo>
                <a:cubicBezTo>
                  <a:pt x="7513989" y="4931260"/>
                  <a:pt x="7510169" y="4930910"/>
                  <a:pt x="7507408" y="4931264"/>
                </a:cubicBezTo>
                <a:lnTo>
                  <a:pt x="7507036" y="4931591"/>
                </a:lnTo>
                <a:lnTo>
                  <a:pt x="7495791" y="4929639"/>
                </a:lnTo>
                <a:cubicBezTo>
                  <a:pt x="7476982" y="4925521"/>
                  <a:pt x="7422524" y="4942937"/>
                  <a:pt x="7405387" y="4937744"/>
                </a:cubicBezTo>
                <a:cubicBezTo>
                  <a:pt x="7374785" y="4940694"/>
                  <a:pt x="7333986" y="4941799"/>
                  <a:pt x="7312176" y="4947339"/>
                </a:cubicBezTo>
                <a:lnTo>
                  <a:pt x="7310849" y="4948781"/>
                </a:lnTo>
                <a:lnTo>
                  <a:pt x="7218556" y="4923532"/>
                </a:lnTo>
                <a:lnTo>
                  <a:pt x="7201098" y="4918982"/>
                </a:lnTo>
                <a:lnTo>
                  <a:pt x="7197000" y="4913624"/>
                </a:lnTo>
                <a:cubicBezTo>
                  <a:pt x="7192108" y="4910101"/>
                  <a:pt x="7184502" y="4907962"/>
                  <a:pt x="7170804" y="4908976"/>
                </a:cubicBezTo>
                <a:lnTo>
                  <a:pt x="7096984" y="4896748"/>
                </a:lnTo>
                <a:cubicBezTo>
                  <a:pt x="7061144" y="4895770"/>
                  <a:pt x="7050185" y="4894793"/>
                  <a:pt x="7018492" y="4897122"/>
                </a:cubicBezTo>
                <a:cubicBezTo>
                  <a:pt x="6937524" y="4886184"/>
                  <a:pt x="6943641" y="4862018"/>
                  <a:pt x="6904142" y="4867616"/>
                </a:cubicBezTo>
                <a:cubicBezTo>
                  <a:pt x="6871918" y="4872824"/>
                  <a:pt x="6787985" y="4853750"/>
                  <a:pt x="6708218" y="4839661"/>
                </a:cubicBezTo>
                <a:cubicBezTo>
                  <a:pt x="6649102" y="4830206"/>
                  <a:pt x="6628102" y="4816105"/>
                  <a:pt x="6549451" y="4810885"/>
                </a:cubicBezTo>
                <a:cubicBezTo>
                  <a:pt x="6472150" y="4766795"/>
                  <a:pt x="6409692" y="4790518"/>
                  <a:pt x="6317556" y="4764085"/>
                </a:cubicBezTo>
                <a:cubicBezTo>
                  <a:pt x="6297547" y="4748563"/>
                  <a:pt x="6209288" y="4765756"/>
                  <a:pt x="6168670" y="4761998"/>
                </a:cubicBezTo>
                <a:cubicBezTo>
                  <a:pt x="6128052" y="4758240"/>
                  <a:pt x="6090536" y="4744692"/>
                  <a:pt x="6073844" y="4741536"/>
                </a:cubicBezTo>
                <a:lnTo>
                  <a:pt x="6068526" y="4743073"/>
                </a:lnTo>
                <a:lnTo>
                  <a:pt x="6048634" y="4742390"/>
                </a:lnTo>
                <a:lnTo>
                  <a:pt x="6041279" y="4750739"/>
                </a:lnTo>
                <a:lnTo>
                  <a:pt x="6010088" y="4755832"/>
                </a:lnTo>
                <a:cubicBezTo>
                  <a:pt x="5998677" y="4756419"/>
                  <a:pt x="5970124" y="4755506"/>
                  <a:pt x="5957373" y="4752188"/>
                </a:cubicBezTo>
                <a:lnTo>
                  <a:pt x="5758915" y="4736496"/>
                </a:lnTo>
                <a:lnTo>
                  <a:pt x="5626957" y="4735473"/>
                </a:lnTo>
                <a:lnTo>
                  <a:pt x="5470902" y="4749493"/>
                </a:lnTo>
                <a:cubicBezTo>
                  <a:pt x="5478131" y="4762521"/>
                  <a:pt x="5439006" y="4748455"/>
                  <a:pt x="5432757" y="4760746"/>
                </a:cubicBezTo>
                <a:cubicBezTo>
                  <a:pt x="5429365" y="4770778"/>
                  <a:pt x="5391824" y="4775462"/>
                  <a:pt x="5381664" y="4778448"/>
                </a:cubicBezTo>
                <a:lnTo>
                  <a:pt x="5261760" y="4798865"/>
                </a:lnTo>
                <a:cubicBezTo>
                  <a:pt x="5251595" y="4799049"/>
                  <a:pt x="5230547" y="4807359"/>
                  <a:pt x="5222959" y="4809989"/>
                </a:cubicBezTo>
                <a:lnTo>
                  <a:pt x="5174657" y="4812979"/>
                </a:lnTo>
                <a:lnTo>
                  <a:pt x="5156551" y="4820202"/>
                </a:lnTo>
                <a:lnTo>
                  <a:pt x="5142595" y="4823602"/>
                </a:lnTo>
                <a:lnTo>
                  <a:pt x="5139593" y="4825703"/>
                </a:lnTo>
                <a:cubicBezTo>
                  <a:pt x="5133873" y="4829743"/>
                  <a:pt x="5128076" y="4833554"/>
                  <a:pt x="5121656" y="4836556"/>
                </a:cubicBezTo>
                <a:cubicBezTo>
                  <a:pt x="5108317" y="4807937"/>
                  <a:pt x="5064853" y="4857373"/>
                  <a:pt x="5065787" y="4829985"/>
                </a:cubicBezTo>
                <a:cubicBezTo>
                  <a:pt x="5028193" y="4841501"/>
                  <a:pt x="5038944" y="4812412"/>
                  <a:pt x="5011510" y="4846366"/>
                </a:cubicBezTo>
                <a:cubicBezTo>
                  <a:pt x="4937023" y="4845983"/>
                  <a:pt x="4916353" y="4832976"/>
                  <a:pt x="4840437" y="4870383"/>
                </a:cubicBezTo>
                <a:cubicBezTo>
                  <a:pt x="4806739" y="4887025"/>
                  <a:pt x="4784106" y="4898171"/>
                  <a:pt x="4762444" y="4898151"/>
                </a:cubicBezTo>
                <a:cubicBezTo>
                  <a:pt x="4741323" y="4902652"/>
                  <a:pt x="4729481" y="4905474"/>
                  <a:pt x="4723182" y="4907166"/>
                </a:cubicBezTo>
                <a:lnTo>
                  <a:pt x="4721173" y="4907914"/>
                </a:lnTo>
                <a:lnTo>
                  <a:pt x="4715524" y="4906639"/>
                </a:lnTo>
                <a:cubicBezTo>
                  <a:pt x="4680148" y="4913595"/>
                  <a:pt x="4524744" y="4914403"/>
                  <a:pt x="4515810" y="4916541"/>
                </a:cubicBezTo>
                <a:cubicBezTo>
                  <a:pt x="4457819" y="4929653"/>
                  <a:pt x="4462659" y="4930394"/>
                  <a:pt x="4428539" y="4927192"/>
                </a:cubicBezTo>
                <a:cubicBezTo>
                  <a:pt x="4423303" y="4923821"/>
                  <a:pt x="4368974" y="4930115"/>
                  <a:pt x="4362872" y="4928538"/>
                </a:cubicBezTo>
                <a:lnTo>
                  <a:pt x="4316962" y="4921923"/>
                </a:lnTo>
                <a:lnTo>
                  <a:pt x="4315106" y="4923264"/>
                </a:lnTo>
                <a:cubicBezTo>
                  <a:pt x="4306123" y="4926635"/>
                  <a:pt x="4299993" y="4926634"/>
                  <a:pt x="4295140" y="4925143"/>
                </a:cubicBezTo>
                <a:lnTo>
                  <a:pt x="4290059" y="4922226"/>
                </a:lnTo>
                <a:lnTo>
                  <a:pt x="4276138" y="4922472"/>
                </a:lnTo>
                <a:lnTo>
                  <a:pt x="4248113" y="4920148"/>
                </a:lnTo>
                <a:lnTo>
                  <a:pt x="4202046" y="4922943"/>
                </a:lnTo>
                <a:cubicBezTo>
                  <a:pt x="4201945" y="4923363"/>
                  <a:pt x="4201842" y="4923782"/>
                  <a:pt x="4201741" y="4924202"/>
                </a:cubicBezTo>
                <a:cubicBezTo>
                  <a:pt x="4200116" y="4927039"/>
                  <a:pt x="4197140" y="4929158"/>
                  <a:pt x="4191245" y="4929836"/>
                </a:cubicBezTo>
                <a:cubicBezTo>
                  <a:pt x="4204212" y="4947125"/>
                  <a:pt x="4161274" y="4945230"/>
                  <a:pt x="4142742" y="4945701"/>
                </a:cubicBezTo>
                <a:cubicBezTo>
                  <a:pt x="4124717" y="4952767"/>
                  <a:pt x="4099099" y="4966347"/>
                  <a:pt x="4083094" y="4972234"/>
                </a:cubicBezTo>
                <a:lnTo>
                  <a:pt x="4074543" y="4973069"/>
                </a:lnTo>
                <a:cubicBezTo>
                  <a:pt x="4074504" y="4973170"/>
                  <a:pt x="4074463" y="4973269"/>
                  <a:pt x="4074424" y="4973368"/>
                </a:cubicBezTo>
                <a:cubicBezTo>
                  <a:pt x="4072678" y="4974152"/>
                  <a:pt x="4069906" y="4974653"/>
                  <a:pt x="4065507" y="4974812"/>
                </a:cubicBezTo>
                <a:lnTo>
                  <a:pt x="4058951" y="4974594"/>
                </a:lnTo>
                <a:lnTo>
                  <a:pt x="4042361" y="4976215"/>
                </a:lnTo>
                <a:lnTo>
                  <a:pt x="4036993" y="4978649"/>
                </a:lnTo>
                <a:lnTo>
                  <a:pt x="4035360" y="4982316"/>
                </a:lnTo>
                <a:lnTo>
                  <a:pt x="4033775" y="4982081"/>
                </a:lnTo>
                <a:cubicBezTo>
                  <a:pt x="4021424" y="4977217"/>
                  <a:pt x="4016874" y="4968841"/>
                  <a:pt x="4004535" y="4994649"/>
                </a:cubicBezTo>
                <a:cubicBezTo>
                  <a:pt x="3976667" y="4987584"/>
                  <a:pt x="3972977" y="5002913"/>
                  <a:pt x="3936843" y="5012106"/>
                </a:cubicBezTo>
                <a:cubicBezTo>
                  <a:pt x="3920506" y="5004382"/>
                  <a:pt x="3908535" y="5009071"/>
                  <a:pt x="3897272" y="5017761"/>
                </a:cubicBezTo>
                <a:cubicBezTo>
                  <a:pt x="3861092" y="5017265"/>
                  <a:pt x="3829628" y="5031135"/>
                  <a:pt x="3789757" y="5037999"/>
                </a:cubicBezTo>
                <a:cubicBezTo>
                  <a:pt x="3741007" y="5052705"/>
                  <a:pt x="3725129" y="5054682"/>
                  <a:pt x="3682510" y="5061922"/>
                </a:cubicBezTo>
                <a:lnTo>
                  <a:pt x="3610032" y="5094193"/>
                </a:lnTo>
                <a:lnTo>
                  <a:pt x="3603852" y="5092831"/>
                </a:lnTo>
                <a:cubicBezTo>
                  <a:pt x="3599580" y="5092212"/>
                  <a:pt x="3596726" y="5092212"/>
                  <a:pt x="3594733" y="5092667"/>
                </a:cubicBezTo>
                <a:lnTo>
                  <a:pt x="3594498" y="5092936"/>
                </a:lnTo>
                <a:lnTo>
                  <a:pt x="3585975" y="5092246"/>
                </a:lnTo>
                <a:cubicBezTo>
                  <a:pt x="3571623" y="5090455"/>
                  <a:pt x="3549389" y="5104654"/>
                  <a:pt x="3536132" y="5101945"/>
                </a:cubicBezTo>
                <a:cubicBezTo>
                  <a:pt x="3513940" y="5106241"/>
                  <a:pt x="3488622" y="5099976"/>
                  <a:pt x="3473220" y="5105606"/>
                </a:cubicBezTo>
                <a:lnTo>
                  <a:pt x="3400725" y="5117654"/>
                </a:lnTo>
                <a:lnTo>
                  <a:pt x="3375935" y="5106247"/>
                </a:lnTo>
                <a:lnTo>
                  <a:pt x="3348219" y="5109860"/>
                </a:lnTo>
                <a:cubicBezTo>
                  <a:pt x="3337206" y="5110533"/>
                  <a:pt x="3327054" y="5111295"/>
                  <a:pt x="3319639" y="5114795"/>
                </a:cubicBezTo>
                <a:lnTo>
                  <a:pt x="3248529" y="5133347"/>
                </a:lnTo>
                <a:lnTo>
                  <a:pt x="3210308" y="5119794"/>
                </a:lnTo>
                <a:cubicBezTo>
                  <a:pt x="3206088" y="5117870"/>
                  <a:pt x="3200152" y="5117326"/>
                  <a:pt x="3190375" y="5119915"/>
                </a:cubicBezTo>
                <a:lnTo>
                  <a:pt x="3188145" y="5121096"/>
                </a:lnTo>
                <a:cubicBezTo>
                  <a:pt x="3182625" y="5119116"/>
                  <a:pt x="3141856" y="5121682"/>
                  <a:pt x="3108596" y="5122416"/>
                </a:cubicBezTo>
                <a:cubicBezTo>
                  <a:pt x="3055968" y="5124842"/>
                  <a:pt x="3048940" y="5117475"/>
                  <a:pt x="2988584" y="5125502"/>
                </a:cubicBezTo>
                <a:cubicBezTo>
                  <a:pt x="2928853" y="5129690"/>
                  <a:pt x="2917951" y="5124649"/>
                  <a:pt x="2876540" y="5133019"/>
                </a:cubicBezTo>
                <a:lnTo>
                  <a:pt x="2626864" y="5133771"/>
                </a:lnTo>
                <a:cubicBezTo>
                  <a:pt x="2562348" y="5111858"/>
                  <a:pt x="2563422" y="5142456"/>
                  <a:pt x="2491422" y="5135486"/>
                </a:cubicBezTo>
                <a:cubicBezTo>
                  <a:pt x="2433091" y="5200962"/>
                  <a:pt x="2455709" y="5160483"/>
                  <a:pt x="2415617" y="5168715"/>
                </a:cubicBezTo>
                <a:lnTo>
                  <a:pt x="2290098" y="5166151"/>
                </a:lnTo>
                <a:cubicBezTo>
                  <a:pt x="2257057" y="5152522"/>
                  <a:pt x="2202458" y="5187690"/>
                  <a:pt x="2161714" y="5169302"/>
                </a:cubicBezTo>
                <a:cubicBezTo>
                  <a:pt x="2122714" y="5172302"/>
                  <a:pt x="2080450" y="5180350"/>
                  <a:pt x="2056089" y="5184144"/>
                </a:cubicBezTo>
                <a:cubicBezTo>
                  <a:pt x="2019828" y="5191108"/>
                  <a:pt x="1978839" y="5203797"/>
                  <a:pt x="1944153" y="5211084"/>
                </a:cubicBezTo>
                <a:cubicBezTo>
                  <a:pt x="1925867" y="5199079"/>
                  <a:pt x="1896027" y="5224183"/>
                  <a:pt x="1847968" y="5227868"/>
                </a:cubicBezTo>
                <a:cubicBezTo>
                  <a:pt x="1827977" y="5213971"/>
                  <a:pt x="1815570" y="5230544"/>
                  <a:pt x="1777083" y="5212267"/>
                </a:cubicBezTo>
                <a:cubicBezTo>
                  <a:pt x="1775439" y="5214216"/>
                  <a:pt x="1773397" y="5216035"/>
                  <a:pt x="1771025" y="5217668"/>
                </a:cubicBezTo>
                <a:cubicBezTo>
                  <a:pt x="1757251" y="5227146"/>
                  <a:pt x="1735528" y="5228402"/>
                  <a:pt x="1722509" y="5220470"/>
                </a:cubicBezTo>
                <a:cubicBezTo>
                  <a:pt x="1691779" y="5208440"/>
                  <a:pt x="1662321" y="5203305"/>
                  <a:pt x="1633941" y="5200774"/>
                </a:cubicBezTo>
                <a:lnTo>
                  <a:pt x="1586145" y="5210184"/>
                </a:lnTo>
                <a:cubicBezTo>
                  <a:pt x="1567948" y="5215416"/>
                  <a:pt x="1545900" y="5226363"/>
                  <a:pt x="1524748" y="5232173"/>
                </a:cubicBezTo>
                <a:cubicBezTo>
                  <a:pt x="1502586" y="5235395"/>
                  <a:pt x="1478013" y="5230993"/>
                  <a:pt x="1459242" y="5245044"/>
                </a:cubicBezTo>
                <a:cubicBezTo>
                  <a:pt x="1421474" y="5260197"/>
                  <a:pt x="1374524" y="5244220"/>
                  <a:pt x="1349457" y="5280705"/>
                </a:cubicBezTo>
                <a:cubicBezTo>
                  <a:pt x="1273276" y="5302389"/>
                  <a:pt x="1121512" y="5336260"/>
                  <a:pt x="1009212" y="5361227"/>
                </a:cubicBezTo>
                <a:cubicBezTo>
                  <a:pt x="939016" y="5373529"/>
                  <a:pt x="866895" y="5370149"/>
                  <a:pt x="808572" y="5377024"/>
                </a:cubicBezTo>
                <a:cubicBezTo>
                  <a:pt x="802823" y="5374184"/>
                  <a:pt x="726016" y="5397963"/>
                  <a:pt x="719549" y="5396991"/>
                </a:cubicBezTo>
                <a:lnTo>
                  <a:pt x="698795" y="5397657"/>
                </a:lnTo>
                <a:cubicBezTo>
                  <a:pt x="689833" y="5401894"/>
                  <a:pt x="683492" y="5402495"/>
                  <a:pt x="678327" y="5401487"/>
                </a:cubicBezTo>
                <a:lnTo>
                  <a:pt x="672784" y="5399085"/>
                </a:lnTo>
                <a:lnTo>
                  <a:pt x="658406" y="5400696"/>
                </a:lnTo>
                <a:lnTo>
                  <a:pt x="629185" y="5401132"/>
                </a:lnTo>
                <a:lnTo>
                  <a:pt x="624558" y="5403782"/>
                </a:lnTo>
                <a:lnTo>
                  <a:pt x="581798" y="5408438"/>
                </a:lnTo>
                <a:cubicBezTo>
                  <a:pt x="581736" y="5408865"/>
                  <a:pt x="581671" y="5409294"/>
                  <a:pt x="581608" y="5409722"/>
                </a:cubicBezTo>
                <a:cubicBezTo>
                  <a:pt x="580204" y="5412704"/>
                  <a:pt x="577331" y="5415106"/>
                  <a:pt x="571299" y="5416358"/>
                </a:cubicBezTo>
                <a:cubicBezTo>
                  <a:pt x="551623" y="5426267"/>
                  <a:pt x="484499" y="5459654"/>
                  <a:pt x="463549" y="5469173"/>
                </a:cubicBezTo>
                <a:cubicBezTo>
                  <a:pt x="453136" y="5470720"/>
                  <a:pt x="449731" y="5472678"/>
                  <a:pt x="445606" y="5473465"/>
                </a:cubicBezTo>
                <a:lnTo>
                  <a:pt x="438799" y="5473893"/>
                </a:lnTo>
                <a:cubicBezTo>
                  <a:pt x="417222" y="5482183"/>
                  <a:pt x="343312" y="5513407"/>
                  <a:pt x="316138" y="5523213"/>
                </a:cubicBezTo>
                <a:cubicBezTo>
                  <a:pt x="298481" y="5517132"/>
                  <a:pt x="286556" y="5522972"/>
                  <a:pt x="275748" y="5532726"/>
                </a:cubicBezTo>
                <a:cubicBezTo>
                  <a:pt x="238274" y="5535784"/>
                  <a:pt x="207076" y="5552679"/>
                  <a:pt x="166496" y="5563424"/>
                </a:cubicBezTo>
                <a:lnTo>
                  <a:pt x="0" y="5629888"/>
                </a:lnTo>
                <a:close/>
              </a:path>
            </a:pathLst>
          </a:custGeom>
        </p:spPr>
      </p:pic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EC501A2A-9CD0-4A09-0B9C-89C362BD26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1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5E6CFF1-2F42-4E10-9A97-F116F46F5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A6E551D9-8AD4-3DB9-A5E9-352BA0A35B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605AEC49-4D64-5047-0F44-EB849482C050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31672" y="717519"/>
                <a:ext cx="4706863" cy="5712310"/>
              </a:xfrm>
            </p:spPr>
            <p:txBody>
              <a:bodyPr>
                <a:noAutofit/>
              </a:bodyPr>
              <a:lstStyle/>
              <a:p>
                <a:pPr algn="r"/>
                <a:r>
                  <a:rPr lang="ru-RU" sz="40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Распределите уравнения между участниками команды и решите.</a:t>
                </a:r>
                <a:br>
                  <a:rPr lang="ru-RU" sz="40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</a:br>
                <a:r>
                  <a:rPr lang="ru-RU" sz="40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 </a:t>
                </a:r>
                <a:br>
                  <a:rPr lang="ru-RU" sz="40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−5х+2=−10х</m:t>
                      </m:r>
                    </m:oMath>
                    <m:oMath xmlns:m="http://schemas.openxmlformats.org/officeDocument/2006/math">
                      <m:r>
                        <a:rPr lang="ru-RU" sz="3600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6(9+4х)=4х−4</m:t>
                      </m:r>
                    </m:oMath>
                    <m:oMath xmlns:m="http://schemas.openxmlformats.org/officeDocument/2006/math">
                      <m:r>
                        <a:rPr lang="ru-RU" sz="3600" b="0" i="1">
                          <a:solidFill>
                            <a:srgbClr val="FFFFFF"/>
                          </a:solidFill>
                          <a:effectLst/>
                          <a:latin typeface="Cambria Math" panose="02040503050406030204" pitchFamily="18" charset="0"/>
                        </a:rPr>
                        <m:t>2+8х=3х+9</m:t>
                      </m:r>
                    </m:oMath>
                    <m:oMath xmlns:m="http://schemas.openxmlformats.org/officeDocument/2006/math">
                      <m:r>
                        <a:rPr lang="ru-RU" sz="3600" b="0" i="1">
                          <a:solidFill>
                            <a:srgbClr val="FFFFFF"/>
                          </a:solidFill>
                          <a:effectLst/>
                          <a:latin typeface="Cambria Math" panose="02040503050406030204" pitchFamily="18" charset="0"/>
                        </a:rPr>
                        <m:t>−3(1+4х)=−4х−5</m:t>
                      </m:r>
                    </m:oMath>
                  </m:oMathPara>
                </a14:m>
                <a:br>
                  <a:rPr lang="ru-RU" sz="4000" b="0" i="0" dirty="0">
                    <a:solidFill>
                      <a:srgbClr val="FFFFFF"/>
                    </a:solidFill>
                    <a:effectLst/>
                    <a:latin typeface="Century Gothic" panose="020B0502020202020204" pitchFamily="34" charset="0"/>
                  </a:rPr>
                </a:br>
                <a:endParaRPr lang="ru-RU" sz="4000" dirty="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605AEC49-4D64-5047-0F44-EB849482C0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1672" y="717519"/>
                <a:ext cx="4706863" cy="5712310"/>
              </a:xfrm>
              <a:blipFill>
                <a:blip r:embed="rId3"/>
                <a:stretch>
                  <a:fillRect t="-4696" r="-7902" b="-8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B795AA62-66EC-791E-FE3C-0603E8EDF36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155379" y="1065862"/>
                <a:ext cx="5744685" cy="4726276"/>
              </a:xfrm>
            </p:spPr>
            <p:txBody>
              <a:bodyPr anchor="ctr">
                <a:noAutofit/>
              </a:bodyPr>
              <a:lstStyle/>
              <a:p>
                <a:pPr marL="0" indent="0">
                  <a:buNone/>
                </a:pPr>
                <a:r>
                  <a:rPr lang="ru-RU" sz="32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Ответ: </a:t>
                </a:r>
              </a:p>
              <a:p>
                <a:pPr marL="0" indent="0">
                  <a:buNone/>
                </a:pPr>
                <a:r>
                  <a:rPr lang="ru-RU" sz="32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1. 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х=</m:t>
                    </m:r>
                    <m:r>
                      <a:rPr lang="ru-RU" sz="3200" b="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3200" b="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3200" b="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32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             2. 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х =</m:t>
                    </m:r>
                    <m:r>
                      <a:rPr lang="ru-RU" sz="3200" b="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3200" b="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29</m:t>
                        </m:r>
                      </m:num>
                      <m:den>
                        <m:r>
                          <a:rPr lang="ru-RU" sz="3200" b="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ru-RU" sz="32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32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            3.</a:t>
                </a:r>
                <a14:m>
                  <m:oMath xmlns:m="http://schemas.openxmlformats.org/officeDocument/2006/math">
                    <m:r>
                      <a:rPr lang="ru-RU" sz="3200" b="0" i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ru-RU" sz="3200" b="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х=</m:t>
                    </m:r>
                    <m:f>
                      <m:fPr>
                        <m:ctrlPr>
                          <a:rPr lang="ru-RU" sz="3200" b="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ru-RU" sz="3200" b="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32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                4. 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х =</m:t>
                    </m:r>
                    <m:f>
                      <m:fPr>
                        <m:ctrlPr>
                          <a:rPr lang="ru-RU" sz="32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200" b="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sz="32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ru-RU" sz="3200" dirty="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  <a:p>
                <a:pPr marL="0" indent="0">
                  <a:buNone/>
                </a:pPr>
                <a:endParaRPr lang="ru-RU" sz="3200" dirty="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B795AA62-66EC-791E-FE3C-0603E8EDF36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155379" y="1065862"/>
                <a:ext cx="5744685" cy="4726276"/>
              </a:xfrm>
              <a:blipFill>
                <a:blip r:embed="rId4"/>
                <a:stretch>
                  <a:fillRect l="-27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4A008C10-A895-B180-17F7-4CF4E2F413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28822" y="579213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29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45053635-830F-FC4D-34C7-E0B5C663A3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38A241E-0395-41E5-8607-BAA2799A4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-1" y="4892040"/>
            <a:ext cx="12191999" cy="1965960"/>
          </a:xfrm>
          <a:prstGeom prst="rect">
            <a:avLst/>
          </a:prstGeom>
          <a:solidFill>
            <a:schemeClr val="bg1">
              <a:alpha val="72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6BC323D4-BCB2-A268-A719-D9A6B3E7231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969264" y="5154168"/>
                <a:ext cx="6973204" cy="1261872"/>
              </a:xfrm>
            </p:spPr>
            <p:txBody>
              <a:bodyPr vert="horz" lIns="91440" tIns="45720" rIns="91440" bIns="45720" rtlCol="0" anchor="ctr">
                <a:normAutofit fontScale="90000"/>
              </a:bodyPr>
              <a:lstStyle/>
              <a:p>
                <a:r>
                  <a:rPr lang="en-US" sz="3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При</a:t>
                </a:r>
                <a:r>
                  <a:rPr lang="en-US" sz="3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sz="3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каком</a:t>
                </a:r>
                <a:r>
                  <a:rPr lang="en-US" sz="3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sz="3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значении</a:t>
                </a:r>
                <a:r>
                  <a:rPr lang="en-US" sz="3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4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х</m:t>
                    </m:r>
                  </m:oMath>
                </a14:m>
                <a:r>
                  <a:rPr lang="en-US" sz="3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sz="3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значения</a:t>
                </a:r>
                <a:r>
                  <a:rPr lang="en-US" sz="3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sz="3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выражений</a:t>
                </a:r>
                <a:r>
                  <a:rPr lang="en-US" sz="3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4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7х−2 </m:t>
                    </m:r>
                  </m:oMath>
                </a14:m>
                <a:r>
                  <a:rPr lang="en-US" sz="3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и </a:t>
                </a:r>
                <a14:m>
                  <m:oMath xmlns:m="http://schemas.openxmlformats.org/officeDocument/2006/math">
                    <m:r>
                      <a:rPr lang="en-US" sz="34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3х+6 </m:t>
                    </m:r>
                  </m:oMath>
                </a14:m>
                <a:r>
                  <a:rPr lang="en-US" sz="3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равны</a:t>
                </a:r>
                <a:r>
                  <a:rPr lang="en-US" sz="3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Gothic" panose="020B0502020202020204" pitchFamily="34" charset="0"/>
                  </a:rPr>
                  <a:t>? </a:t>
                </a: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6BC323D4-BCB2-A268-A719-D9A6B3E7231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969264" y="5154168"/>
                <a:ext cx="6973204" cy="1261872"/>
              </a:xfrm>
              <a:blipFill>
                <a:blip r:embed="rId3"/>
                <a:stretch>
                  <a:fillRect l="-2098" r="-87" b="-24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23D3D21A-E0FD-FBD5-A7A3-31A5DDF472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458199" y="5154168"/>
                <a:ext cx="3327397" cy="1261872"/>
              </a:xfrm>
            </p:spPr>
            <p:txBody>
              <a:bodyPr vert="horz" lIns="91440" tIns="45720" rIns="91440" bIns="45720" rtlCol="0" anchor="ctr">
                <a:normAutofit/>
              </a:bodyPr>
              <a:lstStyle/>
              <a:p>
                <a:pPr marL="0" indent="0">
                  <a:buNone/>
                </a:pPr>
                <a:r>
                  <a:rPr lang="en-US" dirty="0" err="1">
                    <a:solidFill>
                      <a:schemeClr val="tx2"/>
                    </a:solidFill>
                    <a:latin typeface="Century Gothic" panose="020B0502020202020204" pitchFamily="34" charset="0"/>
                  </a:rPr>
                  <a:t>Ответ</a:t>
                </a:r>
                <a:r>
                  <a:rPr lang="en-US" dirty="0">
                    <a:solidFill>
                      <a:schemeClr val="tx2"/>
                    </a:solidFill>
                    <a:latin typeface="Century Gothic" panose="020B0502020202020204" pitchFamily="34" charset="0"/>
                  </a:rPr>
                  <a:t>: </a:t>
                </a:r>
                <a:r>
                  <a:rPr lang="en-US" dirty="0" err="1">
                    <a:solidFill>
                      <a:schemeClr val="tx2"/>
                    </a:solidFill>
                    <a:latin typeface="Century Gothic" panose="020B0502020202020204" pitchFamily="34" charset="0"/>
                  </a:rPr>
                  <a:t>при</a:t>
                </a:r>
                <a:r>
                  <a:rPr lang="en-US" dirty="0">
                    <a:solidFill>
                      <a:schemeClr val="tx2"/>
                    </a:solidFill>
                    <a:latin typeface="Century Gothic" panose="020B0502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х = 2</m:t>
                    </m:r>
                  </m:oMath>
                </a14:m>
                <a:r>
                  <a:rPr lang="en-US" dirty="0">
                    <a:solidFill>
                      <a:schemeClr val="tx2"/>
                    </a:solidFill>
                    <a:latin typeface="Century Gothic" panose="020B0502020202020204" pitchFamily="34" charset="0"/>
                  </a:rPr>
                  <a:t>. </a:t>
                </a: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23D3D21A-E0FD-FBD5-A7A3-31A5DDF472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458199" y="5154168"/>
                <a:ext cx="3327397" cy="1261872"/>
              </a:xfrm>
              <a:blipFill>
                <a:blip r:embed="rId4"/>
                <a:stretch>
                  <a:fillRect l="-3663" r="-34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E352288-84AD-4CA8-BCD5-76C29D34E1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138160" y="5325066"/>
            <a:ext cx="0" cy="9144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C41BF0EE-A7BD-2E82-4633-A4877BF9AB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9780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82660B4E-3617-512A-1CF2-379DF9B2D9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25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414727" y="540895"/>
                <a:ext cx="12482286" cy="3063240"/>
              </a:xfrm>
            </p:spPr>
            <p:txBody>
              <a:bodyPr vert="horz" lIns="91440" tIns="45720" rIns="91440" bIns="45720" rtlCol="0" anchor="b">
                <a:normAutofit/>
              </a:bodyPr>
              <a:lstStyle/>
              <a:p>
                <a:pPr algn="ctr"/>
                <a:r>
                  <a:rPr lang="en-US" sz="5400" dirty="0" err="1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Решите</a:t>
                </a:r>
                <a:r>
                  <a:rPr lang="en-US" sz="54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sz="5400" dirty="0" err="1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уравнение</a:t>
                </a:r>
                <a:r>
                  <a:rPr lang="en-US" sz="54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sz="54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br>
                  <a:rPr lang="en-US" sz="5400" i="1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0,2(х−3)−1=0,5(х+3)−0,4</m:t>
                      </m:r>
                    </m:oMath>
                  </m:oMathPara>
                </a14:m>
                <a:endParaRPr lang="en-US" sz="5400" dirty="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14727" y="540895"/>
                <a:ext cx="12482286" cy="306324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27048" y="4599432"/>
                <a:ext cx="9144000" cy="1536192"/>
              </a:xfr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3200" dirty="0" err="1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Ответ</a:t>
                </a:r>
                <a:r>
                  <a:rPr lang="en-US" sz="32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х=−9.</m:t>
                    </m:r>
                  </m:oMath>
                </a14:m>
                <a:endParaRPr lang="en-US" sz="3200" dirty="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7048" y="4599432"/>
                <a:ext cx="9144000" cy="1536192"/>
              </a:xfrm>
              <a:blipFill>
                <a:blip r:embed="rId4"/>
                <a:stretch>
                  <a:fillRect t="-8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34DE7004-01DA-CE9F-F22B-25F3E59443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951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7026CD31-F9DA-E0BD-4CFE-8C3B5DFE37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82" r="8132"/>
          <a:stretch/>
        </p:blipFill>
        <p:spPr>
          <a:xfrm>
            <a:off x="20" y="10"/>
            <a:ext cx="994706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F9EC3F91-A75C-4F74-867E-E4C28C135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48226" y="0"/>
            <a:ext cx="5043774" cy="6858000"/>
          </a:xfrm>
          <a:custGeom>
            <a:avLst/>
            <a:gdLst>
              <a:gd name="connsiteX0" fmla="*/ 1648981 w 5043774"/>
              <a:gd name="connsiteY0" fmla="*/ 0 h 6858000"/>
              <a:gd name="connsiteX1" fmla="*/ 2759699 w 5043774"/>
              <a:gd name="connsiteY1" fmla="*/ 0 h 6858000"/>
              <a:gd name="connsiteX2" fmla="*/ 3379301 w 5043774"/>
              <a:gd name="connsiteY2" fmla="*/ 0 h 6858000"/>
              <a:gd name="connsiteX3" fmla="*/ 3552342 w 5043774"/>
              <a:gd name="connsiteY3" fmla="*/ 0 h 6858000"/>
              <a:gd name="connsiteX4" fmla="*/ 4617166 w 5043774"/>
              <a:gd name="connsiteY4" fmla="*/ 0 h 6858000"/>
              <a:gd name="connsiteX5" fmla="*/ 4786130 w 5043774"/>
              <a:gd name="connsiteY5" fmla="*/ 0 h 6858000"/>
              <a:gd name="connsiteX6" fmla="*/ 4980168 w 5043774"/>
              <a:gd name="connsiteY6" fmla="*/ 0 h 6858000"/>
              <a:gd name="connsiteX7" fmla="*/ 5043774 w 5043774"/>
              <a:gd name="connsiteY7" fmla="*/ 0 h 6858000"/>
              <a:gd name="connsiteX8" fmla="*/ 5043774 w 5043774"/>
              <a:gd name="connsiteY8" fmla="*/ 6858000 h 6858000"/>
              <a:gd name="connsiteX9" fmla="*/ 4980168 w 5043774"/>
              <a:gd name="connsiteY9" fmla="*/ 6858000 h 6858000"/>
              <a:gd name="connsiteX10" fmla="*/ 4786130 w 5043774"/>
              <a:gd name="connsiteY10" fmla="*/ 6858000 h 6858000"/>
              <a:gd name="connsiteX11" fmla="*/ 4617166 w 5043774"/>
              <a:gd name="connsiteY11" fmla="*/ 6858000 h 6858000"/>
              <a:gd name="connsiteX12" fmla="*/ 3552342 w 5043774"/>
              <a:gd name="connsiteY12" fmla="*/ 6858000 h 6858000"/>
              <a:gd name="connsiteX13" fmla="*/ 3379301 w 5043774"/>
              <a:gd name="connsiteY13" fmla="*/ 6858000 h 6858000"/>
              <a:gd name="connsiteX14" fmla="*/ 2759699 w 5043774"/>
              <a:gd name="connsiteY14" fmla="*/ 6858000 h 6858000"/>
              <a:gd name="connsiteX15" fmla="*/ 2542782 w 5043774"/>
              <a:gd name="connsiteY15" fmla="*/ 6858000 h 6858000"/>
              <a:gd name="connsiteX16" fmla="*/ 2429239 w 5043774"/>
              <a:gd name="connsiteY16" fmla="*/ 6780599 h 6858000"/>
              <a:gd name="connsiteX17" fmla="*/ 1904328 w 5043774"/>
              <a:gd name="connsiteY17" fmla="*/ 6374814 h 6858000"/>
              <a:gd name="connsiteX18" fmla="*/ 0 w 5043774"/>
              <a:gd name="connsiteY18" fmla="*/ 3621656 h 6858000"/>
              <a:gd name="connsiteX19" fmla="*/ 1626503 w 5043774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43774" h="6858000">
                <a:moveTo>
                  <a:pt x="1648981" y="0"/>
                </a:moveTo>
                <a:lnTo>
                  <a:pt x="2759699" y="0"/>
                </a:lnTo>
                <a:lnTo>
                  <a:pt x="3379301" y="0"/>
                </a:lnTo>
                <a:lnTo>
                  <a:pt x="3552342" y="0"/>
                </a:lnTo>
                <a:lnTo>
                  <a:pt x="4617166" y="0"/>
                </a:lnTo>
                <a:lnTo>
                  <a:pt x="4786130" y="0"/>
                </a:lnTo>
                <a:lnTo>
                  <a:pt x="4980168" y="0"/>
                </a:lnTo>
                <a:lnTo>
                  <a:pt x="5043774" y="0"/>
                </a:lnTo>
                <a:lnTo>
                  <a:pt x="5043774" y="6858000"/>
                </a:lnTo>
                <a:lnTo>
                  <a:pt x="4980168" y="6858000"/>
                </a:lnTo>
                <a:lnTo>
                  <a:pt x="4786130" y="6858000"/>
                </a:lnTo>
                <a:lnTo>
                  <a:pt x="4617166" y="6858000"/>
                </a:lnTo>
                <a:lnTo>
                  <a:pt x="3552342" y="6858000"/>
                </a:lnTo>
                <a:lnTo>
                  <a:pt x="3379301" y="6858000"/>
                </a:lnTo>
                <a:lnTo>
                  <a:pt x="2759699" y="6858000"/>
                </a:lnTo>
                <a:lnTo>
                  <a:pt x="2542782" y="6858000"/>
                </a:lnTo>
                <a:lnTo>
                  <a:pt x="2429239" y="6780599"/>
                </a:lnTo>
                <a:cubicBezTo>
                  <a:pt x="2252641" y="6653108"/>
                  <a:pt x="2079285" y="6515397"/>
                  <a:pt x="1904328" y="6374814"/>
                </a:cubicBezTo>
                <a:cubicBezTo>
                  <a:pt x="943579" y="5602839"/>
                  <a:pt x="0" y="4969131"/>
                  <a:pt x="0" y="3621656"/>
                </a:cubicBezTo>
                <a:cubicBezTo>
                  <a:pt x="0" y="2093192"/>
                  <a:pt x="582912" y="754641"/>
                  <a:pt x="1626503" y="14997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8125960" y="1422968"/>
                <a:ext cx="3633746" cy="1588422"/>
              </a:xfrm>
            </p:spPr>
            <p:txBody>
              <a:bodyPr anchor="b">
                <a:noAutofit/>
              </a:bodyPr>
              <a:lstStyle/>
              <a:p>
                <a:pPr algn="ctr"/>
                <a:r>
                  <a:rPr lang="ru-RU" sz="4000" b="1" dirty="0">
                    <a:latin typeface="Century Gothic" panose="020B0502020202020204" pitchFamily="34" charset="0"/>
                  </a:rPr>
                  <a:t>Решите уравнение: </a:t>
                </a:r>
                <a:br>
                  <a:rPr lang="ru-RU" sz="4000" b="1" dirty="0">
                    <a:latin typeface="Century Gothic" panose="020B0502020202020204" pitchFamily="34" charset="0"/>
                  </a:rPr>
                </a:br>
                <a:br>
                  <a:rPr lang="ru-RU" sz="4000" dirty="0"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>
                              <a:latin typeface="Cambria Math" panose="02040503050406030204" pitchFamily="18" charset="0"/>
                            </a:rPr>
                            <m:t>х+5</m:t>
                          </m:r>
                        </m:num>
                        <m:den>
                          <m:r>
                            <a:rPr lang="ru-RU" sz="4000" b="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ru-RU" sz="4000" b="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ru-RU" sz="40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>
                              <a:latin typeface="Cambria Math" panose="02040503050406030204" pitchFamily="18" charset="0"/>
                            </a:rPr>
                            <m:t>х+2</m:t>
                          </m:r>
                        </m:num>
                        <m:den>
                          <m:r>
                            <a:rPr lang="ru-RU" sz="4000" b="0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40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125960" y="1422968"/>
                <a:ext cx="3633746" cy="1588422"/>
              </a:xfrm>
              <a:blipFill>
                <a:blip r:embed="rId3"/>
                <a:stretch>
                  <a:fillRect l="-839" t="-85441" r="-11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558253" y="3429000"/>
                <a:ext cx="3633747" cy="270006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3600" dirty="0">
                    <a:latin typeface="Century Gothic" panose="020B0502020202020204" pitchFamily="34" charset="0"/>
                  </a:rPr>
                  <a:t>Ответ:</a:t>
                </a:r>
                <a14:m>
                  <m:oMath xmlns:m="http://schemas.openxmlformats.org/officeDocument/2006/math">
                    <m:r>
                      <a:rPr lang="ru-RU" sz="3600" b="0" i="1">
                        <a:latin typeface="Cambria Math" panose="02040503050406030204" pitchFamily="18" charset="0"/>
                      </a:rPr>
                      <m:t>−3</m:t>
                    </m:r>
                    <m:f>
                      <m:fPr>
                        <m:ctrlPr>
                          <a:rPr lang="ru-RU" sz="36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b="0" i="1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ru-RU" sz="3600" b="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ru-RU" sz="3600" b="0" i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36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558253" y="3429000"/>
                <a:ext cx="3633747" cy="2700062"/>
              </a:xfrm>
              <a:blipFill>
                <a:blip r:embed="rId4"/>
                <a:stretch>
                  <a:fillRect l="-5201" t="-22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29D4DC22-BDD3-0551-80B7-CE6A2DB746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7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BF0D4905-A1DF-49AB-AAB8-E97468FD64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19" r="9269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7935402" y="743447"/>
                <a:ext cx="4101700" cy="3692028"/>
              </a:xfrm>
              <a:noFill/>
            </p:spPr>
            <p:txBody>
              <a:bodyPr vert="horz" lIns="91440" tIns="45720" rIns="91440" bIns="45720" rtlCol="0" anchor="b">
                <a:noAutofit/>
              </a:bodyPr>
              <a:lstStyle/>
              <a:p>
                <a:pPr algn="ctr"/>
                <a:r>
                  <a:rPr lang="en-US" sz="4000" b="1" dirty="0" err="1">
                    <a:latin typeface="Century Gothic" panose="020B0502020202020204" pitchFamily="34" charset="0"/>
                  </a:rPr>
                  <a:t>Решите</a:t>
                </a:r>
                <a:r>
                  <a:rPr lang="en-US" sz="4000" b="1" dirty="0">
                    <a:latin typeface="Century Gothic" panose="020B0502020202020204" pitchFamily="34" charset="0"/>
                  </a:rPr>
                  <a:t> </a:t>
                </a:r>
                <a:r>
                  <a:rPr lang="en-US" sz="4000" b="1" dirty="0" err="1">
                    <a:latin typeface="Century Gothic" panose="020B0502020202020204" pitchFamily="34" charset="0"/>
                  </a:rPr>
                  <a:t>уравнение</a:t>
                </a:r>
                <a:r>
                  <a:rPr lang="en-US" sz="4000" b="1" dirty="0">
                    <a:latin typeface="Century Gothic" panose="020B0502020202020204" pitchFamily="34" charset="0"/>
                  </a:rPr>
                  <a:t>:</a:t>
                </a:r>
                <a:br>
                  <a:rPr lang="ru-RU" sz="4000" dirty="0">
                    <a:latin typeface="Century Gothic" panose="020B0502020202020204" pitchFamily="34" charset="0"/>
                  </a:rPr>
                </a:br>
                <a:r>
                  <a:rPr lang="en-US" sz="4000" dirty="0">
                    <a:latin typeface="Century Gothic" panose="020B0502020202020204" pitchFamily="34" charset="0"/>
                  </a:rPr>
                  <a:t> </a:t>
                </a:r>
                <a:br>
                  <a:rPr lang="en-US" sz="4000" i="1" dirty="0">
                    <a:latin typeface="Century Gothic" panose="020B0502020202020204" pitchFamily="34" charset="0"/>
                  </a:rPr>
                </a:br>
                <a14:m>
                  <m:oMath xmlns:m="http://schemas.openxmlformats.org/officeDocument/2006/math">
                    <m:r>
                      <a:rPr lang="en-US" sz="4000" b="0" i="1">
                        <a:latin typeface="Cambria Math" panose="02040503050406030204" pitchFamily="18" charset="0"/>
                      </a:rPr>
                      <m:t>   </m:t>
                    </m:r>
                    <m:f>
                      <m:f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4000" i="1">
                        <a:latin typeface="Cambria Math" panose="02040503050406030204" pitchFamily="18" charset="0"/>
                      </a:rPr>
                      <m:t>у−4=</m:t>
                    </m:r>
                    <m:f>
                      <m:f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4000" i="1">
                        <a:latin typeface="Cambria Math" panose="02040503050406030204" pitchFamily="18" charset="0"/>
                      </a:rPr>
                      <m:t>у−5</m:t>
                    </m:r>
                  </m:oMath>
                </a14:m>
                <a:r>
                  <a:rPr lang="en-US" sz="4000" dirty="0">
                    <a:latin typeface="Century Gothic" panose="020B0502020202020204" pitchFamily="34" charset="0"/>
                  </a:rPr>
                  <a:t> </a:t>
                </a: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7935402" y="743447"/>
                <a:ext cx="4101700" cy="3692028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591336" y="4904078"/>
                <a:ext cx="3445766" cy="1485319"/>
              </a:xfrm>
              <a:noFill/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 indent="0">
                  <a:buNone/>
                </a:pPr>
                <a:r>
                  <a:rPr lang="en-US" sz="3200" dirty="0" err="1">
                    <a:latin typeface="Century Gothic" panose="020B0502020202020204" pitchFamily="34" charset="0"/>
                  </a:rPr>
                  <a:t>Ответ</a:t>
                </a:r>
                <a:r>
                  <a:rPr lang="en-US" sz="3200" dirty="0">
                    <a:latin typeface="Century Gothic" panose="020B0502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200" i="1" dirty="0">
                        <a:latin typeface="Cambria Math" panose="02040503050406030204" pitchFamily="18" charset="0"/>
                      </a:rPr>
                      <m:t>у=−12. </m:t>
                    </m:r>
                  </m:oMath>
                </a14:m>
                <a:endParaRPr lang="en-US" sz="32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591336" y="4904078"/>
                <a:ext cx="3445766" cy="1485319"/>
              </a:xfrm>
              <a:blipFill>
                <a:blip r:embed="rId4"/>
                <a:stretch>
                  <a:fillRect l="-4417" t="-86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E1654D5E-6BE6-E5F9-207D-23DFCA0974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35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цветной, коробка, украшен&#10;&#10;Автоматически созданное описание">
            <a:extLst>
              <a:ext uri="{FF2B5EF4-FFF2-40B4-BE49-F238E27FC236}">
                <a16:creationId xmlns:a16="http://schemas.microsoft.com/office/drawing/2014/main" id="{18C64BEB-C248-C37A-FB74-9617CA367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108"/>
          </a:xfrm>
          <a:prstGeom prst="rect">
            <a:avLst/>
          </a:prstGeom>
        </p:spPr>
      </p:pic>
      <p:sp>
        <p:nvSpPr>
          <p:cNvPr id="6" name="Овал 5">
            <a:hlinkClick r:id="rId4" action="ppaction://hlinksldjump"/>
            <a:extLst>
              <a:ext uri="{FF2B5EF4-FFF2-40B4-BE49-F238E27FC236}">
                <a16:creationId xmlns:a16="http://schemas.microsoft.com/office/drawing/2014/main" id="{5FCF82E6-C898-CB83-E8EC-A9A7C8BEFD59}"/>
              </a:ext>
            </a:extLst>
          </p:cNvPr>
          <p:cNvSpPr/>
          <p:nvPr/>
        </p:nvSpPr>
        <p:spPr>
          <a:xfrm>
            <a:off x="2540000" y="4641460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hlinkClick r:id="rId5" action="ppaction://hlinksldjump"/>
            <a:extLst>
              <a:ext uri="{FF2B5EF4-FFF2-40B4-BE49-F238E27FC236}">
                <a16:creationId xmlns:a16="http://schemas.microsoft.com/office/drawing/2014/main" id="{3CC3EC8F-D8B0-B1C7-EA2D-1F95CD9C6ED3}"/>
              </a:ext>
            </a:extLst>
          </p:cNvPr>
          <p:cNvSpPr/>
          <p:nvPr/>
        </p:nvSpPr>
        <p:spPr>
          <a:xfrm>
            <a:off x="3468914" y="4641459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hlinkClick r:id="rId6" action="ppaction://hlinksldjump"/>
            <a:extLst>
              <a:ext uri="{FF2B5EF4-FFF2-40B4-BE49-F238E27FC236}">
                <a16:creationId xmlns:a16="http://schemas.microsoft.com/office/drawing/2014/main" id="{2EC5BBAD-6899-C66D-3875-734B39FA3929}"/>
              </a:ext>
            </a:extLst>
          </p:cNvPr>
          <p:cNvSpPr/>
          <p:nvPr/>
        </p:nvSpPr>
        <p:spPr>
          <a:xfrm>
            <a:off x="4666343" y="4764831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hlinkClick r:id="rId7" action="ppaction://hlinksldjump"/>
            <a:extLst>
              <a:ext uri="{FF2B5EF4-FFF2-40B4-BE49-F238E27FC236}">
                <a16:creationId xmlns:a16="http://schemas.microsoft.com/office/drawing/2014/main" id="{0005C917-9018-3229-5D30-7B9FFFC7E03E}"/>
              </a:ext>
            </a:extLst>
          </p:cNvPr>
          <p:cNvSpPr/>
          <p:nvPr/>
        </p:nvSpPr>
        <p:spPr>
          <a:xfrm>
            <a:off x="5704114" y="5033343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hlinkClick r:id="rId8" action="ppaction://hlinksldjump"/>
            <a:extLst>
              <a:ext uri="{FF2B5EF4-FFF2-40B4-BE49-F238E27FC236}">
                <a16:creationId xmlns:a16="http://schemas.microsoft.com/office/drawing/2014/main" id="{909476D4-0A5D-28B1-5DF3-0AF8BF969CDF}"/>
              </a:ext>
            </a:extLst>
          </p:cNvPr>
          <p:cNvSpPr/>
          <p:nvPr/>
        </p:nvSpPr>
        <p:spPr>
          <a:xfrm>
            <a:off x="6741885" y="5316370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hlinkClick r:id="rId9" action="ppaction://hlinksldjump"/>
            <a:extLst>
              <a:ext uri="{FF2B5EF4-FFF2-40B4-BE49-F238E27FC236}">
                <a16:creationId xmlns:a16="http://schemas.microsoft.com/office/drawing/2014/main" id="{AC6E8DF9-7B8B-DCC2-BE39-2E60452F8DB0}"/>
              </a:ext>
            </a:extLst>
          </p:cNvPr>
          <p:cNvSpPr/>
          <p:nvPr/>
        </p:nvSpPr>
        <p:spPr>
          <a:xfrm>
            <a:off x="7961086" y="5316370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10" action="ppaction://hlinksldjump"/>
            <a:extLst>
              <a:ext uri="{FF2B5EF4-FFF2-40B4-BE49-F238E27FC236}">
                <a16:creationId xmlns:a16="http://schemas.microsoft.com/office/drawing/2014/main" id="{6B45B618-822E-4C4C-BA70-8FDA47A22C4A}"/>
              </a:ext>
            </a:extLst>
          </p:cNvPr>
          <p:cNvSpPr/>
          <p:nvPr/>
        </p:nvSpPr>
        <p:spPr>
          <a:xfrm>
            <a:off x="9173028" y="5105916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rId11" action="ppaction://hlinksldjump"/>
            <a:extLst>
              <a:ext uri="{FF2B5EF4-FFF2-40B4-BE49-F238E27FC236}">
                <a16:creationId xmlns:a16="http://schemas.microsoft.com/office/drawing/2014/main" id="{FC75F377-1AA2-F189-A001-ADE0E808C1A5}"/>
              </a:ext>
            </a:extLst>
          </p:cNvPr>
          <p:cNvSpPr/>
          <p:nvPr/>
        </p:nvSpPr>
        <p:spPr>
          <a:xfrm>
            <a:off x="9956800" y="4423743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rId12" action="ppaction://hlinksldjump"/>
            <a:extLst>
              <a:ext uri="{FF2B5EF4-FFF2-40B4-BE49-F238E27FC236}">
                <a16:creationId xmlns:a16="http://schemas.microsoft.com/office/drawing/2014/main" id="{CDAB038B-557B-737E-E5B9-D363F7D28393}"/>
              </a:ext>
            </a:extLst>
          </p:cNvPr>
          <p:cNvSpPr/>
          <p:nvPr/>
        </p:nvSpPr>
        <p:spPr>
          <a:xfrm>
            <a:off x="9797142" y="3397378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rId13" action="ppaction://hlinksldjump"/>
            <a:extLst>
              <a:ext uri="{FF2B5EF4-FFF2-40B4-BE49-F238E27FC236}">
                <a16:creationId xmlns:a16="http://schemas.microsoft.com/office/drawing/2014/main" id="{3E5E32DB-71C9-798C-C765-6C4B098310FF}"/>
              </a:ext>
            </a:extLst>
          </p:cNvPr>
          <p:cNvSpPr/>
          <p:nvPr/>
        </p:nvSpPr>
        <p:spPr>
          <a:xfrm>
            <a:off x="8860971" y="2776374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rId14" action="ppaction://hlinksldjump"/>
            <a:extLst>
              <a:ext uri="{FF2B5EF4-FFF2-40B4-BE49-F238E27FC236}">
                <a16:creationId xmlns:a16="http://schemas.microsoft.com/office/drawing/2014/main" id="{030B3C46-D29B-4C1D-E576-C9C046F82148}"/>
              </a:ext>
            </a:extLst>
          </p:cNvPr>
          <p:cNvSpPr/>
          <p:nvPr/>
        </p:nvSpPr>
        <p:spPr>
          <a:xfrm>
            <a:off x="7365999" y="2609458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rId15" action="ppaction://hlinksldjump"/>
            <a:extLst>
              <a:ext uri="{FF2B5EF4-FFF2-40B4-BE49-F238E27FC236}">
                <a16:creationId xmlns:a16="http://schemas.microsoft.com/office/drawing/2014/main" id="{45CA32AF-455A-186C-E007-CFCBB061B3DB}"/>
              </a:ext>
            </a:extLst>
          </p:cNvPr>
          <p:cNvSpPr/>
          <p:nvPr/>
        </p:nvSpPr>
        <p:spPr>
          <a:xfrm>
            <a:off x="6157685" y="2776374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hlinkClick r:id="rId16" action="ppaction://hlinksldjump"/>
            <a:extLst>
              <a:ext uri="{FF2B5EF4-FFF2-40B4-BE49-F238E27FC236}">
                <a16:creationId xmlns:a16="http://schemas.microsoft.com/office/drawing/2014/main" id="{DCAB7E2D-9E4A-1634-5876-ED321AEC0A3F}"/>
              </a:ext>
            </a:extLst>
          </p:cNvPr>
          <p:cNvSpPr/>
          <p:nvPr/>
        </p:nvSpPr>
        <p:spPr>
          <a:xfrm>
            <a:off x="9485085" y="1346718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hlinkClick r:id="rId17" action="ppaction://hlinksldjump"/>
            <a:extLst>
              <a:ext uri="{FF2B5EF4-FFF2-40B4-BE49-F238E27FC236}">
                <a16:creationId xmlns:a16="http://schemas.microsoft.com/office/drawing/2014/main" id="{F856B809-C2FB-B67B-8BC9-6B36159E8FE4}"/>
              </a:ext>
            </a:extLst>
          </p:cNvPr>
          <p:cNvSpPr/>
          <p:nvPr/>
        </p:nvSpPr>
        <p:spPr>
          <a:xfrm>
            <a:off x="8106229" y="1600716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hlinkClick r:id="rId18" action="ppaction://hlinksldjump"/>
            <a:extLst>
              <a:ext uri="{FF2B5EF4-FFF2-40B4-BE49-F238E27FC236}">
                <a16:creationId xmlns:a16="http://schemas.microsoft.com/office/drawing/2014/main" id="{307ABE0F-ACC1-44E2-CA1B-E0592AA6C3C2}"/>
              </a:ext>
            </a:extLst>
          </p:cNvPr>
          <p:cNvSpPr/>
          <p:nvPr/>
        </p:nvSpPr>
        <p:spPr>
          <a:xfrm>
            <a:off x="6792687" y="1368487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hlinkClick r:id="rId19" action="ppaction://hlinksldjump"/>
            <a:extLst>
              <a:ext uri="{FF2B5EF4-FFF2-40B4-BE49-F238E27FC236}">
                <a16:creationId xmlns:a16="http://schemas.microsoft.com/office/drawing/2014/main" id="{F0361DC5-6AA8-27FD-E847-4B7E769417B1}"/>
              </a:ext>
            </a:extLst>
          </p:cNvPr>
          <p:cNvSpPr/>
          <p:nvPr/>
        </p:nvSpPr>
        <p:spPr>
          <a:xfrm>
            <a:off x="4978400" y="3008602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hlinkClick r:id="rId20" action="ppaction://hlinksldjump"/>
            <a:extLst>
              <a:ext uri="{FF2B5EF4-FFF2-40B4-BE49-F238E27FC236}">
                <a16:creationId xmlns:a16="http://schemas.microsoft.com/office/drawing/2014/main" id="{EDECB88C-36AF-470A-E0F1-1BCCF107366B}"/>
              </a:ext>
            </a:extLst>
          </p:cNvPr>
          <p:cNvSpPr/>
          <p:nvPr/>
        </p:nvSpPr>
        <p:spPr>
          <a:xfrm>
            <a:off x="3748314" y="3244976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21" action="ppaction://hlinksldjump"/>
            <a:extLst>
              <a:ext uri="{FF2B5EF4-FFF2-40B4-BE49-F238E27FC236}">
                <a16:creationId xmlns:a16="http://schemas.microsoft.com/office/drawing/2014/main" id="{6C7B3E8C-3C3D-8221-D08F-D5107DC20880}"/>
              </a:ext>
            </a:extLst>
          </p:cNvPr>
          <p:cNvSpPr/>
          <p:nvPr/>
        </p:nvSpPr>
        <p:spPr>
          <a:xfrm>
            <a:off x="2534558" y="3165149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rId22" action="ppaction://hlinksldjump"/>
            <a:extLst>
              <a:ext uri="{FF2B5EF4-FFF2-40B4-BE49-F238E27FC236}">
                <a16:creationId xmlns:a16="http://schemas.microsoft.com/office/drawing/2014/main" id="{83AAF60D-092C-BFD9-574D-FC699756700A}"/>
              </a:ext>
            </a:extLst>
          </p:cNvPr>
          <p:cNvSpPr/>
          <p:nvPr/>
        </p:nvSpPr>
        <p:spPr>
          <a:xfrm>
            <a:off x="1850572" y="2544142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hlinkClick r:id="rId23" action="ppaction://hlinksldjump"/>
            <a:extLst>
              <a:ext uri="{FF2B5EF4-FFF2-40B4-BE49-F238E27FC236}">
                <a16:creationId xmlns:a16="http://schemas.microsoft.com/office/drawing/2014/main" id="{ABF52F8B-86B4-10CD-F090-A1BA26952039}"/>
              </a:ext>
            </a:extLst>
          </p:cNvPr>
          <p:cNvSpPr/>
          <p:nvPr/>
        </p:nvSpPr>
        <p:spPr>
          <a:xfrm>
            <a:off x="1803402" y="1644256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hlinkClick r:id="rId24" action="ppaction://hlinksldjump"/>
            <a:extLst>
              <a:ext uri="{FF2B5EF4-FFF2-40B4-BE49-F238E27FC236}">
                <a16:creationId xmlns:a16="http://schemas.microsoft.com/office/drawing/2014/main" id="{EACB3F86-F1BD-2D98-7DF6-D4FCF063240F}"/>
              </a:ext>
            </a:extLst>
          </p:cNvPr>
          <p:cNvSpPr/>
          <p:nvPr/>
        </p:nvSpPr>
        <p:spPr>
          <a:xfrm>
            <a:off x="3084286" y="904030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>
            <a:hlinkClick r:id="rId25" action="ppaction://hlinksldjump"/>
            <a:extLst>
              <a:ext uri="{FF2B5EF4-FFF2-40B4-BE49-F238E27FC236}">
                <a16:creationId xmlns:a16="http://schemas.microsoft.com/office/drawing/2014/main" id="{1467AC02-2171-96BC-CA61-1C18A5198DFD}"/>
              </a:ext>
            </a:extLst>
          </p:cNvPr>
          <p:cNvSpPr/>
          <p:nvPr/>
        </p:nvSpPr>
        <p:spPr>
          <a:xfrm>
            <a:off x="4314372" y="835605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hlinkClick r:id="rId26" action="ppaction://hlinksldjump"/>
            <a:extLst>
              <a:ext uri="{FF2B5EF4-FFF2-40B4-BE49-F238E27FC236}">
                <a16:creationId xmlns:a16="http://schemas.microsoft.com/office/drawing/2014/main" id="{E0F5DBB0-BF26-7D95-5EFD-FF79E3D51266}"/>
              </a:ext>
            </a:extLst>
          </p:cNvPr>
          <p:cNvSpPr/>
          <p:nvPr/>
        </p:nvSpPr>
        <p:spPr>
          <a:xfrm>
            <a:off x="5533571" y="1016517"/>
            <a:ext cx="624114" cy="4644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27" action="ppaction://hlinksldjump"/>
            <a:extLst>
              <a:ext uri="{FF2B5EF4-FFF2-40B4-BE49-F238E27FC236}">
                <a16:creationId xmlns:a16="http://schemas.microsoft.com/office/drawing/2014/main" id="{E06ED04E-3A69-150F-8D9C-A547D7165016}"/>
              </a:ext>
            </a:extLst>
          </p:cNvPr>
          <p:cNvSpPr/>
          <p:nvPr/>
        </p:nvSpPr>
        <p:spPr>
          <a:xfrm>
            <a:off x="9485085" y="77757"/>
            <a:ext cx="1371601" cy="67283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9299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A95209C-5275-4E15-8EA7-7F42980ABF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D1FA37F5-5735-4AC6-7411-75AB9345A7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25"/>
          <a:stretch/>
        </p:blipFill>
        <p:spPr>
          <a:xfrm>
            <a:off x="20" y="10"/>
            <a:ext cx="12188931" cy="68579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838199" y="1128573"/>
                <a:ext cx="10940723" cy="3063240"/>
              </a:xfrm>
            </p:spPr>
            <p:txBody>
              <a:bodyPr vert="horz" lIns="91440" tIns="45720" rIns="91440" bIns="45720" rtlCol="0" anchor="b">
                <a:normAutofit/>
              </a:bodyPr>
              <a:lstStyle/>
              <a:p>
                <a:pPr algn="ctr"/>
                <a:r>
                  <a:rPr lang="en-US" sz="6000" dirty="0" err="1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Решите</a:t>
                </a:r>
                <a:r>
                  <a:rPr lang="en-US" sz="60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sz="6000" dirty="0" err="1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уравнение</a:t>
                </a:r>
                <a:r>
                  <a:rPr lang="en-US" sz="60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: </a:t>
                </a:r>
                <a:br>
                  <a:rPr lang="en-US" sz="6000" i="1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4(5</m:t>
                      </m:r>
                      <m:r>
                        <a:rPr lang="en-US" sz="6000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6000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+2)=10(2</m:t>
                      </m:r>
                      <m:r>
                        <a:rPr lang="en-US" sz="6000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6000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−3)+15</m:t>
                      </m:r>
                    </m:oMath>
                  </m:oMathPara>
                </a14:m>
                <a:endParaRPr lang="en-US" sz="6000" dirty="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38199" y="1128573"/>
                <a:ext cx="10940723" cy="306324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бъект 2">
            <a:extLst>
              <a:ext uri="{FF2B5EF4-FFF2-40B4-BE49-F238E27FC236}">
                <a16:creationId xmlns:a16="http://schemas.microsoft.com/office/drawing/2014/main" id="{FB47F5AC-A7B8-450E-CFB4-E9EC79E3D8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048" y="4599432"/>
            <a:ext cx="9144000" cy="122752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320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Ответ</a:t>
            </a:r>
            <a:r>
              <a:rPr lang="en-US" sz="3200" dirty="0">
                <a:solidFill>
                  <a:srgbClr val="FFFFFF"/>
                </a:solidFill>
                <a:latin typeface="Century Gothic" panose="020B0502020202020204" pitchFamily="34" charset="0"/>
              </a:rPr>
              <a:t>: </a:t>
            </a:r>
            <a:r>
              <a:rPr lang="en-US" sz="320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нет</a:t>
            </a:r>
            <a:r>
              <a:rPr lang="en-US" sz="3200" dirty="0">
                <a:solidFill>
                  <a:srgbClr val="FFFFFF"/>
                </a:solidFill>
                <a:latin typeface="Century Gothic" panose="020B0502020202020204" pitchFamily="34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корней</a:t>
            </a:r>
            <a:r>
              <a:rPr lang="en-US" sz="3200" dirty="0">
                <a:solidFill>
                  <a:srgbClr val="FFFFFF"/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1" name="sketchy box">
            <a:extLst>
              <a:ext uri="{FF2B5EF4-FFF2-40B4-BE49-F238E27FC236}">
                <a16:creationId xmlns:a16="http://schemas.microsoft.com/office/drawing/2014/main" id="{4F2ED431-E304-4FF0-9F4E-032783C9D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4E87FCFB-2CCE-460D-B3DD-557C8BD1B9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4194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1275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Назад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9877E010-FA9A-548F-4F43-A5C1806951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457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890338" y="640080"/>
                <a:ext cx="3734014" cy="3566160"/>
              </a:xfrm>
            </p:spPr>
            <p:txBody>
              <a:bodyPr vert="horz" lIns="91440" tIns="45720" rIns="91440" bIns="45720" rtlCol="0" anchor="b">
                <a:noAutofit/>
              </a:bodyPr>
              <a:lstStyle/>
              <a:p>
                <a:pPr algn="ctr"/>
                <a:r>
                  <a:rPr lang="en-US" sz="4800" dirty="0" err="1">
                    <a:latin typeface="Century Gothic" panose="020B0502020202020204" pitchFamily="34" charset="0"/>
                  </a:rPr>
                  <a:t>Решите</a:t>
                </a:r>
                <a:r>
                  <a:rPr lang="en-US" sz="4800" dirty="0">
                    <a:latin typeface="Century Gothic" panose="020B0502020202020204" pitchFamily="34" charset="0"/>
                  </a:rPr>
                  <a:t> </a:t>
                </a:r>
                <a:r>
                  <a:rPr lang="en-US" sz="4800" dirty="0" err="1">
                    <a:latin typeface="Century Gothic" panose="020B0502020202020204" pitchFamily="34" charset="0"/>
                  </a:rPr>
                  <a:t>уравнение</a:t>
                </a:r>
                <a:r>
                  <a:rPr lang="en-US" sz="4800" dirty="0">
                    <a:latin typeface="Century Gothic" panose="020B0502020202020204" pitchFamily="34" charset="0"/>
                  </a:rPr>
                  <a:t>:</a:t>
                </a:r>
                <a:br>
                  <a:rPr lang="en-US" sz="4800" dirty="0">
                    <a:latin typeface="Century Gothic" panose="020B0502020202020204" pitchFamily="34" charset="0"/>
                  </a:rPr>
                </a:br>
                <a:r>
                  <a:rPr lang="en-US" sz="4800" dirty="0">
                    <a:latin typeface="Century Gothic" panose="020B0502020202020204" pitchFamily="34" charset="0"/>
                  </a:rPr>
                  <a:t>   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b="0" i="1">
                            <a:latin typeface="Cambria Math" panose="02040503050406030204" pitchFamily="18" charset="0"/>
                          </a:rPr>
                          <m:t>х−7</m:t>
                        </m:r>
                      </m:num>
                      <m:den>
                        <m:r>
                          <a:rPr lang="en-US" sz="4800" b="0" i="1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sz="4800" b="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8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b="0" i="1">
                            <a:latin typeface="Cambria Math" panose="02040503050406030204" pitchFamily="18" charset="0"/>
                          </a:rPr>
                          <m:t>4−х</m:t>
                        </m:r>
                      </m:num>
                      <m:den>
                        <m:r>
                          <a:rPr lang="en-US" sz="4800" b="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4800" dirty="0">
                    <a:latin typeface="Century Gothic" panose="020B0502020202020204" pitchFamily="34" charset="0"/>
                  </a:rPr>
                  <a:t> </a:t>
                </a: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90338" y="640080"/>
                <a:ext cx="3734014" cy="3566160"/>
              </a:xfrm>
              <a:blipFill>
                <a:blip r:embed="rId2"/>
                <a:stretch>
                  <a:fillRect l="-6852" r="-6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90339" y="4636008"/>
                <a:ext cx="3734014" cy="1572768"/>
              </a:xfr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 indent="0">
                  <a:buNone/>
                </a:pPr>
                <a:r>
                  <a:rPr lang="en-US" sz="3600" dirty="0" err="1">
                    <a:latin typeface="Century Gothic" panose="020B0502020202020204" pitchFamily="34" charset="0"/>
                  </a:rPr>
                  <a:t>Ответ</a:t>
                </a:r>
                <a:r>
                  <a:rPr lang="en-US" sz="3600" dirty="0">
                    <a:latin typeface="Century Gothic" panose="020B0502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600" i="1" dirty="0">
                        <a:latin typeface="Cambria Math" panose="02040503050406030204" pitchFamily="18" charset="0"/>
                      </a:rPr>
                      <m:t>х=</m:t>
                    </m:r>
                    <m:r>
                      <a:rPr lang="en-US" sz="3600" b="0" i="1" dirty="0">
                        <a:latin typeface="Cambria Math" panose="02040503050406030204" pitchFamily="18" charset="0"/>
                      </a:rPr>
                      <m:t>5</m:t>
                    </m:r>
                    <m:f>
                      <m:fPr>
                        <m:ctrlPr>
                          <a:rPr lang="en-US" sz="3600" b="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0" i="1" dirty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3600" b="0" i="1" dirty="0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sz="3600" dirty="0">
                    <a:latin typeface="Century Gothic" panose="020B0502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90339" y="4636008"/>
                <a:ext cx="3734014" cy="1572768"/>
              </a:xfrm>
              <a:blipFill>
                <a:blip r:embed="rId3"/>
                <a:stretch>
                  <a:fillRect l="-4894" t="-31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F0925E39-E679-F720-8AD6-B1BB46938E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65" r="20715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386D8A1D-FAED-53AC-FDF0-7C3859F563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4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8">
            <a:extLst>
              <a:ext uri="{FF2B5EF4-FFF2-40B4-BE49-F238E27FC236}">
                <a16:creationId xmlns:a16="http://schemas.microsoft.com/office/drawing/2014/main" id="{AD35AE2F-5E3A-49D9-8DE1-8A333BA408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B284C14C-AA6B-C100-4DE9-72D8EE853D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25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524000" y="1122363"/>
                <a:ext cx="9144000" cy="3063240"/>
              </a:xfrm>
            </p:spPr>
            <p:txBody>
              <a:bodyPr vert="horz" lIns="91440" tIns="45720" rIns="91440" bIns="45720" rtlCol="0" anchor="b">
                <a:normAutofit fontScale="90000"/>
              </a:bodyPr>
              <a:lstStyle/>
              <a:p>
                <a:pPr algn="ctr"/>
                <a:r>
                  <a:rPr lang="en-US" sz="6600" dirty="0" err="1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Раскройте</a:t>
                </a:r>
                <a:r>
                  <a:rPr lang="en-US" sz="66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sz="6600" dirty="0" err="1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скобки</a:t>
                </a:r>
                <a:r>
                  <a:rPr lang="en-US" sz="66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 и </a:t>
                </a:r>
                <a:r>
                  <a:rPr lang="en-US" sz="6600" dirty="0" err="1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упростите</a:t>
                </a:r>
                <a:r>
                  <a:rPr lang="en-US" sz="66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: </a:t>
                </a:r>
                <a:br>
                  <a:rPr lang="en-US" sz="6600" i="1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600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5а−</m:t>
                      </m:r>
                      <m:d>
                        <m:dPr>
                          <m:ctrlPr>
                            <a:rPr lang="en-US" sz="6600" i="1">
                              <a:solidFill>
                                <a:srgbClr val="FFFF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6600" i="1">
                              <a:solidFill>
                                <a:srgbClr val="FFFFFF"/>
                              </a:solidFill>
                              <a:latin typeface="Cambria Math" panose="02040503050406030204" pitchFamily="18" charset="0"/>
                            </a:rPr>
                            <m:t>3а+5</m:t>
                          </m:r>
                        </m:e>
                      </m:d>
                      <m:r>
                        <a:rPr lang="en-US" sz="6600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6600" i="1">
                              <a:solidFill>
                                <a:srgbClr val="FFFF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6600" i="1">
                              <a:solidFill>
                                <a:srgbClr val="FFFFFF"/>
                              </a:solidFill>
                              <a:latin typeface="Cambria Math" panose="02040503050406030204" pitchFamily="18" charset="0"/>
                            </a:rPr>
                            <m:t>2а−4</m:t>
                          </m:r>
                        </m:e>
                      </m:d>
                    </m:oMath>
                  </m:oMathPara>
                </a14:m>
                <a:endParaRPr lang="en-US" sz="6600" dirty="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524000" y="1122363"/>
                <a:ext cx="9144000" cy="306324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24000" y="4599432"/>
                <a:ext cx="9144000" cy="1225296"/>
              </a:xfr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400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Ответ:  </a:t>
                </a:r>
                <a14:m>
                  <m:oMath xmlns:m="http://schemas.openxmlformats.org/officeDocument/2006/math">
                    <m:r>
                      <a:rPr lang="en-US" sz="40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4а−9</m:t>
                    </m:r>
                  </m:oMath>
                </a14:m>
                <a:r>
                  <a:rPr lang="en-US" sz="400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0" y="4599432"/>
                <a:ext cx="9144000" cy="1225296"/>
              </a:xfrm>
              <a:blipFill>
                <a:blip r:embed="rId4"/>
                <a:stretch>
                  <a:fillRect t="-144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">
            <a:extLst>
              <a:ext uri="{FF2B5EF4-FFF2-40B4-BE49-F238E27FC236}">
                <a16:creationId xmlns:a16="http://schemas.microsoft.com/office/drawing/2014/main" id="{98072727-1E1A-4B8C-8839-AAB69FA2E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6">
            <a:extLst>
              <a:ext uri="{FF2B5EF4-FFF2-40B4-BE49-F238E27FC236}">
                <a16:creationId xmlns:a16="http://schemas.microsoft.com/office/drawing/2014/main" id="{79EB4626-023C-436D-9F57-9EB4608090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902700 h 5416094"/>
              <a:gd name="connsiteX1" fmla="*/ 902700 w 10515600"/>
              <a:gd name="connsiteY1" fmla="*/ 0 h 5416094"/>
              <a:gd name="connsiteX2" fmla="*/ 1746919 w 10515600"/>
              <a:gd name="connsiteY2" fmla="*/ 0 h 5416094"/>
              <a:gd name="connsiteX3" fmla="*/ 2329833 w 10515600"/>
              <a:gd name="connsiteY3" fmla="*/ 0 h 5416094"/>
              <a:gd name="connsiteX4" fmla="*/ 2825644 w 10515600"/>
              <a:gd name="connsiteY4" fmla="*/ 0 h 5416094"/>
              <a:gd name="connsiteX5" fmla="*/ 3582762 w 10515600"/>
              <a:gd name="connsiteY5" fmla="*/ 0 h 5416094"/>
              <a:gd name="connsiteX6" fmla="*/ 4165675 w 10515600"/>
              <a:gd name="connsiteY6" fmla="*/ 0 h 5416094"/>
              <a:gd name="connsiteX7" fmla="*/ 5009894 w 10515600"/>
              <a:gd name="connsiteY7" fmla="*/ 0 h 5416094"/>
              <a:gd name="connsiteX8" fmla="*/ 5505706 w 10515600"/>
              <a:gd name="connsiteY8" fmla="*/ 0 h 5416094"/>
              <a:gd name="connsiteX9" fmla="*/ 6349925 w 10515600"/>
              <a:gd name="connsiteY9" fmla="*/ 0 h 5416094"/>
              <a:gd name="connsiteX10" fmla="*/ 6758634 w 10515600"/>
              <a:gd name="connsiteY10" fmla="*/ 0 h 5416094"/>
              <a:gd name="connsiteX11" fmla="*/ 7428650 w 10515600"/>
              <a:gd name="connsiteY11" fmla="*/ 0 h 5416094"/>
              <a:gd name="connsiteX12" fmla="*/ 8098665 w 10515600"/>
              <a:gd name="connsiteY12" fmla="*/ 0 h 5416094"/>
              <a:gd name="connsiteX13" fmla="*/ 8681579 w 10515600"/>
              <a:gd name="connsiteY13" fmla="*/ 0 h 5416094"/>
              <a:gd name="connsiteX14" fmla="*/ 9612900 w 10515600"/>
              <a:gd name="connsiteY14" fmla="*/ 0 h 5416094"/>
              <a:gd name="connsiteX15" fmla="*/ 10515600 w 10515600"/>
              <a:gd name="connsiteY15" fmla="*/ 902700 h 5416094"/>
              <a:gd name="connsiteX16" fmla="*/ 10515600 w 10515600"/>
              <a:gd name="connsiteY16" fmla="*/ 1504482 h 5416094"/>
              <a:gd name="connsiteX17" fmla="*/ 10515600 w 10515600"/>
              <a:gd name="connsiteY17" fmla="*/ 2178479 h 5416094"/>
              <a:gd name="connsiteX18" fmla="*/ 10515600 w 10515600"/>
              <a:gd name="connsiteY18" fmla="*/ 2780261 h 5416094"/>
              <a:gd name="connsiteX19" fmla="*/ 10515600 w 10515600"/>
              <a:gd name="connsiteY19" fmla="*/ 3273722 h 5416094"/>
              <a:gd name="connsiteX20" fmla="*/ 10515600 w 10515600"/>
              <a:gd name="connsiteY20" fmla="*/ 3803291 h 5416094"/>
              <a:gd name="connsiteX21" fmla="*/ 10515600 w 10515600"/>
              <a:gd name="connsiteY21" fmla="*/ 4513394 h 5416094"/>
              <a:gd name="connsiteX22" fmla="*/ 9612900 w 10515600"/>
              <a:gd name="connsiteY22" fmla="*/ 5416094 h 5416094"/>
              <a:gd name="connsiteX23" fmla="*/ 9117089 w 10515600"/>
              <a:gd name="connsiteY23" fmla="*/ 5416094 h 5416094"/>
              <a:gd name="connsiteX24" fmla="*/ 8708379 w 10515600"/>
              <a:gd name="connsiteY24" fmla="*/ 5416094 h 5416094"/>
              <a:gd name="connsiteX25" fmla="*/ 8299670 w 10515600"/>
              <a:gd name="connsiteY25" fmla="*/ 5416094 h 5416094"/>
              <a:gd name="connsiteX26" fmla="*/ 7629654 w 10515600"/>
              <a:gd name="connsiteY26" fmla="*/ 5416094 h 5416094"/>
              <a:gd name="connsiteX27" fmla="*/ 7133843 w 10515600"/>
              <a:gd name="connsiteY27" fmla="*/ 5416094 h 5416094"/>
              <a:gd name="connsiteX28" fmla="*/ 6376726 w 10515600"/>
              <a:gd name="connsiteY28" fmla="*/ 5416094 h 5416094"/>
              <a:gd name="connsiteX29" fmla="*/ 5880914 w 10515600"/>
              <a:gd name="connsiteY29" fmla="*/ 5416094 h 5416094"/>
              <a:gd name="connsiteX30" fmla="*/ 5123797 w 10515600"/>
              <a:gd name="connsiteY30" fmla="*/ 5416094 h 5416094"/>
              <a:gd name="connsiteX31" fmla="*/ 4715088 w 10515600"/>
              <a:gd name="connsiteY31" fmla="*/ 5416094 h 5416094"/>
              <a:gd name="connsiteX32" fmla="*/ 3957970 w 10515600"/>
              <a:gd name="connsiteY32" fmla="*/ 5416094 h 5416094"/>
              <a:gd name="connsiteX33" fmla="*/ 3462159 w 10515600"/>
              <a:gd name="connsiteY33" fmla="*/ 5416094 h 5416094"/>
              <a:gd name="connsiteX34" fmla="*/ 3053449 w 10515600"/>
              <a:gd name="connsiteY34" fmla="*/ 5416094 h 5416094"/>
              <a:gd name="connsiteX35" fmla="*/ 2557638 w 10515600"/>
              <a:gd name="connsiteY35" fmla="*/ 5416094 h 5416094"/>
              <a:gd name="connsiteX36" fmla="*/ 1800521 w 10515600"/>
              <a:gd name="connsiteY36" fmla="*/ 5416094 h 5416094"/>
              <a:gd name="connsiteX37" fmla="*/ 902700 w 10515600"/>
              <a:gd name="connsiteY37" fmla="*/ 5416094 h 5416094"/>
              <a:gd name="connsiteX38" fmla="*/ 0 w 10515600"/>
              <a:gd name="connsiteY38" fmla="*/ 4513394 h 5416094"/>
              <a:gd name="connsiteX39" fmla="*/ 0 w 10515600"/>
              <a:gd name="connsiteY39" fmla="*/ 3911612 h 5416094"/>
              <a:gd name="connsiteX40" fmla="*/ 0 w 10515600"/>
              <a:gd name="connsiteY40" fmla="*/ 3309829 h 5416094"/>
              <a:gd name="connsiteX41" fmla="*/ 0 w 10515600"/>
              <a:gd name="connsiteY41" fmla="*/ 2780261 h 5416094"/>
              <a:gd name="connsiteX42" fmla="*/ 0 w 10515600"/>
              <a:gd name="connsiteY42" fmla="*/ 2106265 h 5416094"/>
              <a:gd name="connsiteX43" fmla="*/ 0 w 10515600"/>
              <a:gd name="connsiteY43" fmla="*/ 1504482 h 5416094"/>
              <a:gd name="connsiteX44" fmla="*/ 0 w 10515600"/>
              <a:gd name="connsiteY44" fmla="*/ 90270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515600" h="5416094" extrusionOk="0">
                <a:moveTo>
                  <a:pt x="0" y="902700"/>
                </a:moveTo>
                <a:cubicBezTo>
                  <a:pt x="-57306" y="368805"/>
                  <a:pt x="305054" y="37193"/>
                  <a:pt x="902700" y="0"/>
                </a:cubicBezTo>
                <a:cubicBezTo>
                  <a:pt x="1280419" y="-35006"/>
                  <a:pt x="1407743" y="-35339"/>
                  <a:pt x="1746919" y="0"/>
                </a:cubicBezTo>
                <a:cubicBezTo>
                  <a:pt x="2086095" y="35339"/>
                  <a:pt x="2146539" y="-12333"/>
                  <a:pt x="2329833" y="0"/>
                </a:cubicBezTo>
                <a:cubicBezTo>
                  <a:pt x="2513127" y="12333"/>
                  <a:pt x="2706706" y="12952"/>
                  <a:pt x="2825644" y="0"/>
                </a:cubicBezTo>
                <a:cubicBezTo>
                  <a:pt x="2944582" y="-12952"/>
                  <a:pt x="3420817" y="-27100"/>
                  <a:pt x="3582762" y="0"/>
                </a:cubicBezTo>
                <a:cubicBezTo>
                  <a:pt x="3744707" y="27100"/>
                  <a:pt x="4023584" y="-9167"/>
                  <a:pt x="4165675" y="0"/>
                </a:cubicBezTo>
                <a:cubicBezTo>
                  <a:pt x="4307766" y="9167"/>
                  <a:pt x="4770188" y="27031"/>
                  <a:pt x="5009894" y="0"/>
                </a:cubicBezTo>
                <a:cubicBezTo>
                  <a:pt x="5249600" y="-27031"/>
                  <a:pt x="5349881" y="-194"/>
                  <a:pt x="5505706" y="0"/>
                </a:cubicBezTo>
                <a:cubicBezTo>
                  <a:pt x="5661531" y="194"/>
                  <a:pt x="6129254" y="-29363"/>
                  <a:pt x="6349925" y="0"/>
                </a:cubicBezTo>
                <a:cubicBezTo>
                  <a:pt x="6570596" y="29363"/>
                  <a:pt x="6581199" y="-14617"/>
                  <a:pt x="6758634" y="0"/>
                </a:cubicBezTo>
                <a:cubicBezTo>
                  <a:pt x="6936069" y="14617"/>
                  <a:pt x="7246491" y="25675"/>
                  <a:pt x="7428650" y="0"/>
                </a:cubicBezTo>
                <a:cubicBezTo>
                  <a:pt x="7610809" y="-25675"/>
                  <a:pt x="7825190" y="-17078"/>
                  <a:pt x="8098665" y="0"/>
                </a:cubicBezTo>
                <a:cubicBezTo>
                  <a:pt x="8372141" y="17078"/>
                  <a:pt x="8559625" y="-21568"/>
                  <a:pt x="8681579" y="0"/>
                </a:cubicBezTo>
                <a:cubicBezTo>
                  <a:pt x="8803533" y="21568"/>
                  <a:pt x="9307226" y="-46066"/>
                  <a:pt x="9612900" y="0"/>
                </a:cubicBezTo>
                <a:cubicBezTo>
                  <a:pt x="10119954" y="-10560"/>
                  <a:pt x="10418674" y="366684"/>
                  <a:pt x="10515600" y="902700"/>
                </a:cubicBezTo>
                <a:cubicBezTo>
                  <a:pt x="10494548" y="1140809"/>
                  <a:pt x="10524881" y="1252168"/>
                  <a:pt x="10515600" y="1504482"/>
                </a:cubicBezTo>
                <a:cubicBezTo>
                  <a:pt x="10506319" y="1756796"/>
                  <a:pt x="10494309" y="1995078"/>
                  <a:pt x="10515600" y="2178479"/>
                </a:cubicBezTo>
                <a:cubicBezTo>
                  <a:pt x="10536891" y="2361880"/>
                  <a:pt x="10522845" y="2487483"/>
                  <a:pt x="10515600" y="2780261"/>
                </a:cubicBezTo>
                <a:cubicBezTo>
                  <a:pt x="10508355" y="3073039"/>
                  <a:pt x="10533694" y="3138252"/>
                  <a:pt x="10515600" y="3273722"/>
                </a:cubicBezTo>
                <a:cubicBezTo>
                  <a:pt x="10497506" y="3409192"/>
                  <a:pt x="10514952" y="3569910"/>
                  <a:pt x="10515600" y="3803291"/>
                </a:cubicBezTo>
                <a:cubicBezTo>
                  <a:pt x="10516248" y="4036672"/>
                  <a:pt x="10499126" y="4317688"/>
                  <a:pt x="10515600" y="4513394"/>
                </a:cubicBezTo>
                <a:cubicBezTo>
                  <a:pt x="10585499" y="4997151"/>
                  <a:pt x="10115437" y="5453981"/>
                  <a:pt x="9612900" y="5416094"/>
                </a:cubicBezTo>
                <a:cubicBezTo>
                  <a:pt x="9473271" y="5418358"/>
                  <a:pt x="9316384" y="5423764"/>
                  <a:pt x="9117089" y="5416094"/>
                </a:cubicBezTo>
                <a:cubicBezTo>
                  <a:pt x="8917794" y="5408424"/>
                  <a:pt x="8902141" y="5433256"/>
                  <a:pt x="8708379" y="5416094"/>
                </a:cubicBezTo>
                <a:cubicBezTo>
                  <a:pt x="8514617" y="5398933"/>
                  <a:pt x="8454700" y="5422387"/>
                  <a:pt x="8299670" y="5416094"/>
                </a:cubicBezTo>
                <a:cubicBezTo>
                  <a:pt x="8144640" y="5409801"/>
                  <a:pt x="7907022" y="5398388"/>
                  <a:pt x="7629654" y="5416094"/>
                </a:cubicBezTo>
                <a:cubicBezTo>
                  <a:pt x="7352286" y="5433800"/>
                  <a:pt x="7244777" y="5409877"/>
                  <a:pt x="7133843" y="5416094"/>
                </a:cubicBezTo>
                <a:cubicBezTo>
                  <a:pt x="7022909" y="5422311"/>
                  <a:pt x="6748865" y="5379753"/>
                  <a:pt x="6376726" y="5416094"/>
                </a:cubicBezTo>
                <a:cubicBezTo>
                  <a:pt x="6004587" y="5452435"/>
                  <a:pt x="5991442" y="5438860"/>
                  <a:pt x="5880914" y="5416094"/>
                </a:cubicBezTo>
                <a:cubicBezTo>
                  <a:pt x="5770386" y="5393328"/>
                  <a:pt x="5294303" y="5440618"/>
                  <a:pt x="5123797" y="5416094"/>
                </a:cubicBezTo>
                <a:cubicBezTo>
                  <a:pt x="4953291" y="5391570"/>
                  <a:pt x="4828705" y="5430421"/>
                  <a:pt x="4715088" y="5416094"/>
                </a:cubicBezTo>
                <a:cubicBezTo>
                  <a:pt x="4601471" y="5401767"/>
                  <a:pt x="4227806" y="5381491"/>
                  <a:pt x="3957970" y="5416094"/>
                </a:cubicBezTo>
                <a:cubicBezTo>
                  <a:pt x="3688134" y="5450697"/>
                  <a:pt x="3670638" y="5425309"/>
                  <a:pt x="3462159" y="5416094"/>
                </a:cubicBezTo>
                <a:cubicBezTo>
                  <a:pt x="3253680" y="5406879"/>
                  <a:pt x="3167443" y="5432031"/>
                  <a:pt x="3053449" y="5416094"/>
                </a:cubicBezTo>
                <a:cubicBezTo>
                  <a:pt x="2939455" y="5400158"/>
                  <a:pt x="2701485" y="5433995"/>
                  <a:pt x="2557638" y="5416094"/>
                </a:cubicBezTo>
                <a:cubicBezTo>
                  <a:pt x="2413791" y="5398193"/>
                  <a:pt x="2168647" y="5424510"/>
                  <a:pt x="1800521" y="5416094"/>
                </a:cubicBezTo>
                <a:cubicBezTo>
                  <a:pt x="1432395" y="5407678"/>
                  <a:pt x="1261364" y="5454497"/>
                  <a:pt x="902700" y="5416094"/>
                </a:cubicBezTo>
                <a:cubicBezTo>
                  <a:pt x="519468" y="5419760"/>
                  <a:pt x="63003" y="5077223"/>
                  <a:pt x="0" y="4513394"/>
                </a:cubicBezTo>
                <a:cubicBezTo>
                  <a:pt x="-20265" y="4243495"/>
                  <a:pt x="27650" y="4053844"/>
                  <a:pt x="0" y="3911612"/>
                </a:cubicBezTo>
                <a:cubicBezTo>
                  <a:pt x="-27650" y="3769380"/>
                  <a:pt x="24988" y="3469350"/>
                  <a:pt x="0" y="3309829"/>
                </a:cubicBezTo>
                <a:cubicBezTo>
                  <a:pt x="-24988" y="3150308"/>
                  <a:pt x="-16973" y="2933511"/>
                  <a:pt x="0" y="2780261"/>
                </a:cubicBezTo>
                <a:cubicBezTo>
                  <a:pt x="16973" y="2627011"/>
                  <a:pt x="-11552" y="2315258"/>
                  <a:pt x="0" y="2106265"/>
                </a:cubicBezTo>
                <a:cubicBezTo>
                  <a:pt x="11552" y="1897272"/>
                  <a:pt x="-9167" y="1726905"/>
                  <a:pt x="0" y="1504482"/>
                </a:cubicBezTo>
                <a:cubicBezTo>
                  <a:pt x="9167" y="1282059"/>
                  <a:pt x="10972" y="1160784"/>
                  <a:pt x="0" y="902700"/>
                </a:cubicBezTo>
                <a:close/>
              </a:path>
            </a:pathLst>
          </a:custGeom>
          <a:noFill/>
          <a:ln w="47625" cap="rnd">
            <a:solidFill>
              <a:srgbClr val="FFFFFF">
                <a:alpha val="80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DB450B3A-1012-B582-F9A1-909F1FFAE5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1180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95B7241A-4715-9030-7282-E0D26BAF44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82" r="8132"/>
          <a:stretch/>
        </p:blipFill>
        <p:spPr>
          <a:xfrm>
            <a:off x="20" y="10"/>
            <a:ext cx="994706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F9EC3F91-A75C-4F74-867E-E4C28C135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48226" y="0"/>
            <a:ext cx="5043774" cy="6858000"/>
          </a:xfrm>
          <a:custGeom>
            <a:avLst/>
            <a:gdLst>
              <a:gd name="connsiteX0" fmla="*/ 1648981 w 5043774"/>
              <a:gd name="connsiteY0" fmla="*/ 0 h 6858000"/>
              <a:gd name="connsiteX1" fmla="*/ 2759699 w 5043774"/>
              <a:gd name="connsiteY1" fmla="*/ 0 h 6858000"/>
              <a:gd name="connsiteX2" fmla="*/ 3379301 w 5043774"/>
              <a:gd name="connsiteY2" fmla="*/ 0 h 6858000"/>
              <a:gd name="connsiteX3" fmla="*/ 3552342 w 5043774"/>
              <a:gd name="connsiteY3" fmla="*/ 0 h 6858000"/>
              <a:gd name="connsiteX4" fmla="*/ 4617166 w 5043774"/>
              <a:gd name="connsiteY4" fmla="*/ 0 h 6858000"/>
              <a:gd name="connsiteX5" fmla="*/ 4786130 w 5043774"/>
              <a:gd name="connsiteY5" fmla="*/ 0 h 6858000"/>
              <a:gd name="connsiteX6" fmla="*/ 4980168 w 5043774"/>
              <a:gd name="connsiteY6" fmla="*/ 0 h 6858000"/>
              <a:gd name="connsiteX7" fmla="*/ 5043774 w 5043774"/>
              <a:gd name="connsiteY7" fmla="*/ 0 h 6858000"/>
              <a:gd name="connsiteX8" fmla="*/ 5043774 w 5043774"/>
              <a:gd name="connsiteY8" fmla="*/ 6858000 h 6858000"/>
              <a:gd name="connsiteX9" fmla="*/ 4980168 w 5043774"/>
              <a:gd name="connsiteY9" fmla="*/ 6858000 h 6858000"/>
              <a:gd name="connsiteX10" fmla="*/ 4786130 w 5043774"/>
              <a:gd name="connsiteY10" fmla="*/ 6858000 h 6858000"/>
              <a:gd name="connsiteX11" fmla="*/ 4617166 w 5043774"/>
              <a:gd name="connsiteY11" fmla="*/ 6858000 h 6858000"/>
              <a:gd name="connsiteX12" fmla="*/ 3552342 w 5043774"/>
              <a:gd name="connsiteY12" fmla="*/ 6858000 h 6858000"/>
              <a:gd name="connsiteX13" fmla="*/ 3379301 w 5043774"/>
              <a:gd name="connsiteY13" fmla="*/ 6858000 h 6858000"/>
              <a:gd name="connsiteX14" fmla="*/ 2759699 w 5043774"/>
              <a:gd name="connsiteY14" fmla="*/ 6858000 h 6858000"/>
              <a:gd name="connsiteX15" fmla="*/ 2542782 w 5043774"/>
              <a:gd name="connsiteY15" fmla="*/ 6858000 h 6858000"/>
              <a:gd name="connsiteX16" fmla="*/ 2429239 w 5043774"/>
              <a:gd name="connsiteY16" fmla="*/ 6780599 h 6858000"/>
              <a:gd name="connsiteX17" fmla="*/ 1904328 w 5043774"/>
              <a:gd name="connsiteY17" fmla="*/ 6374814 h 6858000"/>
              <a:gd name="connsiteX18" fmla="*/ 0 w 5043774"/>
              <a:gd name="connsiteY18" fmla="*/ 3621656 h 6858000"/>
              <a:gd name="connsiteX19" fmla="*/ 1626503 w 5043774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43774" h="6858000">
                <a:moveTo>
                  <a:pt x="1648981" y="0"/>
                </a:moveTo>
                <a:lnTo>
                  <a:pt x="2759699" y="0"/>
                </a:lnTo>
                <a:lnTo>
                  <a:pt x="3379301" y="0"/>
                </a:lnTo>
                <a:lnTo>
                  <a:pt x="3552342" y="0"/>
                </a:lnTo>
                <a:lnTo>
                  <a:pt x="4617166" y="0"/>
                </a:lnTo>
                <a:lnTo>
                  <a:pt x="4786130" y="0"/>
                </a:lnTo>
                <a:lnTo>
                  <a:pt x="4980168" y="0"/>
                </a:lnTo>
                <a:lnTo>
                  <a:pt x="5043774" y="0"/>
                </a:lnTo>
                <a:lnTo>
                  <a:pt x="5043774" y="6858000"/>
                </a:lnTo>
                <a:lnTo>
                  <a:pt x="4980168" y="6858000"/>
                </a:lnTo>
                <a:lnTo>
                  <a:pt x="4786130" y="6858000"/>
                </a:lnTo>
                <a:lnTo>
                  <a:pt x="4617166" y="6858000"/>
                </a:lnTo>
                <a:lnTo>
                  <a:pt x="3552342" y="6858000"/>
                </a:lnTo>
                <a:lnTo>
                  <a:pt x="3379301" y="6858000"/>
                </a:lnTo>
                <a:lnTo>
                  <a:pt x="2759699" y="6858000"/>
                </a:lnTo>
                <a:lnTo>
                  <a:pt x="2542782" y="6858000"/>
                </a:lnTo>
                <a:lnTo>
                  <a:pt x="2429239" y="6780599"/>
                </a:lnTo>
                <a:cubicBezTo>
                  <a:pt x="2252641" y="6653108"/>
                  <a:pt x="2079285" y="6515397"/>
                  <a:pt x="1904328" y="6374814"/>
                </a:cubicBezTo>
                <a:cubicBezTo>
                  <a:pt x="943579" y="5602839"/>
                  <a:pt x="0" y="4969131"/>
                  <a:pt x="0" y="3621656"/>
                </a:cubicBezTo>
                <a:cubicBezTo>
                  <a:pt x="0" y="2093192"/>
                  <a:pt x="582912" y="754641"/>
                  <a:pt x="1626503" y="14997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7757684" y="1366535"/>
                <a:ext cx="4434316" cy="1588422"/>
              </a:xfrm>
            </p:spPr>
            <p:txBody>
              <a:bodyPr anchor="b">
                <a:noAutofit/>
              </a:bodyPr>
              <a:lstStyle/>
              <a:p>
                <a:pPr algn="ctr"/>
                <a:r>
                  <a:rPr lang="ru-RU" sz="3600" b="1" dirty="0">
                    <a:latin typeface="Century Gothic" panose="020B0502020202020204" pitchFamily="34" charset="0"/>
                  </a:rPr>
                  <a:t>Решите уравнение:</a:t>
                </a:r>
                <a:br>
                  <a:rPr lang="ru-RU" sz="3600" dirty="0"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u-RU" sz="3200" b="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ctrlPr>
                            <a:rPr lang="ru-RU" sz="3200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ru-RU" sz="3200" b="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200" b="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200" b="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r>
                            <a:rPr lang="ru-RU" sz="3200" b="0" i="0">
                              <a:latin typeface="Cambria Math" panose="02040503050406030204" pitchFamily="18" charset="0"/>
                            </a:rPr>
                            <m:t>х−</m:t>
                          </m:r>
                          <m:f>
                            <m:fPr>
                              <m:ctrlPr>
                                <a:rPr lang="ru-RU" sz="3200" b="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200" b="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200" b="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ru-RU" sz="3200" b="0" i="1">
                          <a:latin typeface="Cambria Math" panose="02040503050406030204" pitchFamily="18" charset="0"/>
                        </a:rPr>
                        <m:t>=4х+2</m:t>
                      </m:r>
                      <m:f>
                        <m:fPr>
                          <m:ctrlPr>
                            <a:rPr lang="ru-RU" sz="32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3200" b="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36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7757684" y="1366535"/>
                <a:ext cx="4434316" cy="1588422"/>
              </a:xfrm>
              <a:blipFill>
                <a:blip r:embed="rId3"/>
                <a:stretch>
                  <a:fillRect t="-390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61874" y="3429000"/>
                <a:ext cx="3633747" cy="270006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4000" dirty="0">
                    <a:latin typeface="Century Gothic" panose="020B0502020202020204" pitchFamily="34" charset="0"/>
                  </a:rPr>
                  <a:t>Ответ:</a:t>
                </a:r>
                <a14:m>
                  <m:oMath xmlns:m="http://schemas.openxmlformats.org/officeDocument/2006/math">
                    <m:r>
                      <a:rPr lang="ru-RU" sz="4000" i="1">
                        <a:latin typeface="Cambria Math" panose="02040503050406030204" pitchFamily="18" charset="0"/>
                      </a:rPr>
                      <m:t> х=</m:t>
                    </m:r>
                    <m:r>
                      <a:rPr lang="ru-RU" sz="4000" b="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40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4000" b="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ru-RU" sz="40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61874" y="3429000"/>
                <a:ext cx="3633747" cy="2700062"/>
              </a:xfrm>
              <a:blipFill>
                <a:blip r:embed="rId4"/>
                <a:stretch>
                  <a:fillRect l="-5872" t="-24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D8FAF73E-3B86-F923-1350-9925498156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3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B1595A09-E336-4D1B-9B3A-06A2287A5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52438" y="4887950"/>
                <a:ext cx="4352834" cy="1412119"/>
              </a:xfrm>
            </p:spPr>
            <p:txBody>
              <a:bodyPr>
                <a:noAutofit/>
              </a:bodyPr>
              <a:lstStyle/>
              <a:p>
                <a:r>
                  <a:rPr lang="ru-RU" sz="3200">
                    <a:latin typeface="Century Gothic" panose="020B0502020202020204" pitchFamily="34" charset="0"/>
                  </a:rPr>
                  <a:t>Является ли число 7 корнем уравнения </a:t>
                </a:r>
                <a14:m>
                  <m:oMath xmlns:m="http://schemas.openxmlformats.org/officeDocument/2006/math">
                    <m:r>
                      <a:rPr lang="en-US" sz="3200" b="0" i="1"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>
                        <a:effectLst/>
                        <a:latin typeface="Cambria Math" panose="02040503050406030204" pitchFamily="18" charset="0"/>
                      </a:rPr>
                      <m:t>+6= 17 – 2х</m:t>
                    </m:r>
                  </m:oMath>
                </a14:m>
                <a:r>
                  <a:rPr lang="ru-RU" sz="3200" b="0" i="0">
                    <a:effectLst/>
                    <a:latin typeface="Century Gothic" panose="020B0502020202020204" pitchFamily="34" charset="0"/>
                  </a:rPr>
                  <a:t>?</a:t>
                </a:r>
                <a:endParaRPr lang="ru-RU" sz="320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52438" y="4887950"/>
                <a:ext cx="4352834" cy="1412119"/>
              </a:xfrm>
              <a:blipFill>
                <a:blip r:embed="rId2"/>
                <a:stretch>
                  <a:fillRect l="-3501" t="-9091" r="-700" b="-142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1DBC25D5-4009-53E3-ACF8-60CD9979C4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27" b="22105"/>
          <a:stretch/>
        </p:blipFill>
        <p:spPr>
          <a:xfrm>
            <a:off x="20" y="10"/>
            <a:ext cx="12191980" cy="4558420"/>
          </a:xfrm>
          <a:custGeom>
            <a:avLst/>
            <a:gdLst/>
            <a:ahLst/>
            <a:cxnLst/>
            <a:rect l="l" t="t" r="r" b="b"/>
            <a:pathLst>
              <a:path w="12188952" h="4558430">
                <a:moveTo>
                  <a:pt x="6789701" y="4490221"/>
                </a:moveTo>
                <a:lnTo>
                  <a:pt x="6788702" y="4490299"/>
                </a:lnTo>
                <a:lnTo>
                  <a:pt x="6788476" y="4490833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3596895"/>
                </a:lnTo>
                <a:lnTo>
                  <a:pt x="12061096" y="3635026"/>
                </a:lnTo>
                <a:cubicBezTo>
                  <a:pt x="11933500" y="3671240"/>
                  <a:pt x="11805390" y="3705769"/>
                  <a:pt x="11676800" y="3738601"/>
                </a:cubicBezTo>
                <a:cubicBezTo>
                  <a:pt x="11262789" y="3846108"/>
                  <a:pt x="10845343" y="3939710"/>
                  <a:pt x="10425355" y="4022140"/>
                </a:cubicBezTo>
                <a:cubicBezTo>
                  <a:pt x="10092810" y="4087351"/>
                  <a:pt x="9759033" y="4145748"/>
                  <a:pt x="9424022" y="4197302"/>
                </a:cubicBezTo>
                <a:cubicBezTo>
                  <a:pt x="9102997" y="4246959"/>
                  <a:pt x="8781133" y="4291526"/>
                  <a:pt x="8458419" y="4331003"/>
                </a:cubicBezTo>
                <a:cubicBezTo>
                  <a:pt x="8211360" y="4361169"/>
                  <a:pt x="7963792" y="4386742"/>
                  <a:pt x="7715970" y="4410950"/>
                </a:cubicBezTo>
                <a:lnTo>
                  <a:pt x="6951716" y="4476730"/>
                </a:lnTo>
                <a:lnTo>
                  <a:pt x="6936303" y="4478801"/>
                </a:lnTo>
                <a:lnTo>
                  <a:pt x="6790448" y="4490162"/>
                </a:lnTo>
                <a:lnTo>
                  <a:pt x="6799941" y="4491982"/>
                </a:lnTo>
                <a:cubicBezTo>
                  <a:pt x="6811623" y="4492448"/>
                  <a:pt x="6823734" y="4490275"/>
                  <a:pt x="6835432" y="4490275"/>
                </a:cubicBezTo>
                <a:cubicBezTo>
                  <a:pt x="6851580" y="4490275"/>
                  <a:pt x="6867729" y="4487668"/>
                  <a:pt x="6884003" y="4487297"/>
                </a:cubicBezTo>
                <a:cubicBezTo>
                  <a:pt x="7115805" y="4481835"/>
                  <a:pt x="7347351" y="4469668"/>
                  <a:pt x="7578771" y="4454770"/>
                </a:cubicBezTo>
                <a:cubicBezTo>
                  <a:pt x="7927552" y="4432302"/>
                  <a:pt x="8276080" y="4404123"/>
                  <a:pt x="8623845" y="4367873"/>
                </a:cubicBezTo>
                <a:cubicBezTo>
                  <a:pt x="8909939" y="4338575"/>
                  <a:pt x="9195310" y="4303940"/>
                  <a:pt x="9479970" y="4263967"/>
                </a:cubicBezTo>
                <a:cubicBezTo>
                  <a:pt x="9864901" y="4209593"/>
                  <a:pt x="10248014" y="4144879"/>
                  <a:pt x="10629308" y="4069810"/>
                </a:cubicBezTo>
                <a:cubicBezTo>
                  <a:pt x="11090114" y="3978690"/>
                  <a:pt x="11546975" y="3871184"/>
                  <a:pt x="11998498" y="3743816"/>
                </a:cubicBezTo>
                <a:lnTo>
                  <a:pt x="12188952" y="3687715"/>
                </a:lnTo>
                <a:lnTo>
                  <a:pt x="12188952" y="3742439"/>
                </a:lnTo>
                <a:lnTo>
                  <a:pt x="11829257" y="3846853"/>
                </a:lnTo>
                <a:cubicBezTo>
                  <a:pt x="11534769" y="3926550"/>
                  <a:pt x="11238120" y="3997436"/>
                  <a:pt x="10939183" y="4061368"/>
                </a:cubicBezTo>
                <a:cubicBezTo>
                  <a:pt x="10622824" y="4129150"/>
                  <a:pt x="10304941" y="4189147"/>
                  <a:pt x="9985530" y="4241373"/>
                </a:cubicBezTo>
                <a:cubicBezTo>
                  <a:pt x="9720036" y="4284822"/>
                  <a:pt x="9453814" y="4323467"/>
                  <a:pt x="9186882" y="4357320"/>
                </a:cubicBezTo>
                <a:cubicBezTo>
                  <a:pt x="8984197" y="4382894"/>
                  <a:pt x="8781514" y="4406977"/>
                  <a:pt x="8578198" y="4426839"/>
                </a:cubicBezTo>
                <a:cubicBezTo>
                  <a:pt x="8340547" y="4449559"/>
                  <a:pt x="8102644" y="4471034"/>
                  <a:pt x="7864358" y="4488290"/>
                </a:cubicBezTo>
                <a:cubicBezTo>
                  <a:pt x="7554994" y="4510634"/>
                  <a:pt x="7245502" y="4528512"/>
                  <a:pt x="6935502" y="4539684"/>
                </a:cubicBezTo>
                <a:cubicBezTo>
                  <a:pt x="6782917" y="4545147"/>
                  <a:pt x="6630334" y="4548995"/>
                  <a:pt x="6477750" y="4553587"/>
                </a:cubicBezTo>
                <a:cubicBezTo>
                  <a:pt x="6439195" y="4551503"/>
                  <a:pt x="6400529" y="4553128"/>
                  <a:pt x="6362294" y="4558430"/>
                </a:cubicBezTo>
                <a:lnTo>
                  <a:pt x="6057129" y="4558430"/>
                </a:lnTo>
                <a:lnTo>
                  <a:pt x="5977784" y="4553836"/>
                </a:lnTo>
                <a:cubicBezTo>
                  <a:pt x="5740261" y="4541423"/>
                  <a:pt x="5502739" y="4527644"/>
                  <a:pt x="5265087" y="4517587"/>
                </a:cubicBezTo>
                <a:cubicBezTo>
                  <a:pt x="4958267" y="4505171"/>
                  <a:pt x="4651826" y="4484691"/>
                  <a:pt x="4346277" y="4455517"/>
                </a:cubicBezTo>
                <a:cubicBezTo>
                  <a:pt x="4021654" y="4424605"/>
                  <a:pt x="3697795" y="4389970"/>
                  <a:pt x="3373045" y="4356948"/>
                </a:cubicBezTo>
                <a:cubicBezTo>
                  <a:pt x="3035412" y="4322686"/>
                  <a:pt x="2698456" y="4283047"/>
                  <a:pt x="2362173" y="4238021"/>
                </a:cubicBezTo>
                <a:cubicBezTo>
                  <a:pt x="1984692" y="4187868"/>
                  <a:pt x="1608364" y="4130142"/>
                  <a:pt x="1233177" y="4064845"/>
                </a:cubicBezTo>
                <a:cubicBezTo>
                  <a:pt x="842181" y="3996132"/>
                  <a:pt x="453758" y="3917644"/>
                  <a:pt x="68500" y="3825138"/>
                </a:cubicBezTo>
                <a:lnTo>
                  <a:pt x="0" y="3807783"/>
                </a:lnTo>
                <a:lnTo>
                  <a:pt x="0" y="3751294"/>
                </a:lnTo>
                <a:lnTo>
                  <a:pt x="72441" y="3770071"/>
                </a:lnTo>
                <a:cubicBezTo>
                  <a:pt x="247961" y="3812249"/>
                  <a:pt x="424164" y="3851509"/>
                  <a:pt x="600716" y="3888441"/>
                </a:cubicBezTo>
                <a:cubicBezTo>
                  <a:pt x="988279" y="3969255"/>
                  <a:pt x="1378133" y="4038153"/>
                  <a:pt x="1769512" y="4098609"/>
                </a:cubicBezTo>
                <a:cubicBezTo>
                  <a:pt x="2052426" y="4142185"/>
                  <a:pt x="2335725" y="4182282"/>
                  <a:pt x="2613554" y="4215551"/>
                </a:cubicBezTo>
                <a:cubicBezTo>
                  <a:pt x="2605544" y="4218158"/>
                  <a:pt x="2594611" y="4208102"/>
                  <a:pt x="2581134" y="4205620"/>
                </a:cubicBezTo>
                <a:cubicBezTo>
                  <a:pt x="2087178" y="4113668"/>
                  <a:pt x="1597684" y="4002775"/>
                  <a:pt x="1112635" y="3872923"/>
                </a:cubicBezTo>
                <a:cubicBezTo>
                  <a:pt x="880453" y="3810852"/>
                  <a:pt x="649713" y="3744374"/>
                  <a:pt x="420412" y="3673490"/>
                </a:cubicBezTo>
                <a:lnTo>
                  <a:pt x="0" y="3534573"/>
                </a:lnTo>
                <a:close/>
              </a:path>
            </a:pathLst>
          </a:custGeom>
        </p:spPr>
      </p:pic>
      <p:sp>
        <p:nvSpPr>
          <p:cNvPr id="14" name="sketch line">
            <a:extLst>
              <a:ext uri="{FF2B5EF4-FFF2-40B4-BE49-F238E27FC236}">
                <a16:creationId xmlns:a16="http://schemas.microsoft.com/office/drawing/2014/main" id="{3540989C-C7B8-473B-BF87-6F2DA6A90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661305" y="5468206"/>
            <a:ext cx="1371600" cy="18288"/>
          </a:xfrm>
          <a:custGeom>
            <a:avLst/>
            <a:gdLst>
              <a:gd name="connsiteX0" fmla="*/ 0 w 1371600"/>
              <a:gd name="connsiteY0" fmla="*/ 0 h 18288"/>
              <a:gd name="connsiteX1" fmla="*/ 685800 w 1371600"/>
              <a:gd name="connsiteY1" fmla="*/ 0 h 18288"/>
              <a:gd name="connsiteX2" fmla="*/ 1371600 w 1371600"/>
              <a:gd name="connsiteY2" fmla="*/ 0 h 18288"/>
              <a:gd name="connsiteX3" fmla="*/ 1371600 w 1371600"/>
              <a:gd name="connsiteY3" fmla="*/ 18288 h 18288"/>
              <a:gd name="connsiteX4" fmla="*/ 713232 w 1371600"/>
              <a:gd name="connsiteY4" fmla="*/ 18288 h 18288"/>
              <a:gd name="connsiteX5" fmla="*/ 0 w 1371600"/>
              <a:gd name="connsiteY5" fmla="*/ 18288 h 18288"/>
              <a:gd name="connsiteX6" fmla="*/ 0 w 1371600"/>
              <a:gd name="connsiteY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1600" h="18288" fill="none" extrusionOk="0">
                <a:moveTo>
                  <a:pt x="0" y="0"/>
                </a:moveTo>
                <a:cubicBezTo>
                  <a:pt x="247303" y="31625"/>
                  <a:pt x="422310" y="-25629"/>
                  <a:pt x="685800" y="0"/>
                </a:cubicBezTo>
                <a:cubicBezTo>
                  <a:pt x="949290" y="25629"/>
                  <a:pt x="1192357" y="6696"/>
                  <a:pt x="1371600" y="0"/>
                </a:cubicBezTo>
                <a:cubicBezTo>
                  <a:pt x="1371355" y="6649"/>
                  <a:pt x="1371915" y="11310"/>
                  <a:pt x="1371600" y="18288"/>
                </a:cubicBezTo>
                <a:cubicBezTo>
                  <a:pt x="1107995" y="26464"/>
                  <a:pt x="1033361" y="32942"/>
                  <a:pt x="713232" y="18288"/>
                </a:cubicBezTo>
                <a:cubicBezTo>
                  <a:pt x="393103" y="3634"/>
                  <a:pt x="289343" y="43221"/>
                  <a:pt x="0" y="18288"/>
                </a:cubicBezTo>
                <a:cubicBezTo>
                  <a:pt x="-459" y="11562"/>
                  <a:pt x="-31" y="5093"/>
                  <a:pt x="0" y="0"/>
                </a:cubicBezTo>
                <a:close/>
              </a:path>
              <a:path w="1371600" h="18288" stroke="0" extrusionOk="0">
                <a:moveTo>
                  <a:pt x="0" y="0"/>
                </a:moveTo>
                <a:cubicBezTo>
                  <a:pt x="170249" y="-24099"/>
                  <a:pt x="504634" y="14338"/>
                  <a:pt x="644652" y="0"/>
                </a:cubicBezTo>
                <a:cubicBezTo>
                  <a:pt x="784670" y="-14338"/>
                  <a:pt x="1087773" y="8679"/>
                  <a:pt x="1371600" y="0"/>
                </a:cubicBezTo>
                <a:cubicBezTo>
                  <a:pt x="1372456" y="3662"/>
                  <a:pt x="1371030" y="13946"/>
                  <a:pt x="1371600" y="18288"/>
                </a:cubicBezTo>
                <a:cubicBezTo>
                  <a:pt x="1176823" y="-1409"/>
                  <a:pt x="900830" y="9989"/>
                  <a:pt x="713232" y="18288"/>
                </a:cubicBezTo>
                <a:cubicBezTo>
                  <a:pt x="525634" y="26587"/>
                  <a:pt x="282837" y="5724"/>
                  <a:pt x="0" y="18288"/>
                </a:cubicBezTo>
                <a:cubicBezTo>
                  <a:pt x="367" y="13143"/>
                  <a:pt x="-823" y="584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6156976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47F5AC-A7B8-450E-CFB4-E9EC79E3D8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4" y="4777739"/>
            <a:ext cx="6897626" cy="139922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4000" dirty="0">
                <a:latin typeface="Century Gothic" panose="020B0502020202020204" pitchFamily="34" charset="0"/>
              </a:rPr>
              <a:t>Ответ: нет.  </a:t>
            </a:r>
          </a:p>
        </p:txBody>
      </p:sp>
      <p:pic>
        <p:nvPicPr>
          <p:cNvPr id="5" name="Рисунок 4" descr="Назад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FC8041C6-F534-D23D-4B98-238D8AC503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43742" y="5943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1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557A916-FDD1-44A1-A7A1-70009FD6B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8123429" y="638012"/>
                <a:ext cx="3689091" cy="1960157"/>
              </a:xfrm>
            </p:spPr>
            <p:txBody>
              <a:bodyPr>
                <a:noAutofit/>
              </a:bodyPr>
              <a:lstStyle/>
              <a:p>
                <a:r>
                  <a:rPr lang="ru-RU" b="1" dirty="0">
                    <a:latin typeface="Century Gothic" panose="020B0502020202020204" pitchFamily="34" charset="0"/>
                  </a:rPr>
                  <a:t>Решите уравнение:</a:t>
                </a:r>
                <a:br>
                  <a:rPr lang="ru-RU" dirty="0">
                    <a:latin typeface="Century Gothic" panose="020B0502020202020204" pitchFamily="34" charset="0"/>
                  </a:rPr>
                </a:br>
                <a:r>
                  <a:rPr lang="ru-RU" dirty="0">
                    <a:latin typeface="Century Gothic" panose="020B0502020202020204" pitchFamily="34" charset="0"/>
                  </a:rPr>
                  <a:t>   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>
                            <a:latin typeface="Cambria Math" panose="02040503050406030204" pitchFamily="18" charset="0"/>
                          </a:rPr>
                          <m:t>х−3</m:t>
                        </m:r>
                      </m:num>
                      <m:den>
                        <m:r>
                          <a:rPr lang="ru-RU" b="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ru-RU" b="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ru-RU" b="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ru-RU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123429" y="638012"/>
                <a:ext cx="3689091" cy="1960157"/>
              </a:xfrm>
              <a:blipFill>
                <a:blip r:embed="rId2"/>
                <a:stretch>
                  <a:fillRect l="-6777" t="-31153" b="-1900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3FBAD9BE-098C-CFDD-91D8-8D8DB115FF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17" r="17167"/>
          <a:stretch/>
        </p:blipFill>
        <p:spPr>
          <a:xfrm>
            <a:off x="20" y="10"/>
            <a:ext cx="7743929" cy="6857990"/>
          </a:xfrm>
          <a:custGeom>
            <a:avLst/>
            <a:gdLst/>
            <a:ahLst/>
            <a:cxnLst/>
            <a:rect l="l" t="t" r="r" b="b"/>
            <a:pathLst>
              <a:path w="7743949" h="6858000">
                <a:moveTo>
                  <a:pt x="956085" y="2071857"/>
                </a:moveTo>
                <a:cubicBezTo>
                  <a:pt x="956085" y="2071857"/>
                  <a:pt x="956085" y="2071857"/>
                  <a:pt x="4999548" y="2071857"/>
                </a:cubicBezTo>
                <a:cubicBezTo>
                  <a:pt x="5252811" y="2071857"/>
                  <a:pt x="5497339" y="2211072"/>
                  <a:pt x="5619604" y="2437296"/>
                </a:cubicBezTo>
                <a:cubicBezTo>
                  <a:pt x="5619604" y="2437296"/>
                  <a:pt x="5619604" y="2437296"/>
                  <a:pt x="7645701" y="5926372"/>
                </a:cubicBezTo>
                <a:cubicBezTo>
                  <a:pt x="7776699" y="6143896"/>
                  <a:pt x="7776699" y="6422327"/>
                  <a:pt x="7645701" y="6639850"/>
                </a:cubicBezTo>
                <a:cubicBezTo>
                  <a:pt x="7645701" y="6639850"/>
                  <a:pt x="7645701" y="6639850"/>
                  <a:pt x="7538856" y="6823844"/>
                </a:cubicBezTo>
                <a:lnTo>
                  <a:pt x="7519022" y="6858000"/>
                </a:lnTo>
                <a:lnTo>
                  <a:pt x="0" y="6858000"/>
                </a:lnTo>
                <a:lnTo>
                  <a:pt x="0" y="3003362"/>
                </a:lnTo>
                <a:lnTo>
                  <a:pt x="144017" y="2754282"/>
                </a:lnTo>
                <a:cubicBezTo>
                  <a:pt x="203181" y="2651956"/>
                  <a:pt x="264254" y="2546330"/>
                  <a:pt x="327296" y="2437296"/>
                </a:cubicBezTo>
                <a:cubicBezTo>
                  <a:pt x="458294" y="2211072"/>
                  <a:pt x="694090" y="2071857"/>
                  <a:pt x="956085" y="2071857"/>
                </a:cubicBezTo>
                <a:close/>
                <a:moveTo>
                  <a:pt x="6281397" y="1163923"/>
                </a:moveTo>
                <a:cubicBezTo>
                  <a:pt x="6281397" y="1163923"/>
                  <a:pt x="6281397" y="1163923"/>
                  <a:pt x="7148441" y="1163923"/>
                </a:cubicBezTo>
                <a:cubicBezTo>
                  <a:pt x="7202749" y="1163923"/>
                  <a:pt x="7255183" y="1193775"/>
                  <a:pt x="7281401" y="1242285"/>
                </a:cubicBezTo>
                <a:cubicBezTo>
                  <a:pt x="7281401" y="1242285"/>
                  <a:pt x="7281401" y="1242285"/>
                  <a:pt x="7715859" y="1990451"/>
                </a:cubicBezTo>
                <a:cubicBezTo>
                  <a:pt x="7743949" y="2037095"/>
                  <a:pt x="7743949" y="2096799"/>
                  <a:pt x="7715859" y="2143443"/>
                </a:cubicBezTo>
                <a:cubicBezTo>
                  <a:pt x="7715859" y="2143443"/>
                  <a:pt x="7715859" y="2143443"/>
                  <a:pt x="7281401" y="2891610"/>
                </a:cubicBezTo>
                <a:cubicBezTo>
                  <a:pt x="7255183" y="2940119"/>
                  <a:pt x="7202749" y="2969971"/>
                  <a:pt x="7148441" y="2969971"/>
                </a:cubicBezTo>
                <a:cubicBezTo>
                  <a:pt x="7148441" y="2969971"/>
                  <a:pt x="7148441" y="2969971"/>
                  <a:pt x="6281397" y="2969971"/>
                </a:cubicBezTo>
                <a:cubicBezTo>
                  <a:pt x="6225217" y="2969971"/>
                  <a:pt x="6174655" y="2940119"/>
                  <a:pt x="6146565" y="2891610"/>
                </a:cubicBezTo>
                <a:cubicBezTo>
                  <a:pt x="6146565" y="2891610"/>
                  <a:pt x="6146565" y="2891610"/>
                  <a:pt x="5713979" y="2143443"/>
                </a:cubicBezTo>
                <a:cubicBezTo>
                  <a:pt x="5685889" y="2096799"/>
                  <a:pt x="5685889" y="2037095"/>
                  <a:pt x="5713979" y="1990451"/>
                </a:cubicBezTo>
                <a:cubicBezTo>
                  <a:pt x="5713979" y="1990451"/>
                  <a:pt x="5713979" y="1990451"/>
                  <a:pt x="6146565" y="1242285"/>
                </a:cubicBezTo>
                <a:cubicBezTo>
                  <a:pt x="6174655" y="1193775"/>
                  <a:pt x="6225217" y="1163923"/>
                  <a:pt x="6281397" y="1163923"/>
                </a:cubicBezTo>
                <a:close/>
                <a:moveTo>
                  <a:pt x="0" y="0"/>
                </a:moveTo>
                <a:lnTo>
                  <a:pt x="6600525" y="0"/>
                </a:lnTo>
                <a:lnTo>
                  <a:pt x="6486618" y="196155"/>
                </a:lnTo>
                <a:cubicBezTo>
                  <a:pt x="6261242" y="584267"/>
                  <a:pt x="5994130" y="1044253"/>
                  <a:pt x="5677553" y="1589421"/>
                </a:cubicBezTo>
                <a:cubicBezTo>
                  <a:pt x="5555288" y="1815646"/>
                  <a:pt x="5310759" y="1954861"/>
                  <a:pt x="5057496" y="1954861"/>
                </a:cubicBezTo>
                <a:cubicBezTo>
                  <a:pt x="5057496" y="1954861"/>
                  <a:pt x="5057496" y="1954861"/>
                  <a:pt x="1014033" y="1954861"/>
                </a:cubicBezTo>
                <a:cubicBezTo>
                  <a:pt x="752038" y="1954861"/>
                  <a:pt x="516243" y="1815646"/>
                  <a:pt x="385244" y="1589421"/>
                </a:cubicBezTo>
                <a:cubicBezTo>
                  <a:pt x="385244" y="1589421"/>
                  <a:pt x="385244" y="1589421"/>
                  <a:pt x="69234" y="1042874"/>
                </a:cubicBezTo>
                <a:lnTo>
                  <a:pt x="0" y="923133"/>
                </a:lnTo>
                <a:close/>
              </a:path>
            </a:pathLst>
          </a:cu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006085" y="3236181"/>
                <a:ext cx="3689091" cy="219551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3600" dirty="0">
                    <a:latin typeface="Century Gothic" panose="020B0502020202020204" pitchFamily="34" charset="0"/>
                  </a:rPr>
                  <a:t>Ответ: </a:t>
                </a:r>
                <a14:m>
                  <m:oMath xmlns:m="http://schemas.openxmlformats.org/officeDocument/2006/math">
                    <m:r>
                      <a:rPr lang="ru-RU" sz="3600" i="1">
                        <a:latin typeface="Cambria Math" panose="02040503050406030204" pitchFamily="18" charset="0"/>
                      </a:rPr>
                      <m:t>х=</m:t>
                    </m:r>
                    <m:r>
                      <a:rPr lang="ru-RU" sz="3600" b="0" i="1">
                        <a:latin typeface="Cambria Math" panose="02040503050406030204" pitchFamily="18" charset="0"/>
                      </a:rPr>
                      <m:t>6</m:t>
                    </m:r>
                    <m:f>
                      <m:fPr>
                        <m:ctrlPr>
                          <a:rPr lang="ru-RU" sz="36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b="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600" b="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ru-RU" sz="36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006085" y="3236181"/>
                <a:ext cx="3689091" cy="2195515"/>
              </a:xfrm>
              <a:blipFill>
                <a:blip r:embed="rId4"/>
                <a:stretch>
                  <a:fillRect l="-4950" t="-25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7CBFF760-5535-5F40-B5D0-E2301088B6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CDF43E1C-FDC3-B033-EED8-AB5C286966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615" b="1539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73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47766EE-4192-4B2D-A5A0-F60F9A5F74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546B661E-1CBC-9422-E51F-C0107B9CE0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3" name="Graphic 1">
            <a:extLst>
              <a:ext uri="{FF2B5EF4-FFF2-40B4-BE49-F238E27FC236}">
                <a16:creationId xmlns:a16="http://schemas.microsoft.com/office/drawing/2014/main" id="{D6705569-F545-4F47-A260-A9202826E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1969639" y="158592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bg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D24142-68AA-BF60-8CAD-7BE8E16B0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587" y="481175"/>
            <a:ext cx="5541054" cy="268854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b="1" dirty="0" err="1">
                <a:latin typeface="Century Gothic" panose="020B0502020202020204" pitchFamily="34" charset="0"/>
              </a:rPr>
              <a:t>Что</a:t>
            </a:r>
            <a:r>
              <a:rPr lang="en-US" sz="5400" b="1" dirty="0">
                <a:latin typeface="Century Gothic" panose="020B0502020202020204" pitchFamily="34" charset="0"/>
              </a:rPr>
              <a:t> </a:t>
            </a:r>
            <a:r>
              <a:rPr lang="en-US" sz="5400" b="1" dirty="0" err="1">
                <a:latin typeface="Century Gothic" panose="020B0502020202020204" pitchFamily="34" charset="0"/>
              </a:rPr>
              <a:t>такое</a:t>
            </a:r>
            <a:r>
              <a:rPr lang="en-US" sz="5400" b="1" dirty="0">
                <a:latin typeface="Century Gothic" panose="020B0502020202020204" pitchFamily="34" charset="0"/>
              </a:rPr>
              <a:t> </a:t>
            </a:r>
            <a:r>
              <a:rPr lang="en-US" sz="5400" b="1" dirty="0" err="1">
                <a:latin typeface="Century Gothic" panose="020B0502020202020204" pitchFamily="34" charset="0"/>
              </a:rPr>
              <a:t>уравнение</a:t>
            </a:r>
            <a:r>
              <a:rPr lang="en-US" sz="5400" b="1" dirty="0">
                <a:latin typeface="Century Gothic" panose="020B0502020202020204" pitchFamily="34" charset="0"/>
              </a:rPr>
              <a:t>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399074-F709-E070-9A88-1DE7DEC007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4304" y="3508471"/>
            <a:ext cx="6060343" cy="1337967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sz="3200" dirty="0" err="1">
                <a:latin typeface="Century Gothic" panose="020B0502020202020204" pitchFamily="34" charset="0"/>
              </a:rPr>
              <a:t>Уравнение</a:t>
            </a:r>
            <a:r>
              <a:rPr lang="en-US" sz="3200" dirty="0">
                <a:latin typeface="Century Gothic" panose="020B0502020202020204" pitchFamily="34" charset="0"/>
              </a:rPr>
              <a:t> – </a:t>
            </a:r>
            <a:r>
              <a:rPr lang="en-US" sz="3200" dirty="0" err="1">
                <a:latin typeface="Century Gothic" panose="020B0502020202020204" pitchFamily="34" charset="0"/>
              </a:rPr>
              <a:t>это</a:t>
            </a:r>
            <a:r>
              <a:rPr lang="en-US" sz="3200" dirty="0">
                <a:latin typeface="Century Gothic" panose="020B0502020202020204" pitchFamily="34" charset="0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</a:rPr>
              <a:t>равенство</a:t>
            </a:r>
            <a:r>
              <a:rPr lang="en-US" sz="3200" dirty="0">
                <a:latin typeface="Century Gothic" panose="020B0502020202020204" pitchFamily="34" charset="0"/>
              </a:rPr>
              <a:t>, </a:t>
            </a:r>
            <a:r>
              <a:rPr lang="en-US" sz="3200" dirty="0" err="1">
                <a:latin typeface="Century Gothic" panose="020B0502020202020204" pitchFamily="34" charset="0"/>
              </a:rPr>
              <a:t>содержащее</a:t>
            </a:r>
            <a:r>
              <a:rPr lang="en-US" sz="3200" dirty="0">
                <a:latin typeface="Century Gothic" panose="020B0502020202020204" pitchFamily="34" charset="0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</a:rPr>
              <a:t>переменную</a:t>
            </a:r>
            <a:r>
              <a:rPr lang="en-US" sz="3200" dirty="0">
                <a:latin typeface="Century Gothic" panose="020B0502020202020204" pitchFamily="34" charset="0"/>
              </a:rPr>
              <a:t>, </a:t>
            </a:r>
            <a:r>
              <a:rPr lang="en-US" sz="3200" dirty="0" err="1">
                <a:latin typeface="Century Gothic" panose="020B0502020202020204" pitchFamily="34" charset="0"/>
              </a:rPr>
              <a:t>значение</a:t>
            </a:r>
            <a:r>
              <a:rPr lang="en-US" sz="3200" dirty="0">
                <a:latin typeface="Century Gothic" panose="020B0502020202020204" pitchFamily="34" charset="0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</a:rPr>
              <a:t>которой</a:t>
            </a:r>
            <a:r>
              <a:rPr lang="en-US" sz="3200" dirty="0">
                <a:latin typeface="Century Gothic" panose="020B0502020202020204" pitchFamily="34" charset="0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</a:rPr>
              <a:t>надо</a:t>
            </a:r>
            <a:r>
              <a:rPr lang="en-US" sz="3200" dirty="0">
                <a:latin typeface="Century Gothic" panose="020B0502020202020204" pitchFamily="34" charset="0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</a:rPr>
              <a:t>найти</a:t>
            </a:r>
            <a:r>
              <a:rPr lang="en-US" sz="3200" dirty="0">
                <a:latin typeface="Century Gothic" panose="020B0502020202020204" pitchFamily="34" charset="0"/>
              </a:rPr>
              <a:t>. </a:t>
            </a:r>
          </a:p>
        </p:txBody>
      </p:sp>
      <p:pic>
        <p:nvPicPr>
          <p:cNvPr id="6" name="Рисунок 5" descr="Назад со сплошной заливкой">
            <a:hlinkClick r:id="rId3" action="ppaction://hlinksldjump"/>
            <a:extLst>
              <a:ext uri="{FF2B5EF4-FFF2-40B4-BE49-F238E27FC236}">
                <a16:creationId xmlns:a16="http://schemas.microsoft.com/office/drawing/2014/main" id="{C5DDFCC9-7546-7DBC-83F3-EF37E59FE4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59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8F731FB4-5B5E-3DD4-6762-4597A75094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C0504-0CC3-9143-450B-D4D1A20B8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35" y="1656321"/>
            <a:ext cx="5110781" cy="177267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Century Gothic" panose="020B0502020202020204" pitchFamily="34" charset="0"/>
              </a:rPr>
              <a:t>Что такое корень уравнения?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F16273-A646-BF81-4D54-48BE4C0021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075" y="3429000"/>
            <a:ext cx="4593021" cy="261983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Century Gothic" panose="020B0502020202020204" pitchFamily="34" charset="0"/>
              </a:rPr>
              <a:t>Корень уравнения – это значение переменной, при подстановке которого в уравнение получается верное числовое равенство. </a:t>
            </a:r>
          </a:p>
        </p:txBody>
      </p:sp>
      <p:pic>
        <p:nvPicPr>
          <p:cNvPr id="5" name="Рисунок 4" descr="Назад со сплошной заливкой">
            <a:hlinkClick r:id="rId3" action="ppaction://hlinksldjump"/>
            <a:extLst>
              <a:ext uri="{FF2B5EF4-FFF2-40B4-BE49-F238E27FC236}">
                <a16:creationId xmlns:a16="http://schemas.microsoft.com/office/drawing/2014/main" id="{352101E1-4EEA-B42E-FF8A-B469707C06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0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B80E6C82-B130-A408-7A32-40DB029831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91" t="2886" b="620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0141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2B31F9-0563-E879-253D-29CD5E41C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5912" y="0"/>
            <a:ext cx="5133449" cy="263298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Century Gothic" panose="020B0502020202020204" pitchFamily="34" charset="0"/>
              </a:rPr>
              <a:t>Что значит «решить уравнение»?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E4512F-F9D9-0D2C-A162-3EC51F6EEE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4440" y="2486829"/>
            <a:ext cx="4636392" cy="2754086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Century Gothic" panose="020B0502020202020204" pitchFamily="34" charset="0"/>
              </a:rPr>
              <a:t>Решить уравнение – значит найти множество всех его корней. </a:t>
            </a:r>
          </a:p>
        </p:txBody>
      </p:sp>
      <p:pic>
        <p:nvPicPr>
          <p:cNvPr id="5" name="Рисунок 4" descr="Назад со сплошной заливкой">
            <a:hlinkClick r:id="rId3" action="ppaction://hlinksldjump"/>
            <a:extLst>
              <a:ext uri="{FF2B5EF4-FFF2-40B4-BE49-F238E27FC236}">
                <a16:creationId xmlns:a16="http://schemas.microsoft.com/office/drawing/2014/main" id="{732233B2-EB83-CDED-BE2F-192F97AE9C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1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EE8D5F27-0A50-76A9-5D36-551FAC530B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7782910" y="2874389"/>
                <a:ext cx="4515318" cy="1834056"/>
              </a:xfrm>
            </p:spPr>
            <p:txBody>
              <a:bodyPr vert="horz" lIns="91440" tIns="45720" rIns="91440" bIns="45720" rtlCol="0" anchor="b">
                <a:noAutofit/>
              </a:bodyPr>
              <a:lstStyle/>
              <a:p>
                <a:pPr algn="ctr"/>
                <a:r>
                  <a:rPr lang="en-US" sz="4800" b="1" dirty="0" err="1">
                    <a:latin typeface="Century Gothic" panose="020B0502020202020204" pitchFamily="34" charset="0"/>
                  </a:rPr>
                  <a:t>Решите</a:t>
                </a:r>
                <a:r>
                  <a:rPr lang="en-US" sz="4800" b="1" dirty="0">
                    <a:latin typeface="Century Gothic" panose="020B0502020202020204" pitchFamily="34" charset="0"/>
                  </a:rPr>
                  <a:t> </a:t>
                </a:r>
                <a:r>
                  <a:rPr lang="en-US" sz="4800" b="1" dirty="0" err="1">
                    <a:latin typeface="Century Gothic" panose="020B0502020202020204" pitchFamily="34" charset="0"/>
                  </a:rPr>
                  <a:t>уравнение</a:t>
                </a:r>
                <a:r>
                  <a:rPr lang="en-US" sz="4800" b="1" dirty="0">
                    <a:latin typeface="Century Gothic" panose="020B0502020202020204" pitchFamily="34" charset="0"/>
                  </a:rPr>
                  <a:t>: </a:t>
                </a:r>
                <a:br>
                  <a:rPr lang="en-US" sz="3200" i="1" dirty="0"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>
                          <a:latin typeface="Cambria Math" panose="02040503050406030204" pitchFamily="18" charset="0"/>
                        </a:rPr>
                        <m:t>4(х+7)=3−х </m:t>
                      </m:r>
                    </m:oMath>
                  </m:oMathPara>
                </a14:m>
                <a:endParaRPr lang="en-US" sz="32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7782910" y="2874389"/>
                <a:ext cx="4515318" cy="1834056"/>
              </a:xfrm>
              <a:blipFill>
                <a:blip r:embed="rId3"/>
                <a:stretch>
                  <a:fillRect t="-18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782910" y="5242675"/>
                <a:ext cx="4330262" cy="683284"/>
              </a:xfr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3600" dirty="0" err="1">
                    <a:latin typeface="Century Gothic" panose="020B0502020202020204" pitchFamily="34" charset="0"/>
                  </a:rPr>
                  <a:t>Ответ</a:t>
                </a:r>
                <a:r>
                  <a:rPr lang="en-US" sz="3600" dirty="0">
                    <a:latin typeface="Century Gothic" panose="020B0502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600" i="1">
                        <a:latin typeface="Cambria Math" panose="02040503050406030204" pitchFamily="18" charset="0"/>
                      </a:rPr>
                      <m:t>х=−5</m:t>
                    </m:r>
                    <m:r>
                      <a:rPr lang="en-US" sz="3600" b="0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36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782910" y="5242675"/>
                <a:ext cx="4330262" cy="683284"/>
              </a:xfrm>
              <a:blipFill>
                <a:blip r:embed="rId4"/>
                <a:stretch>
                  <a:fillRect t="-21429" b="-196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0C04F326-04C4-10B2-E213-8EABF417AE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1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04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35EA5470-210C-6264-982D-F333BC734D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36"/>
          <a:stretch/>
        </p:blipFill>
        <p:spPr>
          <a:xfrm>
            <a:off x="-4243" y="7554"/>
            <a:ext cx="12196243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707F116-8EC0-4822-9067-186AC8C96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828180" y="1316432"/>
            <a:ext cx="4225136" cy="42251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77100AA-BF68-4139-8224-79EA1F9164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274247" y="753374"/>
            <a:ext cx="5353835" cy="5353836"/>
          </a:xfrm>
          <a:custGeom>
            <a:avLst/>
            <a:gdLst>
              <a:gd name="connsiteX0" fmla="*/ 5273742 w 5353835"/>
              <a:gd name="connsiteY0" fmla="*/ 690509 h 5353836"/>
              <a:gd name="connsiteX1" fmla="*/ 5353835 w 5353835"/>
              <a:gd name="connsiteY1" fmla="*/ 770602 h 5353836"/>
              <a:gd name="connsiteX2" fmla="*/ 5353835 w 5353835"/>
              <a:gd name="connsiteY2" fmla="*/ 4854514 h 5353836"/>
              <a:gd name="connsiteX3" fmla="*/ 5273742 w 5353835"/>
              <a:gd name="connsiteY3" fmla="*/ 4934608 h 5353836"/>
              <a:gd name="connsiteX4" fmla="*/ 502667 w 5353835"/>
              <a:gd name="connsiteY4" fmla="*/ 0 h 5353836"/>
              <a:gd name="connsiteX5" fmla="*/ 4583234 w 5353835"/>
              <a:gd name="connsiteY5" fmla="*/ 1 h 5353836"/>
              <a:gd name="connsiteX6" fmla="*/ 4663327 w 5353835"/>
              <a:gd name="connsiteY6" fmla="*/ 80094 h 5353836"/>
              <a:gd name="connsiteX7" fmla="*/ 422574 w 5353835"/>
              <a:gd name="connsiteY7" fmla="*/ 80094 h 5353836"/>
              <a:gd name="connsiteX8" fmla="*/ 0 w 5353835"/>
              <a:gd name="connsiteY8" fmla="*/ 502667 h 5353836"/>
              <a:gd name="connsiteX9" fmla="*/ 80093 w 5353835"/>
              <a:gd name="connsiteY9" fmla="*/ 422574 h 5353836"/>
              <a:gd name="connsiteX10" fmla="*/ 80093 w 5353835"/>
              <a:gd name="connsiteY10" fmla="*/ 5273743 h 5353836"/>
              <a:gd name="connsiteX11" fmla="*/ 4934607 w 5353835"/>
              <a:gd name="connsiteY11" fmla="*/ 5273743 h 5353836"/>
              <a:gd name="connsiteX12" fmla="*/ 4854514 w 5353835"/>
              <a:gd name="connsiteY12" fmla="*/ 5353836 h 5353836"/>
              <a:gd name="connsiteX13" fmla="*/ 0 w 5353835"/>
              <a:gd name="connsiteY13" fmla="*/ 5353836 h 535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53835" h="5353836">
                <a:moveTo>
                  <a:pt x="5273742" y="690509"/>
                </a:moveTo>
                <a:lnTo>
                  <a:pt x="5353835" y="770602"/>
                </a:lnTo>
                <a:lnTo>
                  <a:pt x="5353835" y="4854514"/>
                </a:lnTo>
                <a:lnTo>
                  <a:pt x="5273742" y="4934608"/>
                </a:lnTo>
                <a:close/>
                <a:moveTo>
                  <a:pt x="502667" y="0"/>
                </a:moveTo>
                <a:lnTo>
                  <a:pt x="4583234" y="1"/>
                </a:lnTo>
                <a:lnTo>
                  <a:pt x="4663327" y="80094"/>
                </a:lnTo>
                <a:lnTo>
                  <a:pt x="422574" y="80094"/>
                </a:lnTo>
                <a:close/>
                <a:moveTo>
                  <a:pt x="0" y="502667"/>
                </a:moveTo>
                <a:lnTo>
                  <a:pt x="80093" y="422574"/>
                </a:lnTo>
                <a:lnTo>
                  <a:pt x="80093" y="5273743"/>
                </a:lnTo>
                <a:lnTo>
                  <a:pt x="4934607" y="5273743"/>
                </a:lnTo>
                <a:lnTo>
                  <a:pt x="4854514" y="5353836"/>
                </a:lnTo>
                <a:lnTo>
                  <a:pt x="0" y="5353836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6562726" y="2171128"/>
                <a:ext cx="5122173" cy="1952947"/>
              </a:xfrm>
              <a:noFill/>
            </p:spPr>
            <p:txBody>
              <a:bodyPr vert="horz" lIns="91440" tIns="45720" rIns="91440" bIns="45720" rtlCol="0" anchor="ctr">
                <a:normAutofit fontScale="90000"/>
              </a:bodyPr>
              <a:lstStyle/>
              <a:p>
                <a:pPr algn="ctr"/>
                <a:r>
                  <a:rPr lang="en-US" sz="5400" b="1" dirty="0" err="1">
                    <a:solidFill>
                      <a:srgbClr val="080808"/>
                    </a:solidFill>
                    <a:latin typeface="Century Gothic" panose="020B0502020202020204" pitchFamily="34" charset="0"/>
                  </a:rPr>
                  <a:t>Решите</a:t>
                </a:r>
                <a:r>
                  <a:rPr lang="en-US" sz="5400" b="1" dirty="0">
                    <a:solidFill>
                      <a:srgbClr val="080808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sz="5400" b="1" dirty="0" err="1">
                    <a:solidFill>
                      <a:srgbClr val="080808"/>
                    </a:solidFill>
                    <a:latin typeface="Century Gothic" panose="020B0502020202020204" pitchFamily="34" charset="0"/>
                  </a:rPr>
                  <a:t>уравнение</a:t>
                </a:r>
                <a:r>
                  <a:rPr lang="en-US" sz="5400" b="1" dirty="0">
                    <a:solidFill>
                      <a:srgbClr val="080808"/>
                    </a:solidFill>
                    <a:latin typeface="Century Gothic" panose="020B0502020202020204" pitchFamily="34" charset="0"/>
                  </a:rPr>
                  <a:t>: </a:t>
                </a:r>
                <a:br>
                  <a:rPr lang="en-US" sz="3600" i="1" dirty="0">
                    <a:solidFill>
                      <a:srgbClr val="080808"/>
                    </a:solidFill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srgbClr val="080808"/>
                          </a:solidFill>
                          <a:latin typeface="Cambria Math" panose="02040503050406030204" pitchFamily="18" charset="0"/>
                        </a:rPr>
                        <m:t>18х+9х=0+3х</m:t>
                      </m:r>
                    </m:oMath>
                  </m:oMathPara>
                </a14:m>
                <a:endParaRPr lang="en-US" sz="360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562726" y="2171128"/>
                <a:ext cx="5122173" cy="1952947"/>
              </a:xfrm>
              <a:blipFill>
                <a:blip r:embed="rId3"/>
                <a:stretch>
                  <a:fillRect t="-90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729818" y="4479517"/>
                <a:ext cx="2647895" cy="915772"/>
              </a:xfrm>
              <a:noFill/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3200" dirty="0" err="1">
                    <a:solidFill>
                      <a:srgbClr val="080808"/>
                    </a:solidFill>
                    <a:latin typeface="Century Gothic" panose="020B0502020202020204" pitchFamily="34" charset="0"/>
                  </a:rPr>
                  <a:t>Ответ</a:t>
                </a:r>
                <a:r>
                  <a:rPr lang="en-US" sz="3200" dirty="0">
                    <a:solidFill>
                      <a:srgbClr val="080808"/>
                    </a:solidFill>
                    <a:latin typeface="Century Gothic" panose="020B0502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х=0</m:t>
                    </m:r>
                    <m:r>
                      <a:rPr lang="en-US" sz="3200" b="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320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FB47F5AC-A7B8-450E-CFB4-E9EC79E3D8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729818" y="4479517"/>
                <a:ext cx="2647895" cy="915772"/>
              </a:xfrm>
              <a:blipFill>
                <a:blip r:embed="rId4"/>
                <a:stretch>
                  <a:fillRect l="-4378" t="-14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Назад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37D3A0A6-1870-F16F-802C-D274A6E8FB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6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430ABF87-3CDC-2488-A208-37B72E738E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394887" y="1538514"/>
                <a:ext cx="5178598" cy="2322286"/>
              </a:xfrm>
            </p:spPr>
            <p:txBody>
              <a:bodyPr>
                <a:normAutofit/>
              </a:bodyPr>
              <a:lstStyle/>
              <a:p>
                <a:pPr algn="ctr"/>
                <a:r>
                  <a:rPr lang="ru-RU" sz="3600" b="1" dirty="0">
                    <a:latin typeface="Century Gothic" panose="020B0502020202020204" pitchFamily="34" charset="0"/>
                  </a:rPr>
                  <a:t>Решите уравнение: </a:t>
                </a:r>
                <a:br>
                  <a:rPr lang="ru-RU" sz="3100" dirty="0"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100" i="1">
                          <a:latin typeface="Cambria Math" panose="02040503050406030204" pitchFamily="18" charset="0"/>
                        </a:rPr>
                        <m:t>3(х+2)+х=6+4х</m:t>
                      </m:r>
                    </m:oMath>
                  </m:oMathPara>
                </a14:m>
                <a:endParaRPr lang="ru-RU" sz="31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3598E0F-6C40-3E66-41CA-18A7C47453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94887" y="1538514"/>
                <a:ext cx="5178598" cy="2322286"/>
              </a:xfrm>
              <a:blipFill>
                <a:blip r:embed="rId3"/>
                <a:stretch>
                  <a:fillRect r="-16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47F5AC-A7B8-450E-CFB4-E9EC79E3D8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075" y="3091219"/>
            <a:ext cx="4593021" cy="261983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latin typeface="Century Gothic" panose="020B0502020202020204" pitchFamily="34" charset="0"/>
              </a:rPr>
              <a:t>Ответ: х – любое число. </a:t>
            </a:r>
          </a:p>
        </p:txBody>
      </p:sp>
      <p:pic>
        <p:nvPicPr>
          <p:cNvPr id="5" name="Рисунок 4" descr="Назад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BA94392B-A74F-60BD-4C53-1A6B236AE5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02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Рисунок 3">
            <a:hlinkClick r:id="" action="ppaction://noaction"/>
            <a:extLst>
              <a:ext uri="{FF2B5EF4-FFF2-40B4-BE49-F238E27FC236}">
                <a16:creationId xmlns:a16="http://schemas.microsoft.com/office/drawing/2014/main" id="{A8C4E725-FE0A-2815-63EC-C477E10E9B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82" r="8132"/>
          <a:stretch/>
        </p:blipFill>
        <p:spPr>
          <a:xfrm>
            <a:off x="0" y="10"/>
            <a:ext cx="9947062" cy="6857990"/>
          </a:xfrm>
          <a:prstGeom prst="rect">
            <a:avLst/>
          </a:prstGeom>
        </p:spPr>
      </p:pic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44" name="Freeform: Shape 43">
            <a:extLst>
              <a:ext uri="{FF2B5EF4-FFF2-40B4-BE49-F238E27FC236}">
                <a16:creationId xmlns:a16="http://schemas.microsoft.com/office/drawing/2014/main" id="{F9EC3F91-A75C-4F74-867E-E4C28C135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48226" y="0"/>
            <a:ext cx="5043774" cy="6858000"/>
          </a:xfrm>
          <a:custGeom>
            <a:avLst/>
            <a:gdLst>
              <a:gd name="connsiteX0" fmla="*/ 1648981 w 5043774"/>
              <a:gd name="connsiteY0" fmla="*/ 0 h 6858000"/>
              <a:gd name="connsiteX1" fmla="*/ 2759699 w 5043774"/>
              <a:gd name="connsiteY1" fmla="*/ 0 h 6858000"/>
              <a:gd name="connsiteX2" fmla="*/ 3379301 w 5043774"/>
              <a:gd name="connsiteY2" fmla="*/ 0 h 6858000"/>
              <a:gd name="connsiteX3" fmla="*/ 3552342 w 5043774"/>
              <a:gd name="connsiteY3" fmla="*/ 0 h 6858000"/>
              <a:gd name="connsiteX4" fmla="*/ 4617166 w 5043774"/>
              <a:gd name="connsiteY4" fmla="*/ 0 h 6858000"/>
              <a:gd name="connsiteX5" fmla="*/ 4786130 w 5043774"/>
              <a:gd name="connsiteY5" fmla="*/ 0 h 6858000"/>
              <a:gd name="connsiteX6" fmla="*/ 4980168 w 5043774"/>
              <a:gd name="connsiteY6" fmla="*/ 0 h 6858000"/>
              <a:gd name="connsiteX7" fmla="*/ 5043774 w 5043774"/>
              <a:gd name="connsiteY7" fmla="*/ 0 h 6858000"/>
              <a:gd name="connsiteX8" fmla="*/ 5043774 w 5043774"/>
              <a:gd name="connsiteY8" fmla="*/ 6858000 h 6858000"/>
              <a:gd name="connsiteX9" fmla="*/ 4980168 w 5043774"/>
              <a:gd name="connsiteY9" fmla="*/ 6858000 h 6858000"/>
              <a:gd name="connsiteX10" fmla="*/ 4786130 w 5043774"/>
              <a:gd name="connsiteY10" fmla="*/ 6858000 h 6858000"/>
              <a:gd name="connsiteX11" fmla="*/ 4617166 w 5043774"/>
              <a:gd name="connsiteY11" fmla="*/ 6858000 h 6858000"/>
              <a:gd name="connsiteX12" fmla="*/ 3552342 w 5043774"/>
              <a:gd name="connsiteY12" fmla="*/ 6858000 h 6858000"/>
              <a:gd name="connsiteX13" fmla="*/ 3379301 w 5043774"/>
              <a:gd name="connsiteY13" fmla="*/ 6858000 h 6858000"/>
              <a:gd name="connsiteX14" fmla="*/ 2759699 w 5043774"/>
              <a:gd name="connsiteY14" fmla="*/ 6858000 h 6858000"/>
              <a:gd name="connsiteX15" fmla="*/ 2542782 w 5043774"/>
              <a:gd name="connsiteY15" fmla="*/ 6858000 h 6858000"/>
              <a:gd name="connsiteX16" fmla="*/ 2429239 w 5043774"/>
              <a:gd name="connsiteY16" fmla="*/ 6780599 h 6858000"/>
              <a:gd name="connsiteX17" fmla="*/ 1904328 w 5043774"/>
              <a:gd name="connsiteY17" fmla="*/ 6374814 h 6858000"/>
              <a:gd name="connsiteX18" fmla="*/ 0 w 5043774"/>
              <a:gd name="connsiteY18" fmla="*/ 3621656 h 6858000"/>
              <a:gd name="connsiteX19" fmla="*/ 1626503 w 5043774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43774" h="6858000">
                <a:moveTo>
                  <a:pt x="1648981" y="0"/>
                </a:moveTo>
                <a:lnTo>
                  <a:pt x="2759699" y="0"/>
                </a:lnTo>
                <a:lnTo>
                  <a:pt x="3379301" y="0"/>
                </a:lnTo>
                <a:lnTo>
                  <a:pt x="3552342" y="0"/>
                </a:lnTo>
                <a:lnTo>
                  <a:pt x="4617166" y="0"/>
                </a:lnTo>
                <a:lnTo>
                  <a:pt x="4786130" y="0"/>
                </a:lnTo>
                <a:lnTo>
                  <a:pt x="4980168" y="0"/>
                </a:lnTo>
                <a:lnTo>
                  <a:pt x="5043774" y="0"/>
                </a:lnTo>
                <a:lnTo>
                  <a:pt x="5043774" y="6858000"/>
                </a:lnTo>
                <a:lnTo>
                  <a:pt x="4980168" y="6858000"/>
                </a:lnTo>
                <a:lnTo>
                  <a:pt x="4786130" y="6858000"/>
                </a:lnTo>
                <a:lnTo>
                  <a:pt x="4617166" y="6858000"/>
                </a:lnTo>
                <a:lnTo>
                  <a:pt x="3552342" y="6858000"/>
                </a:lnTo>
                <a:lnTo>
                  <a:pt x="3379301" y="6858000"/>
                </a:lnTo>
                <a:lnTo>
                  <a:pt x="2759699" y="6858000"/>
                </a:lnTo>
                <a:lnTo>
                  <a:pt x="2542782" y="6858000"/>
                </a:lnTo>
                <a:lnTo>
                  <a:pt x="2429239" y="6780599"/>
                </a:lnTo>
                <a:cubicBezTo>
                  <a:pt x="2252641" y="6653108"/>
                  <a:pt x="2079285" y="6515397"/>
                  <a:pt x="1904328" y="6374814"/>
                </a:cubicBezTo>
                <a:cubicBezTo>
                  <a:pt x="943579" y="5602839"/>
                  <a:pt x="0" y="4969131"/>
                  <a:pt x="0" y="3621656"/>
                </a:cubicBezTo>
                <a:cubicBezTo>
                  <a:pt x="0" y="2093192"/>
                  <a:pt x="582912" y="754641"/>
                  <a:pt x="1626503" y="14997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0E625FAD-6721-102E-0CA9-5361409E91F0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8075042" y="728938"/>
                <a:ext cx="4434316" cy="3221603"/>
              </a:xfrm>
            </p:spPr>
            <p:txBody>
              <a:bodyPr vert="horz" lIns="91440" tIns="45720" rIns="91440" bIns="45720" rtlCol="0" anchor="b">
                <a:noAutofit/>
              </a:bodyPr>
              <a:lstStyle/>
              <a:p>
                <a:pPr/>
                <a:r>
                  <a:rPr lang="en-US" sz="3600" dirty="0">
                    <a:latin typeface="Century Gothic" panose="020B0502020202020204" pitchFamily="34" charset="0"/>
                  </a:rPr>
                  <a:t>С </a:t>
                </a:r>
                <a:r>
                  <a:rPr lang="en-US" sz="3600" dirty="0" err="1">
                    <a:latin typeface="Century Gothic" panose="020B0502020202020204" pitchFamily="34" charset="0"/>
                  </a:rPr>
                  <a:t>помощью</a:t>
                </a:r>
                <a:r>
                  <a:rPr lang="en-US" sz="3600" dirty="0">
                    <a:latin typeface="Century Gothic" panose="020B0502020202020204" pitchFamily="34" charset="0"/>
                  </a:rPr>
                  <a:t> </a:t>
                </a:r>
                <a:r>
                  <a:rPr lang="en-US" sz="3600" dirty="0" err="1">
                    <a:latin typeface="Century Gothic" panose="020B0502020202020204" pitchFamily="34" charset="0"/>
                  </a:rPr>
                  <a:t>какого</a:t>
                </a:r>
                <a:r>
                  <a:rPr lang="en-US" sz="3600" dirty="0">
                    <a:latin typeface="Century Gothic" panose="020B0502020202020204" pitchFamily="34" charset="0"/>
                  </a:rPr>
                  <a:t> </a:t>
                </a:r>
                <a:r>
                  <a:rPr lang="en-US" sz="3600" dirty="0" err="1">
                    <a:latin typeface="Century Gothic" panose="020B0502020202020204" pitchFamily="34" charset="0"/>
                  </a:rPr>
                  <a:t>свойства</a:t>
                </a:r>
                <a:r>
                  <a:rPr lang="en-US" sz="3600" dirty="0">
                    <a:latin typeface="Century Gothic" panose="020B0502020202020204" pitchFamily="34" charset="0"/>
                  </a:rPr>
                  <a:t> </a:t>
                </a:r>
                <a:r>
                  <a:rPr lang="en-US" sz="3600" dirty="0" err="1">
                    <a:latin typeface="Century Gothic" panose="020B0502020202020204" pitchFamily="34" charset="0"/>
                  </a:rPr>
                  <a:t>можно</a:t>
                </a:r>
                <a:r>
                  <a:rPr lang="en-US" sz="3600" dirty="0">
                    <a:latin typeface="Century Gothic" panose="020B0502020202020204" pitchFamily="34" charset="0"/>
                  </a:rPr>
                  <a:t> </a:t>
                </a:r>
                <a:r>
                  <a:rPr lang="en-US" sz="3600" dirty="0" err="1">
                    <a:latin typeface="Century Gothic" panose="020B0502020202020204" pitchFamily="34" charset="0"/>
                  </a:rPr>
                  <a:t>решить</a:t>
                </a:r>
                <a:r>
                  <a:rPr lang="en-US" sz="3600" dirty="0">
                    <a:latin typeface="Century Gothic" panose="020B0502020202020204" pitchFamily="34" charset="0"/>
                  </a:rPr>
                  <a:t> </a:t>
                </a:r>
                <a:r>
                  <a:rPr lang="en-US" sz="3600" dirty="0" err="1">
                    <a:latin typeface="Century Gothic" panose="020B0502020202020204" pitchFamily="34" charset="0"/>
                  </a:rPr>
                  <a:t>данное</a:t>
                </a:r>
                <a:r>
                  <a:rPr lang="en-US" sz="3600" dirty="0">
                    <a:latin typeface="Century Gothic" panose="020B0502020202020204" pitchFamily="34" charset="0"/>
                  </a:rPr>
                  <a:t> </a:t>
                </a:r>
                <a:r>
                  <a:rPr lang="en-US" sz="3600" dirty="0" err="1">
                    <a:latin typeface="Century Gothic" panose="020B0502020202020204" pitchFamily="34" charset="0"/>
                  </a:rPr>
                  <a:t>уравнение</a:t>
                </a:r>
                <a:r>
                  <a:rPr lang="en-US" sz="3600" dirty="0">
                    <a:latin typeface="Century Gothic" panose="020B0502020202020204" pitchFamily="34" charset="0"/>
                  </a:rPr>
                  <a:t>? </a:t>
                </a:r>
                <a:br>
                  <a:rPr lang="en-US" sz="3600" dirty="0">
                    <a:latin typeface="Century Gothic" panose="020B0502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0" i="1">
                              <a:latin typeface="Cambria Math" panose="02040503050406030204" pitchFamily="18" charset="0"/>
                            </a:rPr>
                            <m:t>5+3х</m:t>
                          </m:r>
                        </m:num>
                        <m:den>
                          <m:r>
                            <a:rPr lang="en-US" sz="3600" b="0" i="1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3600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0" i="1">
                              <a:latin typeface="Cambria Math" panose="02040503050406030204" pitchFamily="18" charset="0"/>
                            </a:rPr>
                            <m:t>4х−3</m:t>
                          </m:r>
                        </m:num>
                        <m:den>
                          <m:r>
                            <a:rPr lang="en-US" sz="3600" b="0" i="1">
                              <a:latin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br>
                  <a:rPr lang="en-US" sz="3600" dirty="0">
                    <a:latin typeface="Century Gothic" panose="020B0502020202020204" pitchFamily="34" charset="0"/>
                  </a:rPr>
                </a:br>
                <a:endParaRPr lang="en-US" sz="36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0E625FAD-6721-102E-0CA9-5361409E91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075042" y="728938"/>
                <a:ext cx="4434316" cy="3221603"/>
              </a:xfrm>
              <a:blipFill>
                <a:blip r:embed="rId3"/>
                <a:stretch>
                  <a:fillRect l="-4264" t="-132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бъект 2">
            <a:extLst>
              <a:ext uri="{FF2B5EF4-FFF2-40B4-BE49-F238E27FC236}">
                <a16:creationId xmlns:a16="http://schemas.microsoft.com/office/drawing/2014/main" id="{82FD2DCC-E09A-341B-2C3F-CF18D286E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0099" y="4107337"/>
            <a:ext cx="4864841" cy="270006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Century Gothic" panose="020B0502020202020204" pitchFamily="34" charset="0"/>
              </a:rPr>
              <a:t>С </a:t>
            </a:r>
            <a:r>
              <a:rPr lang="en-US" sz="3200" dirty="0" err="1">
                <a:latin typeface="Century Gothic" panose="020B0502020202020204" pitchFamily="34" charset="0"/>
              </a:rPr>
              <a:t>помощью</a:t>
            </a:r>
            <a:r>
              <a:rPr lang="en-US" sz="3200" dirty="0">
                <a:latin typeface="Century Gothic" panose="020B0502020202020204" pitchFamily="34" charset="0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</a:rPr>
              <a:t>основного</a:t>
            </a:r>
            <a:r>
              <a:rPr lang="en-US" sz="3200" dirty="0">
                <a:latin typeface="Century Gothic" panose="020B0502020202020204" pitchFamily="34" charset="0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</a:rPr>
              <a:t>свойства</a:t>
            </a:r>
            <a:r>
              <a:rPr lang="en-US" sz="3200" dirty="0">
                <a:latin typeface="Century Gothic" panose="020B0502020202020204" pitchFamily="34" charset="0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</a:rPr>
              <a:t>пропорции</a:t>
            </a:r>
            <a:r>
              <a:rPr lang="en-US" sz="3200" dirty="0">
                <a:latin typeface="Century Gothic" panose="020B0502020202020204" pitchFamily="34" charset="0"/>
              </a:rPr>
              <a:t>. </a:t>
            </a:r>
          </a:p>
        </p:txBody>
      </p:sp>
      <p:pic>
        <p:nvPicPr>
          <p:cNvPr id="5" name="Рисунок 4" descr="Назад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2F90AD20-3B77-53B6-24C8-449A3B2D32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3048" y="59435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60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F544EA6021F7C747B4D40E893E8CCEB4" ma:contentTypeVersion="16" ma:contentTypeDescription="Создание документа." ma:contentTypeScope="" ma:versionID="1237e5de39059706087ed00b530c4eaa">
  <xsd:schema xmlns:xsd="http://www.w3.org/2001/XMLSchema" xmlns:xs="http://www.w3.org/2001/XMLSchema" xmlns:p="http://schemas.microsoft.com/office/2006/metadata/properties" xmlns:ns3="fad44fae-8366-4ddb-9b1b-6267b6057113" xmlns:ns4="443e7b16-4d7d-4d10-95c9-b3a63927fd14" targetNamespace="http://schemas.microsoft.com/office/2006/metadata/properties" ma:root="true" ma:fieldsID="25318976af8fbd8f87054f8d7408e119" ns3:_="" ns4:_="">
    <xsd:import namespace="fad44fae-8366-4ddb-9b1b-6267b6057113"/>
    <xsd:import namespace="443e7b16-4d7d-4d10-95c9-b3a63927fd1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_activity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d44fae-8366-4ddb-9b1b-6267b60571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3e7b16-4d7d-4d10-95c9-b3a63927fd1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Хэш подсказки о совместном доступе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ad44fae-8366-4ddb-9b1b-6267b6057113" xsi:nil="true"/>
  </documentManagement>
</p:properties>
</file>

<file path=customXml/itemProps1.xml><?xml version="1.0" encoding="utf-8"?>
<ds:datastoreItem xmlns:ds="http://schemas.openxmlformats.org/officeDocument/2006/customXml" ds:itemID="{6FE63AF3-AAA4-4506-B81D-7E2D47A7BA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ad44fae-8366-4ddb-9b1b-6267b6057113"/>
    <ds:schemaRef ds:uri="443e7b16-4d7d-4d10-95c9-b3a63927fd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89BF27B-F182-47DB-AA38-9F0C658D664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10DF01-9B4E-4E47-B8A1-AE1F5CB7A493}">
  <ds:schemaRefs>
    <ds:schemaRef ds:uri="443e7b16-4d7d-4d10-95c9-b3a63927fd14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fad44fae-8366-4ddb-9b1b-6267b6057113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527</Words>
  <Application>Microsoft Office PowerPoint</Application>
  <PresentationFormat>Широкоэкранный</PresentationFormat>
  <Paragraphs>49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Meiryo</vt:lpstr>
      <vt:lpstr>Arial</vt:lpstr>
      <vt:lpstr>Calibri</vt:lpstr>
      <vt:lpstr>Calibri Light</vt:lpstr>
      <vt:lpstr>Cambria Math</vt:lpstr>
      <vt:lpstr>Century Gothic</vt:lpstr>
      <vt:lpstr>Тема Office</vt:lpstr>
      <vt:lpstr>Путешествие в страну уравнений</vt:lpstr>
      <vt:lpstr>Презентация PowerPoint</vt:lpstr>
      <vt:lpstr>Что такое уравнение?</vt:lpstr>
      <vt:lpstr>Что такое корень уравнения? </vt:lpstr>
      <vt:lpstr>Что значит «решить уравнение»? </vt:lpstr>
      <vt:lpstr>Решите уравнение:  4(х+7)=3-х </vt:lpstr>
      <vt:lpstr>Решите уравнение:  18х+9х=0+3х</vt:lpstr>
      <vt:lpstr>Решите уравнение:  3(х+2)+х=6+4х</vt:lpstr>
      <vt:lpstr>С помощью какого свойства можно решить данное уравнение?  (5+3х)/12=(4х-3)/18 </vt:lpstr>
      <vt:lpstr>Распределите уравнения между участниками команды и решите.  -4х=-10х-9 4(2-3х)=-7+10 -4+3х=8х+5 -6(9-5х)=9х+9 </vt:lpstr>
      <vt:lpstr>Решите уравнение:  2х+5=2(х+6) </vt:lpstr>
      <vt:lpstr>Решите уравнение:  -х-2+3(х-3)=3(4-х)-3 </vt:lpstr>
      <vt:lpstr>Решите уравнение:  |х-5|=1</vt:lpstr>
      <vt:lpstr>Решите уравнение:  9-2(-4х+7)=7 </vt:lpstr>
      <vt:lpstr>Распределите уравнения между участниками команды и решите.   -5х+2=-10х 6(9+4х)=4х-4 2+8х=3х+9 -3(1+4х)=-4х-5 </vt:lpstr>
      <vt:lpstr>При каком значении х значения выражений 7х-2 и 3х+6 равны? </vt:lpstr>
      <vt:lpstr>Решите уравнение:  0,2(х-3)-1=0,5(х+3)-0,4</vt:lpstr>
      <vt:lpstr>Решите уравнение:   (х+5)/3=-(х+2)/5</vt:lpstr>
      <vt:lpstr>Решите уравнение:       1/3 у-4=1/4 у-5 </vt:lpstr>
      <vt:lpstr>Решите уравнение:  4(5z+2)=10(2z-3)+15</vt:lpstr>
      <vt:lpstr>Решите уравнение:                                  (х-7)/9=(4-х)/7 </vt:lpstr>
      <vt:lpstr>Раскройте скобки и упростите:  5а-(3а+5)+(2а-4)</vt:lpstr>
      <vt:lpstr>Решите уравнение: 2/3 (1/3 х-1/2)=4х+2 1/2</vt:lpstr>
      <vt:lpstr>Является ли число 7 корнем уравнения x+6= 17 – 2х?</vt:lpstr>
      <vt:lpstr>Решите уравнение:                                  (х-3)/5=5/8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страну уравнений</dc:title>
  <dc:creator>Золотухина Д.Ю.</dc:creator>
  <cp:lastModifiedBy>Золотухина Д.Ю.</cp:lastModifiedBy>
  <cp:revision>2</cp:revision>
  <dcterms:created xsi:type="dcterms:W3CDTF">2023-02-27T07:43:43Z</dcterms:created>
  <dcterms:modified xsi:type="dcterms:W3CDTF">2023-02-27T08:37:03Z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0x010100F544EA6021F7C747B4D40E893E8CCEB4</vt:lpwstr>
  </property>
</Properties>
</file>