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81" r:id="rId2"/>
    <p:sldId id="280" r:id="rId3"/>
    <p:sldId id="282" r:id="rId4"/>
    <p:sldId id="283" r:id="rId5"/>
    <p:sldId id="289" r:id="rId6"/>
    <p:sldId id="286" r:id="rId7"/>
    <p:sldId id="285" r:id="rId8"/>
    <p:sldId id="287" r:id="rId9"/>
    <p:sldId id="292" r:id="rId10"/>
    <p:sldId id="288" r:id="rId11"/>
    <p:sldId id="284" r:id="rId12"/>
    <p:sldId id="290" r:id="rId13"/>
    <p:sldId id="291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A37374A4-E259-4F78-B2AA-67F89958D911}">
          <p14:sldIdLst>
            <p14:sldId id="281"/>
            <p14:sldId id="280"/>
            <p14:sldId id="282"/>
            <p14:sldId id="283"/>
            <p14:sldId id="289"/>
            <p14:sldId id="286"/>
            <p14:sldId id="285"/>
            <p14:sldId id="287"/>
            <p14:sldId id="292"/>
            <p14:sldId id="288"/>
            <p14:sldId id="284"/>
            <p14:sldId id="290"/>
            <p14:sldId id="291"/>
          </p14:sldIdLst>
        </p14:section>
        <p14:section name="Раздел без заголовка" id="{F8613C98-52C9-4332-8823-F5B01F8C6AFA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35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189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3A225C-9C9F-4599-9451-A34CB9C85A20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BD4FB3-0407-48D8-BEBC-31A98E4F5D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357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013A-B62E-4C41-8E6F-CB362CBCCE3B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2DA00-8D9A-4D96-B3F6-051C8003B0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027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013A-B62E-4C41-8E6F-CB362CBCCE3B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2DA00-8D9A-4D96-B3F6-051C8003B0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821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013A-B62E-4C41-8E6F-CB362CBCCE3B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2DA00-8D9A-4D96-B3F6-051C8003B0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468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013A-B62E-4C41-8E6F-CB362CBCCE3B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2DA00-8D9A-4D96-B3F6-051C8003B0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712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013A-B62E-4C41-8E6F-CB362CBCCE3B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2DA00-8D9A-4D96-B3F6-051C8003B0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639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013A-B62E-4C41-8E6F-CB362CBCCE3B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2DA00-8D9A-4D96-B3F6-051C8003B0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379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013A-B62E-4C41-8E6F-CB362CBCCE3B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2DA00-8D9A-4D96-B3F6-051C8003B0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3150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013A-B62E-4C41-8E6F-CB362CBCCE3B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2DA00-8D9A-4D96-B3F6-051C8003B0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806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013A-B62E-4C41-8E6F-CB362CBCCE3B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2DA00-8D9A-4D96-B3F6-051C8003B0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994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013A-B62E-4C41-8E6F-CB362CBCCE3B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2DA00-8D9A-4D96-B3F6-051C8003B0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6671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013A-B62E-4C41-8E6F-CB362CBCCE3B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2DA00-8D9A-4D96-B3F6-051C8003B0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5823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8013A-B62E-4C41-8E6F-CB362CBCCE3B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92DA00-8D9A-4D96-B3F6-051C8003B0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006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31686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62"/>
            <a:ext cx="12191999" cy="1325563"/>
          </a:xfrm>
        </p:spPr>
        <p:txBody>
          <a:bodyPr>
            <a:noAutofit/>
          </a:bodyPr>
          <a:lstStyle/>
          <a:p>
            <a:pPr lvl="0" algn="ctr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</a:pPr>
            <a:r>
              <a:rPr lang="ru-RU" sz="32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/>
            </a:r>
            <a:br>
              <a:rPr lang="ru-RU" sz="32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r>
              <a:rPr lang="ru-RU" sz="3200" b="1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Использование </a:t>
            </a:r>
            <a:r>
              <a:rPr lang="ru-RU" sz="32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инновационных форм обучения на уроке сольфеджио при работе над метроритмом</a:t>
            </a:r>
            <a:r>
              <a:rPr lang="ru-RU" sz="3200" b="1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» </a:t>
            </a:r>
            <a:br>
              <a:rPr lang="ru-RU" sz="3200" b="1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r>
              <a:rPr lang="ru-RU" sz="3200" b="1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( Начальный этап обучения).</a:t>
            </a:r>
            <a:r>
              <a:rPr lang="ru-RU" sz="32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/>
            </a:r>
            <a:br>
              <a:rPr lang="ru-RU" sz="32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36572" y="3686629"/>
            <a:ext cx="8389257" cy="1760154"/>
          </a:xfrm>
        </p:spPr>
        <p:txBody>
          <a:bodyPr>
            <a:normAutofit fontScale="25000" lnSpcReduction="20000"/>
          </a:bodyPr>
          <a:lstStyle/>
          <a:p>
            <a:pPr marL="0" lv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8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Подготовила</a:t>
            </a:r>
            <a:r>
              <a:rPr lang="ru-RU" sz="8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8000" b="1" i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8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</a:t>
            </a:r>
            <a:r>
              <a:rPr lang="ru-RU" sz="8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теоретический дисциплин</a:t>
            </a:r>
          </a:p>
          <a:p>
            <a:pPr marL="0" lv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8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</a:t>
            </a:r>
          </a:p>
          <a:p>
            <a:pPr marL="0" lv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8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Севостьянова </a:t>
            </a:r>
            <a:r>
              <a:rPr lang="ru-RU" sz="8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Юлия </a:t>
            </a:r>
            <a:r>
              <a:rPr lang="ru-RU" sz="8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Владимировна.</a:t>
            </a:r>
          </a:p>
          <a:p>
            <a:pPr marL="0" lvl="0" indent="0" algn="r">
              <a:lnSpc>
                <a:spcPct val="100000"/>
              </a:lnSpc>
              <a:spcBef>
                <a:spcPts val="0"/>
              </a:spcBef>
              <a:buNone/>
            </a:pPr>
            <a:endParaRPr lang="ru-RU" sz="8000" b="1" i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r">
              <a:lnSpc>
                <a:spcPct val="100000"/>
              </a:lnSpc>
              <a:spcBef>
                <a:spcPts val="0"/>
              </a:spcBef>
              <a:buNone/>
            </a:pPr>
            <a:endParaRPr lang="ru-RU" sz="8000" b="1" i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r">
              <a:lnSpc>
                <a:spcPct val="100000"/>
              </a:lnSpc>
              <a:spcBef>
                <a:spcPts val="0"/>
              </a:spcBef>
              <a:buNone/>
            </a:pPr>
            <a:endParaRPr lang="ru-RU" sz="8000" b="1" i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r">
              <a:lnSpc>
                <a:spcPct val="100000"/>
              </a:lnSpc>
              <a:spcBef>
                <a:spcPts val="0"/>
              </a:spcBef>
              <a:buNone/>
            </a:pPr>
            <a:endParaRPr lang="ru-RU" sz="8000" b="1" i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r">
              <a:lnSpc>
                <a:spcPct val="100000"/>
              </a:lnSpc>
              <a:spcBef>
                <a:spcPts val="0"/>
              </a:spcBef>
              <a:buNone/>
            </a:pPr>
            <a:endParaRPr lang="ru-RU" sz="8000" b="1" i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r">
              <a:lnSpc>
                <a:spcPct val="100000"/>
              </a:lnSpc>
              <a:spcBef>
                <a:spcPts val="0"/>
              </a:spcBef>
              <a:buNone/>
            </a:pPr>
            <a:endParaRPr lang="ru-RU" sz="8000" b="1" i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r">
              <a:lnSpc>
                <a:spcPct val="100000"/>
              </a:lnSpc>
              <a:spcBef>
                <a:spcPts val="0"/>
              </a:spcBef>
              <a:buNone/>
            </a:pPr>
            <a:endParaRPr lang="ru-RU" sz="8000" b="1" i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8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8000" b="1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г.Нефтеюганск</a:t>
            </a:r>
            <a:r>
              <a:rPr lang="ru-RU" sz="8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2023г.</a:t>
            </a:r>
          </a:p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673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atherineasquithgallery.com/uploads/posts/2021-03/1614849265_168-p-foni-dlya-videomontazha-19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43611" y="381575"/>
            <a:ext cx="55047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результаты: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8072" y="1402339"/>
            <a:ext cx="10644539" cy="426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5087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atherineasquithgallery.com/uploads/posts/2021-03/1614849265_168-p-foni-dlya-videomontazha-19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13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0009" y="260847"/>
            <a:ext cx="10040982" cy="1066892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  <p:sp>
        <p:nvSpPr>
          <p:cNvPr id="4" name="Прямоугольник 3"/>
          <p:cNvSpPr/>
          <p:nvPr/>
        </p:nvSpPr>
        <p:spPr>
          <a:xfrm>
            <a:off x="2873829" y="2031682"/>
            <a:ext cx="6952342" cy="1328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40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4000" b="1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PowerPoint</a:t>
            </a:r>
            <a:r>
              <a:rPr lang="ru-RU" sz="4000" b="1" i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ru-RU" sz="4000" b="1" i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4000" b="1" i="1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40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Smart Notebook</a:t>
            </a:r>
            <a:r>
              <a:rPr lang="ru-RU" sz="40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74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atherineasquithgallery.com/uploads/posts/2021-03/1614849265_168-p-foni-dlya-videomontazha-19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47999" y="2551837"/>
            <a:ext cx="78522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</a:t>
            </a:r>
            <a:r>
              <a:rPr lang="ru-RU" sz="5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020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atherineasquithgallery.com/uploads/posts/2021-03/1614849265_168-p-foni-dlya-videomontazha-19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930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atherineasquithgallery.com/uploads/posts/2021-03/1614849265_168-p-foni-dlya-videomontazha-19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380" y="6267"/>
            <a:ext cx="123363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6359" y="365125"/>
            <a:ext cx="8132769" cy="963251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2033336" y="1217463"/>
            <a:ext cx="1001428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Вступительная часть-общие сведения о новых формах  работы над метроритмом;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часть- описание форм работы, в работе над метроритмом с использованием ИКТ;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Заключительная часть-подведение итогов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часть.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98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atherineasquithgallery.com/uploads/posts/2021-03/1614849265_168-p-foni-dlya-videomontazha-19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39748" y="0"/>
            <a:ext cx="566084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Актуальность темы: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1649" y="863558"/>
            <a:ext cx="4584589" cy="1572904"/>
          </a:xfrm>
          <a:prstGeom prst="rect">
            <a:avLst/>
          </a:prstGeom>
          <a:solidFill>
            <a:schemeClr val="bg2"/>
          </a:solidFill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660" y="2872350"/>
            <a:ext cx="5547841" cy="1815764"/>
          </a:xfrm>
          <a:prstGeom prst="rect">
            <a:avLst/>
          </a:prstGeom>
          <a:solidFill>
            <a:schemeClr val="bg2"/>
          </a:solidFill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23299" y="5165164"/>
            <a:ext cx="7626757" cy="1682642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24954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atherineasquithgallery.com/uploads/posts/2021-03/1614849265_168-p-foni-dlya-videomontazha-19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62628" y="73258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Плюсы использования  инновационных информационных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технологий: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72343" y="904255"/>
            <a:ext cx="10464799" cy="4357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spcAft>
                <a:spcPts val="1200"/>
              </a:spcAft>
              <a:buFontTx/>
              <a:buAutoNum type="arabicPeriod"/>
            </a:pPr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ярких опорных образов,</a:t>
            </a:r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облегчает запоминание и усвоение изучаемого материала. </a:t>
            </a:r>
          </a:p>
          <a:p>
            <a:pPr marL="342900" lvl="0" indent="-342900">
              <a:lnSpc>
                <a:spcPct val="150000"/>
              </a:lnSpc>
              <a:spcAft>
                <a:spcPts val="1200"/>
              </a:spcAft>
              <a:buFontTx/>
              <a:buAutoNum type="arabicPeriod"/>
            </a:pPr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Подача учебного материала в виде мультимедийной презентации сокращает время обучения, высвобождает ресурсы здоровья детей.</a:t>
            </a:r>
          </a:p>
          <a:p>
            <a:pPr marL="342900" lvl="0" indent="-342900">
              <a:lnSpc>
                <a:spcPct val="150000"/>
              </a:lnSpc>
              <a:spcAft>
                <a:spcPts val="1200"/>
              </a:spcAft>
              <a:buFontTx/>
              <a:buAutoNum type="arabicPeriod"/>
            </a:pPr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Повышается интерес у учащихся к изучаемому предмету, результативность занятий возрастает,</a:t>
            </a:r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развивается логическое мышление.</a:t>
            </a:r>
            <a:endParaRPr lang="ru-RU" sz="24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62628" y="4927240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defRPr/>
            </a:pPr>
            <a:r>
              <a:rPr lang="ru-RU" sz="2400" b="1" i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Минусы использования  инновационных информационных </a:t>
            </a:r>
            <a:r>
              <a:rPr lang="ru-RU" sz="2400" b="1" i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технологий:</a:t>
            </a:r>
            <a:endParaRPr lang="ru-RU" sz="2400" b="1" i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62628" y="5707954"/>
            <a:ext cx="100293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постоянном использовании ИКТ со временем,  учащиеся привыкают, интерес учащихся постепенно пропадает, знания ухудшаются.</a:t>
            </a:r>
          </a:p>
        </p:txBody>
      </p:sp>
    </p:spTree>
    <p:extLst>
      <p:ext uri="{BB962C8B-B14F-4D97-AF65-F5344CB8AC3E}">
        <p14:creationId xmlns:p14="http://schemas.microsoft.com/office/powerpoint/2010/main" val="212981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atherineasquithgallery.com/uploads/posts/2021-03/1614849265_168-p-foni-dlya-videomontazha-19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43199" y="382012"/>
            <a:ext cx="815702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</a:pPr>
            <a:r>
              <a:rPr lang="ru-RU" sz="32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процессе </a:t>
            </a:r>
            <a:r>
              <a:rPr lang="ru-RU" sz="32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обучения следует учитывать,</a:t>
            </a:r>
            <a:r>
              <a:rPr lang="ru-RU" sz="32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достижение успеха обеспечивается только с совокупностью традиционных и инновационных форм, средств, методов обучения.</a:t>
            </a:r>
          </a:p>
        </p:txBody>
      </p:sp>
    </p:spTree>
    <p:extLst>
      <p:ext uri="{BB962C8B-B14F-4D97-AF65-F5344CB8AC3E}">
        <p14:creationId xmlns:p14="http://schemas.microsoft.com/office/powerpoint/2010/main" val="400983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atherineasquithgallery.com/uploads/posts/2021-03/1614849265_168-p-foni-dlya-videomontazha-19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793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00201" y="174171"/>
            <a:ext cx="957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Использованные формы обучения на уроке сольфеджио при работе над метроритмом с использованием ИКТ: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67100" y="1241933"/>
            <a:ext cx="7886700" cy="5591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ритмизация текста;</a:t>
            </a:r>
          </a:p>
          <a:p>
            <a:pPr marL="285750" lvl="0" indent="-285750">
              <a:lnSpc>
                <a:spcPct val="150000"/>
              </a:lnSpc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над ритмическими диктантами;</a:t>
            </a:r>
          </a:p>
          <a:p>
            <a:pPr marL="285750" lvl="0" indent="-285750">
              <a:lnSpc>
                <a:spcPct val="150000"/>
              </a:lnSpc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слуховой анализ( определение отдельных ритмических фрагментов);</a:t>
            </a:r>
          </a:p>
          <a:p>
            <a:pPr marL="285750" lvl="0" indent="-285750">
              <a:lnSpc>
                <a:spcPct val="150000"/>
              </a:lnSpc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выполнение творческих заданий (сочинений, импровизации);</a:t>
            </a:r>
          </a:p>
          <a:p>
            <a:pPr marL="285750" lvl="0" indent="-285750">
              <a:lnSpc>
                <a:spcPct val="150000"/>
              </a:lnSpc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пение нотных примеров с метроритмическим выделением.</a:t>
            </a:r>
          </a:p>
          <a:p>
            <a:pPr lvl="0">
              <a:lnSpc>
                <a:spcPct val="150000"/>
              </a:lnSpc>
              <a:spcAft>
                <a:spcPts val="750"/>
              </a:spcAft>
            </a:pPr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400" b="1" i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975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atherineasquithgallery.com/uploads/posts/2021-03/1614849265_168-p-foni-dlya-videomontazha-19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04571" y="114664"/>
            <a:ext cx="96519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проведения урока сольфеджио с помощью использования ИКТ  заключаются: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5197" y="1319232"/>
            <a:ext cx="8248603" cy="377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4095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atherineasquithgallery.com/uploads/posts/2021-03/1614849265_168-p-foni-dlya-videomontazha-19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1887" y="196909"/>
            <a:ext cx="127580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Основные установки при первоначальном этапе работы над 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метроритмом</a:t>
            </a:r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: 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65828" y="1393031"/>
            <a:ext cx="9597573" cy="5334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первоначальная работа начинается именно с ритмики, а не со </a:t>
            </a:r>
            <a:r>
              <a:rPr lang="ru-RU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звуковысотной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линии;</a:t>
            </a:r>
          </a:p>
          <a:p>
            <a:pPr marL="228600" lvl="0" indent="-22860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работая над развитием чувства метроритма  вначале накапливаем слуховые впечатления(каждая ритмическая фигура сначала должна быть освоена на слух, проработана через двигательные ощущения, затем только записывается);</a:t>
            </a:r>
          </a:p>
          <a:p>
            <a:pPr marL="228600" lvl="0" indent="-228600">
              <a:lnSpc>
                <a:spcPct val="150000"/>
              </a:lnSpc>
              <a:spcBef>
                <a:spcPts val="1000"/>
              </a:spcBef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начальном этапе необходимо выработать навык  тактирования, затем только осваивается сетка </a:t>
            </a:r>
            <a:r>
              <a:rPr lang="ru-RU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дирижирования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размера.</a:t>
            </a:r>
            <a:endParaRPr lang="ru-RU" sz="2400" b="1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71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atherineasquithgallery.com/uploads/posts/2021-03/1614849265_168-p-foni-dlya-videomontazha-19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793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00201" y="174171"/>
            <a:ext cx="957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Использованные формы обучения на уроке сольфеджио при работе над метроритмом с использованием ИКТ: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67100" y="1241933"/>
            <a:ext cx="7886700" cy="5591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ритмизация текста;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над ритмическими диктантами;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слуховой анализ( определение отдельных ритмических фрагментов);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выполнение творческих заданий (сочинений, импровизации);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пение нотных примеров с метроритмическим выделением.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323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810</TotalTime>
  <Words>350</Words>
  <Application>Microsoft Office PowerPoint</Application>
  <PresentationFormat>Широкоэкранный</PresentationFormat>
  <Paragraphs>48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 Использование инновационных форм обучения на уроке сольфеджио при работе над метроритмом»  ( Начальный этап обучения).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«Использование инновационных форм обучения на уроках сольфеджио»</dc:title>
  <dc:creator>Пользователь</dc:creator>
  <cp:lastModifiedBy>Пользователь</cp:lastModifiedBy>
  <cp:revision>66</cp:revision>
  <dcterms:created xsi:type="dcterms:W3CDTF">2022-02-25T15:26:18Z</dcterms:created>
  <dcterms:modified xsi:type="dcterms:W3CDTF">2023-02-24T13:10:01Z</dcterms:modified>
</cp:coreProperties>
</file>