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A3A57-7A60-48B9-9E7F-B3E722C87E6C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7580C-2A85-4D5A-883C-7C92141559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A3A57-7A60-48B9-9E7F-B3E722C87E6C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7580C-2A85-4D5A-883C-7C92141559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A3A57-7A60-48B9-9E7F-B3E722C87E6C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7580C-2A85-4D5A-883C-7C92141559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A3A57-7A60-48B9-9E7F-B3E722C87E6C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7580C-2A85-4D5A-883C-7C92141559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A3A57-7A60-48B9-9E7F-B3E722C87E6C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7580C-2A85-4D5A-883C-7C92141559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A3A57-7A60-48B9-9E7F-B3E722C87E6C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7580C-2A85-4D5A-883C-7C92141559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A3A57-7A60-48B9-9E7F-B3E722C87E6C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7580C-2A85-4D5A-883C-7C92141559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A3A57-7A60-48B9-9E7F-B3E722C87E6C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7580C-2A85-4D5A-883C-7C92141559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A3A57-7A60-48B9-9E7F-B3E722C87E6C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7580C-2A85-4D5A-883C-7C92141559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A3A57-7A60-48B9-9E7F-B3E722C87E6C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7580C-2A85-4D5A-883C-7C92141559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A3A57-7A60-48B9-9E7F-B3E722C87E6C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7580C-2A85-4D5A-883C-7C92141559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A3A57-7A60-48B9-9E7F-B3E722C87E6C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7580C-2A85-4D5A-883C-7C92141559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dirty="0">
                <a:latin typeface="Arial Black" pitchFamily="34" charset="0"/>
              </a:rPr>
              <a:t>The Verb “to be”</a:t>
            </a:r>
            <a:endParaRPr lang="ru-RU" sz="6600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7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Глагол </a:t>
            </a:r>
            <a:r>
              <a:rPr lang="en-US" sz="7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 be</a:t>
            </a:r>
            <a:endParaRPr lang="ru-RU" sz="7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Глагол «</a:t>
            </a:r>
            <a:r>
              <a:rPr lang="en-US" sz="4900" b="1" dirty="0">
                <a:latin typeface="Times New Roman" pitchFamily="18" charset="0"/>
                <a:cs typeface="Times New Roman" pitchFamily="18" charset="0"/>
              </a:rPr>
              <a:t>to be</a:t>
            </a:r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» это основной глагол английского языка</a:t>
            </a:r>
            <a:r>
              <a:rPr lang="ru-RU" b="1" dirty="0"/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   </a:t>
            </a:r>
            <a:endParaRPr lang="en-US"/>
          </a:p>
          <a:p>
            <a:pPr>
              <a:buNone/>
            </a:pPr>
            <a:r>
              <a:rPr lang="ru-RU"/>
              <a:t>  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Глагол «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to be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» имеет несколько назначений в английском языке: это 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сильный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глагол, глагол-связка, вспомогательный глагол, эквивалент модального глагола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/>
              <a:t>	       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Как самостоятельный или «сильный» глагол, он образует не только, утвердительные, но и вопросительные , отрицательные предложения.</a:t>
            </a:r>
          </a:p>
          <a:p>
            <a:pPr algn="just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       Значение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глагола 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“to be”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– «быть», «есть», «находится», но во времени 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Present Simple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, как правило, не переводится на русский язык.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Во времени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Present Simple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глагол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“to be”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имеет три формы: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6819" y="2532274"/>
            <a:ext cx="3250704" cy="161448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88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9600" dirty="0">
                <a:latin typeface="Times New Roman" pitchFamily="18" charset="0"/>
                <a:cs typeface="Times New Roman" pitchFamily="18" charset="0"/>
              </a:rPr>
              <a:t>o be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6056" y="4437112"/>
            <a:ext cx="31683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(we, you, they)</a:t>
            </a:r>
            <a:b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сущ. во мн. ч. </a:t>
            </a:r>
          </a:p>
        </p:txBody>
      </p:sp>
      <p:cxnSp>
        <p:nvCxnSpPr>
          <p:cNvPr id="7" name="Прямая со стрелкой 6"/>
          <p:cNvCxnSpPr>
            <a:cxnSpLocks/>
          </p:cNvCxnSpPr>
          <p:nvPr/>
        </p:nvCxnSpPr>
        <p:spPr>
          <a:xfrm flipV="1">
            <a:off x="3509851" y="2366470"/>
            <a:ext cx="1343030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cxnSpLocks/>
          </p:cNvCxnSpPr>
          <p:nvPr/>
        </p:nvCxnSpPr>
        <p:spPr>
          <a:xfrm flipV="1">
            <a:off x="3535409" y="3479322"/>
            <a:ext cx="1598478" cy="145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cxnSpLocks/>
          </p:cNvCxnSpPr>
          <p:nvPr/>
        </p:nvCxnSpPr>
        <p:spPr>
          <a:xfrm>
            <a:off x="3535409" y="3814168"/>
            <a:ext cx="1468639" cy="9201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D8B48F2B-EEA2-BC7A-2E1E-8ABAAAA19FA5}"/>
              </a:ext>
            </a:extLst>
          </p:cNvPr>
          <p:cNvSpPr txBox="1"/>
          <p:nvPr/>
        </p:nvSpPr>
        <p:spPr>
          <a:xfrm>
            <a:off x="5364088" y="2009054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 (I)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9D3B6BD-B4C1-D133-CBFE-9C7A2E01C72F}"/>
              </a:ext>
            </a:extLst>
          </p:cNvPr>
          <p:cNvSpPr txBox="1"/>
          <p:nvPr/>
        </p:nvSpPr>
        <p:spPr>
          <a:xfrm>
            <a:off x="5306256" y="3078415"/>
            <a:ext cx="316835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(he, she, it)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сущ. в ед. ч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Спряжение глаголов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“to be”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Present Simple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747329"/>
              </p:ext>
            </p:extLst>
          </p:nvPr>
        </p:nvGraphicFramePr>
        <p:xfrm>
          <a:off x="428596" y="2000240"/>
          <a:ext cx="8229600" cy="3200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en-US" sz="2400" baseline="0" dirty="0">
                          <a:latin typeface="Times New Roman" pitchFamily="18" charset="0"/>
                          <a:cs typeface="Times New Roman" pitchFamily="18" charset="0"/>
                        </a:rPr>
                        <a:t> am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Am</a:t>
                      </a:r>
                      <a:r>
                        <a:rPr lang="en-US" sz="2400" baseline="0" dirty="0">
                          <a:latin typeface="Times New Roman" pitchFamily="18" charset="0"/>
                          <a:cs typeface="Times New Roman" pitchFamily="18" charset="0"/>
                        </a:rPr>
                        <a:t> I?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I am not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He</a:t>
                      </a:r>
                      <a:r>
                        <a:rPr lang="en-US" sz="2400" baseline="0" dirty="0">
                          <a:latin typeface="Times New Roman" pitchFamily="18" charset="0"/>
                          <a:cs typeface="Times New Roman" pitchFamily="18" charset="0"/>
                        </a:rPr>
                        <a:t> is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Is he?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He is not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She is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Is she?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She is not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It is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Is it?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It is not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You</a:t>
                      </a:r>
                      <a:r>
                        <a:rPr lang="en-US" sz="2400" baseline="0" dirty="0">
                          <a:latin typeface="Times New Roman" pitchFamily="18" charset="0"/>
                          <a:cs typeface="Times New Roman" pitchFamily="18" charset="0"/>
                        </a:rPr>
                        <a:t> are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Are</a:t>
                      </a:r>
                      <a:r>
                        <a:rPr lang="en-US" sz="2400" baseline="0" dirty="0">
                          <a:latin typeface="Times New Roman" pitchFamily="18" charset="0"/>
                          <a:cs typeface="Times New Roman" pitchFamily="18" charset="0"/>
                        </a:rPr>
                        <a:t> you?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You are not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We are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Are we?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We are not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They are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Are they?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They are not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7A4AA07-4465-4910-BEDA-8EEE80B4FE3F}"/>
              </a:ext>
            </a:extLst>
          </p:cNvPr>
          <p:cNvSpPr txBox="1"/>
          <p:nvPr/>
        </p:nvSpPr>
        <p:spPr>
          <a:xfrm>
            <a:off x="1619672" y="1657360"/>
            <a:ext cx="269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+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0F078E-C2DA-4887-9A5E-8091FAD65C51}"/>
              </a:ext>
            </a:extLst>
          </p:cNvPr>
          <p:cNvSpPr txBox="1"/>
          <p:nvPr/>
        </p:nvSpPr>
        <p:spPr>
          <a:xfrm>
            <a:off x="4379729" y="1718915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A90A23-BCAD-47CC-BA68-B32D1929BDA8}"/>
              </a:ext>
            </a:extLst>
          </p:cNvPr>
          <p:cNvSpPr txBox="1"/>
          <p:nvPr/>
        </p:nvSpPr>
        <p:spPr>
          <a:xfrm>
            <a:off x="6948264" y="1657360"/>
            <a:ext cx="2792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-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Pete is at home now (+)</a:t>
            </a:r>
          </a:p>
          <a:p>
            <a:pPr marL="514350" indent="-51435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Is Pete at home now? –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общий вопрос 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Pete is not at home now (-)</a:t>
            </a:r>
          </a:p>
          <a:p>
            <a:pPr marL="514350" indent="-514350">
              <a:buNone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2) They are at work now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36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(+)</a:t>
            </a:r>
          </a:p>
          <a:p>
            <a:pPr marL="514350" indent="-514350">
              <a:buNone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    Are they at work now?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– общий вопрос</a:t>
            </a:r>
          </a:p>
          <a:p>
            <a:pPr marL="514350" indent="-51435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They are not at work now (-)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8C59D7-1A93-AC23-37D1-FFFDDEA27EE7}"/>
              </a:ext>
            </a:extLst>
          </p:cNvPr>
          <p:cNvSpPr txBox="1"/>
          <p:nvPr/>
        </p:nvSpPr>
        <p:spPr>
          <a:xfrm>
            <a:off x="1403648" y="548680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ru-RU" sz="4000" dirty="0"/>
              <a:t>: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277</Words>
  <Application>Microsoft Office PowerPoint</Application>
  <PresentationFormat>Экран (4:3)</PresentationFormat>
  <Paragraphs>44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Arial Black</vt:lpstr>
      <vt:lpstr>Calibri</vt:lpstr>
      <vt:lpstr>Times New Roman</vt:lpstr>
      <vt:lpstr>Тема Office</vt:lpstr>
      <vt:lpstr>The Verb “to be”</vt:lpstr>
      <vt:lpstr>Глагол «to be» это основной глагол английского языка.</vt:lpstr>
      <vt:lpstr>Презентация PowerPoint</vt:lpstr>
      <vt:lpstr>Во времени Present Simple  глагол “to be” имеет три формы:</vt:lpstr>
      <vt:lpstr>Спряжение глаголов “to be” в Present Simple</vt:lpstr>
      <vt:lpstr>Презентация PowerPoint</vt:lpstr>
    </vt:vector>
  </TitlesOfParts>
  <Company>Computer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Verb “to be”</dc:title>
  <dc:creator>User</dc:creator>
  <cp:lastModifiedBy>Ольга Ванявина</cp:lastModifiedBy>
  <cp:revision>13</cp:revision>
  <dcterms:created xsi:type="dcterms:W3CDTF">2014-11-07T08:19:55Z</dcterms:created>
  <dcterms:modified xsi:type="dcterms:W3CDTF">2022-09-14T06:41:19Z</dcterms:modified>
</cp:coreProperties>
</file>