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7" r:id="rId2"/>
    <p:sldId id="256" r:id="rId3"/>
    <p:sldId id="259" r:id="rId4"/>
    <p:sldId id="295" r:id="rId5"/>
    <p:sldId id="261" r:id="rId6"/>
    <p:sldId id="267" r:id="rId7"/>
    <p:sldId id="270" r:id="rId8"/>
    <p:sldId id="271" r:id="rId9"/>
    <p:sldId id="272" r:id="rId10"/>
    <p:sldId id="273" r:id="rId11"/>
    <p:sldId id="274" r:id="rId12"/>
    <p:sldId id="291" r:id="rId13"/>
    <p:sldId id="275" r:id="rId14"/>
    <p:sldId id="296" r:id="rId15"/>
    <p:sldId id="276" r:id="rId16"/>
    <p:sldId id="277" r:id="rId17"/>
    <p:sldId id="305" r:id="rId18"/>
    <p:sldId id="300" r:id="rId19"/>
    <p:sldId id="293" r:id="rId20"/>
    <p:sldId id="292" r:id="rId21"/>
    <p:sldId id="28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5" Type="http://schemas.openxmlformats.org/officeDocument/2006/relationships/image" Target="../media/image34.wmf"/><Relationship Id="rId4"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03.06.2024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03.06.2024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03.06.2024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03.06.2024</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2.wmf"/><Relationship Id="rId5" Type="http://schemas.openxmlformats.org/officeDocument/2006/relationships/oleObject" Target="../embeddings/oleObject9.bin"/><Relationship Id="rId4" Type="http://schemas.openxmlformats.org/officeDocument/2006/relationships/image" Target="../media/image21.wmf"/></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1087;&#1080;&#1096;&#1077;&#1084;.&#1088;&#1092;/tema/znaniya/"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34.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1.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33.wmf"/><Relationship Id="rId4" Type="http://schemas.openxmlformats.org/officeDocument/2006/relationships/image" Target="../media/image30.wmf"/><Relationship Id="rId9"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15.wmf"/><Relationship Id="rId3" Type="http://schemas.openxmlformats.org/officeDocument/2006/relationships/image" Target="../media/image16.png"/><Relationship Id="rId7" Type="http://schemas.openxmlformats.org/officeDocument/2006/relationships/image" Target="../media/image12.wmf"/><Relationship Id="rId12" Type="http://schemas.openxmlformats.org/officeDocument/2006/relationships/oleObject" Target="../embeddings/oleObject6.bin"/><Relationship Id="rId2" Type="http://schemas.openxmlformats.org/officeDocument/2006/relationships/slideLayout" Target="../slideLayouts/slideLayout7.xml"/><Relationship Id="rId16" Type="http://schemas.openxmlformats.org/officeDocument/2006/relationships/image" Target="../media/image18.png"/><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4.wmf"/><Relationship Id="rId5" Type="http://schemas.openxmlformats.org/officeDocument/2006/relationships/image" Target="../media/image11.wmf"/><Relationship Id="rId15" Type="http://schemas.openxmlformats.org/officeDocument/2006/relationships/image" Target="../media/image17.png"/><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3.wmf"/><Relationship Id="rId1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0.png"/><Relationship Id="rId4" Type="http://schemas.openxmlformats.org/officeDocument/2006/relationships/image" Target="../media/image1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39" y="1524005"/>
            <a:ext cx="5904656" cy="330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152718"/>
            <a:ext cx="8291264" cy="1371600"/>
          </a:xfrm>
        </p:spPr>
        <p:txBody>
          <a:bodyPr>
            <a:noAutofit/>
          </a:bodyPr>
          <a:lstStyle/>
          <a:p>
            <a:pPr algn="ctr"/>
            <a:r>
              <a:rPr lang="ru-RU" sz="3600" b="1" dirty="0" smtClean="0">
                <a:solidFill>
                  <a:srgbClr val="C00000"/>
                </a:solidFill>
              </a:rPr>
              <a:t>«БАТТЛ» показательных и логарифмических уравнений»</a:t>
            </a:r>
            <a:endParaRPr lang="ru-RU" sz="3600" b="1" dirty="0">
              <a:solidFill>
                <a:srgbClr val="C00000"/>
              </a:solidFill>
            </a:endParaRPr>
          </a:p>
        </p:txBody>
      </p:sp>
      <p:pic>
        <p:nvPicPr>
          <p:cNvPr id="27" name="Picture 2" descr="image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61231" y="3753688"/>
            <a:ext cx="587375" cy="10398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95800" y="5013176"/>
            <a:ext cx="4396680" cy="1200329"/>
          </a:xfrm>
          <a:prstGeom prst="rect">
            <a:avLst/>
          </a:prstGeom>
          <a:noFill/>
        </p:spPr>
        <p:txBody>
          <a:bodyPr wrap="square" rtlCol="0">
            <a:spAutoFit/>
          </a:bodyPr>
          <a:lstStyle/>
          <a:p>
            <a:r>
              <a:rPr lang="ru-RU" b="1" dirty="0" smtClean="0"/>
              <a:t>ГБОУ СШ№4  им. </a:t>
            </a:r>
            <a:r>
              <a:rPr lang="ru-RU" b="1" dirty="0" err="1" smtClean="0"/>
              <a:t>В.П.Глушко</a:t>
            </a:r>
            <a:endParaRPr lang="ru-RU" b="1" dirty="0" smtClean="0"/>
          </a:p>
          <a:p>
            <a:r>
              <a:rPr lang="ru-RU" b="1" dirty="0" smtClean="0"/>
              <a:t>10 а класс</a:t>
            </a:r>
            <a:br>
              <a:rPr lang="ru-RU" b="1" dirty="0" smtClean="0"/>
            </a:br>
            <a:r>
              <a:rPr lang="ru-RU" b="1" dirty="0" smtClean="0"/>
              <a:t>Чернова И.И. учитель математики</a:t>
            </a:r>
          </a:p>
          <a:p>
            <a:r>
              <a:rPr lang="ru-RU" b="1" dirty="0" err="1"/>
              <a:t>г</a:t>
            </a:r>
            <a:r>
              <a:rPr lang="ru-RU" b="1" dirty="0" err="1" smtClean="0"/>
              <a:t>.Байконур</a:t>
            </a:r>
            <a:r>
              <a:rPr lang="ru-RU" b="1" dirty="0" smtClean="0"/>
              <a:t> 09.02.2024г.</a:t>
            </a:r>
            <a:endParaRPr lang="ru-RU" b="1" dirty="0"/>
          </a:p>
        </p:txBody>
      </p:sp>
      <p:sp>
        <p:nvSpPr>
          <p:cNvPr id="34" name="TextBox 33"/>
          <p:cNvSpPr txBox="1"/>
          <p:nvPr/>
        </p:nvSpPr>
        <p:spPr>
          <a:xfrm>
            <a:off x="761231" y="1412776"/>
            <a:ext cx="7231832" cy="3416320"/>
          </a:xfrm>
          <a:prstGeom prst="rect">
            <a:avLst/>
          </a:prstGeom>
          <a:noFill/>
        </p:spPr>
        <p:txBody>
          <a:bodyPr wrap="square" rtlCol="0">
            <a:spAutoFit/>
          </a:bodyPr>
          <a:lstStyle/>
          <a:p>
            <a:r>
              <a:rPr lang="ru-RU" sz="5400" b="1" dirty="0">
                <a:solidFill>
                  <a:srgbClr val="C00000"/>
                </a:solidFill>
                <a:effectLst>
                  <a:outerShdw blurRad="31750" dist="25400" dir="5400000" algn="tl" rotWithShape="0">
                    <a:srgbClr val="000000">
                      <a:alpha val="25000"/>
                    </a:srgbClr>
                  </a:outerShdw>
                </a:effectLst>
                <a:ea typeface="+mj-ea"/>
                <a:cs typeface="+mj-cs"/>
              </a:rPr>
              <a:t>«</a:t>
            </a:r>
            <a:r>
              <a:rPr lang="ru-RU" sz="5400" b="1" dirty="0" smtClean="0">
                <a:solidFill>
                  <a:srgbClr val="C00000"/>
                </a:solidFill>
                <a:effectLst>
                  <a:outerShdw blurRad="31750" dist="25400" dir="5400000" algn="tl" rotWithShape="0">
                    <a:srgbClr val="000000">
                      <a:alpha val="25000"/>
                    </a:srgbClr>
                  </a:outerShdw>
                </a:effectLst>
                <a:ea typeface="+mj-ea"/>
                <a:cs typeface="+mj-cs"/>
              </a:rPr>
              <a:t>БАТТЛ</a:t>
            </a:r>
            <a:r>
              <a:rPr lang="ru-RU" sz="5400" b="1" dirty="0">
                <a:solidFill>
                  <a:srgbClr val="C00000"/>
                </a:solidFill>
                <a:effectLst>
                  <a:outerShdw blurRad="31750" dist="25400" dir="5400000" algn="tl" rotWithShape="0">
                    <a:srgbClr val="000000">
                      <a:alpha val="25000"/>
                    </a:srgbClr>
                  </a:outerShdw>
                </a:effectLst>
                <a:ea typeface="+mj-ea"/>
                <a:cs typeface="+mj-cs"/>
              </a:rPr>
              <a:t>» показательных и логарифмических уравнений»</a:t>
            </a:r>
            <a:endParaRPr lang="ru-RU" sz="5400" dirty="0"/>
          </a:p>
        </p:txBody>
      </p:sp>
    </p:spTree>
    <p:extLst>
      <p:ext uri="{BB962C8B-B14F-4D97-AF65-F5344CB8AC3E}">
        <p14:creationId xmlns:p14="http://schemas.microsoft.com/office/powerpoint/2010/main" val="3485427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33333E-6 -3.7037E-7 L -0.81389 -3.7037E-7 " pathEditMode="relative" rAng="0" ptsTypes="AA">
                                      <p:cBhvr>
                                        <p:cTn id="6" dur="5000" fill="hold"/>
                                        <p:tgtEl>
                                          <p:spTgt spid="27"/>
                                        </p:tgtEl>
                                        <p:attrNameLst>
                                          <p:attrName>ppt_x</p:attrName>
                                          <p:attrName>ppt_y</p:attrName>
                                        </p:attrNameLst>
                                      </p:cBhvr>
                                      <p:rCtr x="-40694" y="0"/>
                                    </p:animMotion>
                                  </p:childTnLst>
                                </p:cTn>
                              </p:par>
                            </p:childTnLst>
                          </p:cTn>
                        </p:par>
                        <p:par>
                          <p:cTn id="7" fill="hold">
                            <p:stCondLst>
                              <p:cond delay="5000"/>
                            </p:stCondLst>
                            <p:childTnLst>
                              <p:par>
                                <p:cTn id="8" presetID="10" presetClass="exit" presetSubtype="0" fill="hold" nodeType="after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2000"/>
                                        <p:tgtEl>
                                          <p:spTgt spid="34"/>
                                        </p:tgtEl>
                                      </p:cBhvr>
                                    </p:animEffect>
                                    <p:anim calcmode="lin" valueType="num">
                                      <p:cBhvr>
                                        <p:cTn id="16" dur="2000" fill="hold"/>
                                        <p:tgtEl>
                                          <p:spTgt spid="34"/>
                                        </p:tgtEl>
                                        <p:attrNameLst>
                                          <p:attrName>ppt_w</p:attrName>
                                        </p:attrNameLst>
                                      </p:cBhvr>
                                      <p:tavLst>
                                        <p:tav tm="0" fmla="#ppt_w*sin(2.5*pi*$)">
                                          <p:val>
                                            <p:fltVal val="0"/>
                                          </p:val>
                                        </p:tav>
                                        <p:tav tm="100000">
                                          <p:val>
                                            <p:fltVal val="1"/>
                                          </p:val>
                                        </p:tav>
                                      </p:tavLst>
                                    </p:anim>
                                    <p:anim calcmode="lin" valueType="num">
                                      <p:cBhvr>
                                        <p:cTn id="17" dur="20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4">
                                            <p:txEl>
                                              <p:pRg st="0" end="0"/>
                                            </p:txEl>
                                          </p:spTgt>
                                        </p:tgtEl>
                                        <p:attrNameLst>
                                          <p:attrName>style.visibility</p:attrName>
                                        </p:attrNameLst>
                                      </p:cBhvr>
                                      <p:to>
                                        <p:strVal val="visible"/>
                                      </p:to>
                                    </p:set>
                                    <p:anim calcmode="lin" valueType="num">
                                      <p:cBhvr additive="base">
                                        <p:cTn id="22"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52400"/>
            <a:ext cx="6870700" cy="847725"/>
          </a:xfrm>
        </p:spPr>
        <p:txBody>
          <a:bodyPr/>
          <a:lstStyle/>
          <a:p>
            <a:pPr eaLnBrk="1" hangingPunct="1">
              <a:defRPr/>
            </a:pPr>
            <a:r>
              <a:rPr lang="ru-RU" b="1" dirty="0" smtClean="0">
                <a:solidFill>
                  <a:schemeClr val="tx2">
                    <a:lumMod val="75000"/>
                  </a:schemeClr>
                </a:solidFill>
              </a:rPr>
              <a:t>Вычислите</a:t>
            </a:r>
          </a:p>
        </p:txBody>
      </p:sp>
      <p:graphicFrame>
        <p:nvGraphicFramePr>
          <p:cNvPr id="7171" name="Object 39"/>
          <p:cNvGraphicFramePr>
            <a:graphicFrameLocks noChangeAspect="1"/>
          </p:cNvGraphicFramePr>
          <p:nvPr/>
        </p:nvGraphicFramePr>
        <p:xfrm>
          <a:off x="4786313" y="1071563"/>
          <a:ext cx="1714500" cy="4608512"/>
        </p:xfrm>
        <a:graphic>
          <a:graphicData uri="http://schemas.openxmlformats.org/presentationml/2006/ole">
            <mc:AlternateContent xmlns:mc="http://schemas.openxmlformats.org/markup-compatibility/2006">
              <mc:Choice xmlns:v="urn:schemas-microsoft-com:vml" Requires="v">
                <p:oleObj spid="_x0000_s6184" name="Формула" r:id="rId3" imgW="546100" imgH="2159000" progId="Equation.3">
                  <p:embed/>
                </p:oleObj>
              </mc:Choice>
              <mc:Fallback>
                <p:oleObj name="Формула" r:id="rId3" imgW="546100" imgH="2159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313" y="1071563"/>
                        <a:ext cx="17145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72" name="Object 47"/>
          <p:cNvGraphicFramePr>
            <a:graphicFrameLocks noChangeAspect="1"/>
          </p:cNvGraphicFramePr>
          <p:nvPr/>
        </p:nvGraphicFramePr>
        <p:xfrm>
          <a:off x="928688" y="1143000"/>
          <a:ext cx="1571625" cy="4572000"/>
        </p:xfrm>
        <a:graphic>
          <a:graphicData uri="http://schemas.openxmlformats.org/presentationml/2006/ole">
            <mc:AlternateContent xmlns:mc="http://schemas.openxmlformats.org/markup-compatibility/2006">
              <mc:Choice xmlns:v="urn:schemas-microsoft-com:vml" Requires="v">
                <p:oleObj spid="_x0000_s6185" name="Формула" r:id="rId5" imgW="520700" imgH="1905000" progId="Equation.3">
                  <p:embed/>
                </p:oleObj>
              </mc:Choice>
              <mc:Fallback>
                <p:oleObj name="Формула" r:id="rId5" imgW="520700" imgH="1905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8688" y="1143000"/>
                        <a:ext cx="1571625" cy="4572000"/>
                      </a:xfrm>
                      <a:prstGeom prst="rect">
                        <a:avLst/>
                      </a:prstGeom>
                      <a:noFill/>
                      <a:ln>
                        <a:noFill/>
                      </a:ln>
                    </p:spPr>
                  </p:pic>
                </p:oleObj>
              </mc:Fallback>
            </mc:AlternateContent>
          </a:graphicData>
        </a:graphic>
      </p:graphicFrame>
      <p:sp>
        <p:nvSpPr>
          <p:cNvPr id="6" name="Содержимое 2"/>
          <p:cNvSpPr>
            <a:spLocks noGrp="1"/>
          </p:cNvSpPr>
          <p:nvPr>
            <p:ph idx="1"/>
          </p:nvPr>
        </p:nvSpPr>
        <p:spPr>
          <a:xfrm>
            <a:off x="3000375" y="1143000"/>
            <a:ext cx="1357313" cy="4343400"/>
          </a:xfrm>
        </p:spPr>
        <p:txBody>
          <a:bodyPr/>
          <a:lstStyle/>
          <a:p>
            <a:pPr eaLnBrk="1" hangingPunct="1"/>
            <a:r>
              <a:rPr lang="en-US" altLang="ru-RU" sz="2800" dirty="0" smtClean="0">
                <a:latin typeface="Arial" pitchFamily="34" charset="0"/>
                <a:cs typeface="Arial" pitchFamily="34" charset="0"/>
              </a:rPr>
              <a:t>1</a:t>
            </a:r>
          </a:p>
          <a:p>
            <a:pPr eaLnBrk="1" hangingPunct="1"/>
            <a:r>
              <a:rPr lang="en-US" altLang="ru-RU" sz="2800" dirty="0" smtClean="0">
                <a:latin typeface="Arial" pitchFamily="34" charset="0"/>
                <a:cs typeface="Arial" pitchFamily="34" charset="0"/>
              </a:rPr>
              <a:t>0</a:t>
            </a:r>
          </a:p>
          <a:p>
            <a:pPr eaLnBrk="1" hangingPunct="1"/>
            <a:r>
              <a:rPr lang="en-US" altLang="ru-RU" sz="2800" dirty="0" smtClean="0">
                <a:latin typeface="Arial" pitchFamily="34" charset="0"/>
                <a:cs typeface="Arial" pitchFamily="34" charset="0"/>
              </a:rPr>
              <a:t>-2</a:t>
            </a:r>
          </a:p>
          <a:p>
            <a:pPr eaLnBrk="1" hangingPunct="1"/>
            <a:r>
              <a:rPr lang="en-US" altLang="ru-RU" sz="2800" dirty="0" smtClean="0">
                <a:latin typeface="Arial" pitchFamily="34" charset="0"/>
                <a:cs typeface="Arial" pitchFamily="34" charset="0"/>
              </a:rPr>
              <a:t>1/2</a:t>
            </a:r>
          </a:p>
          <a:p>
            <a:pPr eaLnBrk="1" hangingPunct="1">
              <a:lnSpc>
                <a:spcPct val="150000"/>
              </a:lnSpc>
            </a:pPr>
            <a:r>
              <a:rPr lang="en-US" altLang="ru-RU" sz="2800" dirty="0" smtClean="0">
                <a:latin typeface="Arial" pitchFamily="34" charset="0"/>
                <a:cs typeface="Arial" pitchFamily="34" charset="0"/>
              </a:rPr>
              <a:t>4</a:t>
            </a:r>
          </a:p>
          <a:p>
            <a:pPr eaLnBrk="1" hangingPunct="1">
              <a:lnSpc>
                <a:spcPct val="150000"/>
              </a:lnSpc>
            </a:pPr>
            <a:r>
              <a:rPr lang="en-US" altLang="ru-RU" sz="2800" dirty="0" smtClean="0">
                <a:latin typeface="Arial" pitchFamily="34" charset="0"/>
                <a:cs typeface="Arial" pitchFamily="34" charset="0"/>
              </a:rPr>
              <a:t>5</a:t>
            </a:r>
          </a:p>
          <a:p>
            <a:pPr eaLnBrk="1" hangingPunct="1"/>
            <a:r>
              <a:rPr lang="en-US" altLang="ru-RU" sz="2800" dirty="0" smtClean="0">
                <a:latin typeface="Arial" pitchFamily="34" charset="0"/>
                <a:cs typeface="Arial" pitchFamily="34" charset="0"/>
              </a:rPr>
              <a:t>15</a:t>
            </a:r>
          </a:p>
          <a:p>
            <a:pPr eaLnBrk="1" hangingPunct="1"/>
            <a:endParaRPr lang="en-US" altLang="ru-RU" sz="2800" dirty="0" smtClean="0">
              <a:latin typeface="Arial" pitchFamily="34" charset="0"/>
              <a:cs typeface="Arial" pitchFamily="34" charset="0"/>
            </a:endParaRPr>
          </a:p>
          <a:p>
            <a:pPr eaLnBrk="1" hangingPunct="1"/>
            <a:endParaRPr lang="en-US" altLang="ru-RU" sz="2400" dirty="0" smtClean="0">
              <a:latin typeface="Arial" pitchFamily="34" charset="0"/>
              <a:cs typeface="Arial" pitchFamily="34" charset="0"/>
            </a:endParaRPr>
          </a:p>
        </p:txBody>
      </p:sp>
      <p:sp>
        <p:nvSpPr>
          <p:cNvPr id="7" name="Содержимое 2"/>
          <p:cNvSpPr txBox="1">
            <a:spLocks/>
          </p:cNvSpPr>
          <p:nvPr/>
        </p:nvSpPr>
        <p:spPr bwMode="auto">
          <a:xfrm>
            <a:off x="6715125" y="1000125"/>
            <a:ext cx="1357313" cy="4343400"/>
          </a:xfrm>
          <a:prstGeom prst="rect">
            <a:avLst/>
          </a:prstGeom>
          <a:noFill/>
          <a:ln w="9525">
            <a:noFill/>
            <a:miter lim="800000"/>
            <a:headEnd/>
            <a:tailEnd/>
          </a:ln>
        </p:spPr>
        <p:txBody>
          <a:bodyPr/>
          <a:lstStyle/>
          <a:p>
            <a:pPr marL="342900" indent="-342900" eaLnBrk="1" hangingPunct="1">
              <a:spcBef>
                <a:spcPct val="20000"/>
              </a:spcBef>
              <a:buFontTx/>
              <a:buChar char="•"/>
              <a:defRPr/>
            </a:pPr>
            <a:r>
              <a:rPr lang="en-US" sz="2800" kern="0" dirty="0">
                <a:latin typeface="Arial" pitchFamily="34" charset="0"/>
                <a:cs typeface="Arial" pitchFamily="34" charset="0"/>
              </a:rPr>
              <a:t>3</a:t>
            </a:r>
          </a:p>
          <a:p>
            <a:pPr marL="342900" indent="-342900" eaLnBrk="1" hangingPunct="1">
              <a:spcBef>
                <a:spcPct val="20000"/>
              </a:spcBef>
              <a:buFontTx/>
              <a:buChar char="•"/>
              <a:defRPr/>
            </a:pPr>
            <a:r>
              <a:rPr lang="en-US" sz="2800" kern="0" dirty="0">
                <a:latin typeface="Arial" pitchFamily="34" charset="0"/>
                <a:cs typeface="Arial" pitchFamily="34" charset="0"/>
              </a:rPr>
              <a:t>2</a:t>
            </a:r>
          </a:p>
          <a:p>
            <a:pPr marL="342900" indent="-342900" eaLnBrk="1" hangingPunct="1">
              <a:spcBef>
                <a:spcPct val="20000"/>
              </a:spcBef>
              <a:buFontTx/>
              <a:buChar char="•"/>
              <a:defRPr/>
            </a:pPr>
            <a:r>
              <a:rPr lang="en-US" sz="2800" kern="0" dirty="0">
                <a:latin typeface="Arial" pitchFamily="34" charset="0"/>
                <a:cs typeface="Arial" pitchFamily="34" charset="0"/>
              </a:rPr>
              <a:t>3</a:t>
            </a:r>
          </a:p>
          <a:p>
            <a:pPr marL="342900" indent="-342900" eaLnBrk="1" hangingPunct="1">
              <a:spcBef>
                <a:spcPct val="20000"/>
              </a:spcBef>
              <a:buFontTx/>
              <a:buChar char="•"/>
              <a:defRPr/>
            </a:pPr>
            <a:r>
              <a:rPr lang="en-US" sz="2800" kern="0" dirty="0">
                <a:latin typeface="Arial" pitchFamily="34" charset="0"/>
                <a:cs typeface="Arial" pitchFamily="34" charset="0"/>
              </a:rPr>
              <a:t>3</a:t>
            </a:r>
          </a:p>
          <a:p>
            <a:pPr marL="342900" indent="-342900" eaLnBrk="1" hangingPunct="1">
              <a:lnSpc>
                <a:spcPct val="150000"/>
              </a:lnSpc>
              <a:spcBef>
                <a:spcPct val="20000"/>
              </a:spcBef>
              <a:buFontTx/>
              <a:buChar char="•"/>
              <a:defRPr/>
            </a:pPr>
            <a:r>
              <a:rPr lang="en-US" sz="2800" kern="0" dirty="0">
                <a:latin typeface="Arial" pitchFamily="34" charset="0"/>
                <a:cs typeface="Arial" pitchFamily="34" charset="0"/>
              </a:rPr>
              <a:t>-3</a:t>
            </a:r>
          </a:p>
          <a:p>
            <a:pPr marL="342900" indent="-342900" eaLnBrk="1" hangingPunct="1">
              <a:lnSpc>
                <a:spcPct val="150000"/>
              </a:lnSpc>
              <a:spcBef>
                <a:spcPct val="20000"/>
              </a:spcBef>
              <a:buFontTx/>
              <a:buChar char="•"/>
              <a:defRPr/>
            </a:pPr>
            <a:r>
              <a:rPr lang="en-US" sz="2800" kern="0" dirty="0">
                <a:latin typeface="Arial" pitchFamily="34" charset="0"/>
                <a:cs typeface="Arial" pitchFamily="34" charset="0"/>
              </a:rPr>
              <a:t>-5</a:t>
            </a:r>
          </a:p>
          <a:p>
            <a:pPr marL="342900" indent="-342900" eaLnBrk="1" hangingPunct="1">
              <a:spcBef>
                <a:spcPct val="20000"/>
              </a:spcBef>
              <a:buFontTx/>
              <a:buChar char="•"/>
              <a:defRPr/>
            </a:pPr>
            <a:r>
              <a:rPr lang="en-US" sz="2800" kern="0" dirty="0">
                <a:latin typeface="Arial" pitchFamily="34" charset="0"/>
                <a:cs typeface="Arial" pitchFamily="34" charset="0"/>
              </a:rPr>
              <a:t>-2</a:t>
            </a:r>
          </a:p>
          <a:p>
            <a:pPr marL="342900" indent="-342900" eaLnBrk="1" hangingPunct="1">
              <a:spcBef>
                <a:spcPct val="20000"/>
              </a:spcBef>
              <a:buFontTx/>
              <a:buChar char="•"/>
              <a:defRPr/>
            </a:pPr>
            <a:endParaRPr lang="en-US" sz="2800" kern="0" dirty="0">
              <a:latin typeface="Arial" pitchFamily="34" charset="0"/>
              <a:cs typeface="Arial" pitchFamily="34" charset="0"/>
            </a:endParaRPr>
          </a:p>
          <a:p>
            <a:pPr marL="342900" indent="-342900" eaLnBrk="1" hangingPunct="1">
              <a:spcBef>
                <a:spcPct val="20000"/>
              </a:spcBef>
              <a:buFontTx/>
              <a:buChar char="•"/>
              <a:defRPr/>
            </a:pPr>
            <a:endParaRPr lang="en-US" sz="2400" kern="0" dirty="0">
              <a:latin typeface="Arial" pitchFamily="34" charset="0"/>
              <a:cs typeface="Arial" pitchFamily="34" charset="0"/>
            </a:endParaRPr>
          </a:p>
        </p:txBody>
      </p:sp>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0352" y="5291027"/>
            <a:ext cx="1421904" cy="1592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7860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xEl>
                                              <p:pRg st="0" end="0"/>
                                            </p:txEl>
                                          </p:spTgt>
                                        </p:tgtEl>
                                        <p:attrNameLst>
                                          <p:attrName>style.visibility</p:attrName>
                                        </p:attrNameLst>
                                      </p:cBhvr>
                                      <p:to>
                                        <p:strVal val="visible"/>
                                      </p:to>
                                    </p:set>
                                    <p:anim calcmode="lin" valueType="num">
                                      <p:cBhvr additive="base">
                                        <p:cTn id="4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xEl>
                                              <p:pRg st="1" end="1"/>
                                            </p:txEl>
                                          </p:spTgt>
                                        </p:tgtEl>
                                        <p:attrNameLst>
                                          <p:attrName>style.visibility</p:attrName>
                                        </p:attrNameLst>
                                      </p:cBhvr>
                                      <p:to>
                                        <p:strVal val="visible"/>
                                      </p:to>
                                    </p:set>
                                    <p:anim calcmode="lin" valueType="num">
                                      <p:cBhvr additive="base">
                                        <p:cTn id="5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xEl>
                                              <p:pRg st="2" end="2"/>
                                            </p:txEl>
                                          </p:spTgt>
                                        </p:tgtEl>
                                        <p:attrNameLst>
                                          <p:attrName>style.visibility</p:attrName>
                                        </p:attrNameLst>
                                      </p:cBhvr>
                                      <p:to>
                                        <p:strVal val="visible"/>
                                      </p:to>
                                    </p:set>
                                    <p:anim calcmode="lin" valueType="num">
                                      <p:cBhvr additive="base">
                                        <p:cTn id="6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txEl>
                                              <p:pRg st="3" end="3"/>
                                            </p:txEl>
                                          </p:spTgt>
                                        </p:tgtEl>
                                        <p:attrNameLst>
                                          <p:attrName>style.visibility</p:attrName>
                                        </p:attrNameLst>
                                      </p:cBhvr>
                                      <p:to>
                                        <p:strVal val="visible"/>
                                      </p:to>
                                    </p:set>
                                    <p:anim calcmode="lin" valueType="num">
                                      <p:cBhvr additive="base">
                                        <p:cTn id="6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xEl>
                                              <p:pRg st="4" end="4"/>
                                            </p:txEl>
                                          </p:spTgt>
                                        </p:tgtEl>
                                        <p:attrNameLst>
                                          <p:attrName>style.visibility</p:attrName>
                                        </p:attrNameLst>
                                      </p:cBhvr>
                                      <p:to>
                                        <p:strVal val="visible"/>
                                      </p:to>
                                    </p:set>
                                    <p:anim calcmode="lin" valueType="num">
                                      <p:cBhvr additive="base">
                                        <p:cTn id="7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
                                            <p:txEl>
                                              <p:pRg st="5" end="5"/>
                                            </p:txEl>
                                          </p:spTgt>
                                        </p:tgtEl>
                                        <p:attrNameLst>
                                          <p:attrName>style.visibility</p:attrName>
                                        </p:attrNameLst>
                                      </p:cBhvr>
                                      <p:to>
                                        <p:strVal val="visible"/>
                                      </p:to>
                                    </p:set>
                                    <p:anim calcmode="lin" valueType="num">
                                      <p:cBhvr additive="base">
                                        <p:cTn id="79"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
                                            <p:txEl>
                                              <p:pRg st="6" end="6"/>
                                            </p:txEl>
                                          </p:spTgt>
                                        </p:tgtEl>
                                        <p:attrNameLst>
                                          <p:attrName>style.visibility</p:attrName>
                                        </p:attrNameLst>
                                      </p:cBhvr>
                                      <p:to>
                                        <p:strVal val="visible"/>
                                      </p:to>
                                    </p:set>
                                    <p:anim calcmode="lin" valueType="num">
                                      <p:cBhvr additive="base">
                                        <p:cTn id="85"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image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42525" y="5669576"/>
            <a:ext cx="587375" cy="10398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67544" y="1340768"/>
            <a:ext cx="7920880" cy="4031873"/>
          </a:xfrm>
          <a:prstGeom prst="rect">
            <a:avLst/>
          </a:prstGeom>
          <a:noFill/>
        </p:spPr>
        <p:txBody>
          <a:bodyPr wrap="square" rtlCol="0">
            <a:spAutoFit/>
          </a:bodyPr>
          <a:lstStyle/>
          <a:p>
            <a:pPr algn="just"/>
            <a:r>
              <a:rPr lang="ru-RU" sz="3200" b="1" dirty="0" smtClean="0">
                <a:solidFill>
                  <a:srgbClr val="C00000"/>
                </a:solidFill>
              </a:rPr>
              <a:t>БАТТЛ -  определение </a:t>
            </a:r>
            <a:r>
              <a:rPr lang="ru-RU" sz="3200" b="1" dirty="0">
                <a:solidFill>
                  <a:srgbClr val="C00000"/>
                </a:solidFill>
              </a:rPr>
              <a:t>"</a:t>
            </a:r>
            <a:r>
              <a:rPr lang="ru-RU" sz="3200" b="1" dirty="0" err="1">
                <a:solidFill>
                  <a:srgbClr val="C00000"/>
                </a:solidFill>
              </a:rPr>
              <a:t>battle</a:t>
            </a:r>
            <a:r>
              <a:rPr lang="ru-RU" sz="3200" b="1" dirty="0">
                <a:solidFill>
                  <a:srgbClr val="C00000"/>
                </a:solidFill>
              </a:rPr>
              <a:t>" переводится с английского </a:t>
            </a:r>
            <a:r>
              <a:rPr lang="ru-RU" sz="3200" b="1" dirty="0"/>
              <a:t>"поединок" </a:t>
            </a:r>
            <a:r>
              <a:rPr lang="ru-RU" sz="3200" b="1" dirty="0">
                <a:solidFill>
                  <a:srgbClr val="C00000"/>
                </a:solidFill>
              </a:rPr>
              <a:t>и является одним из основополагающих понятий в танцевальной хип-хоп культуре. </a:t>
            </a:r>
            <a:endParaRPr lang="ru-RU" sz="3200" b="1" dirty="0" smtClean="0">
              <a:solidFill>
                <a:srgbClr val="C00000"/>
              </a:solidFill>
            </a:endParaRPr>
          </a:p>
          <a:p>
            <a:pPr algn="just"/>
            <a:endParaRPr lang="ru-RU" sz="3200" b="1" dirty="0" smtClean="0">
              <a:solidFill>
                <a:srgbClr val="C00000"/>
              </a:solidFill>
            </a:endParaRPr>
          </a:p>
          <a:p>
            <a:pPr algn="just"/>
            <a:r>
              <a:rPr lang="ru-RU" sz="3200" b="1" dirty="0" err="1" smtClean="0">
                <a:solidFill>
                  <a:srgbClr val="C00000"/>
                </a:solidFill>
              </a:rPr>
              <a:t>Баттл</a:t>
            </a:r>
            <a:r>
              <a:rPr lang="ru-RU" sz="3200" b="1" dirty="0" smtClean="0">
                <a:solidFill>
                  <a:srgbClr val="C00000"/>
                </a:solidFill>
              </a:rPr>
              <a:t> </a:t>
            </a:r>
            <a:r>
              <a:rPr lang="ru-RU" sz="3200" b="1" dirty="0">
                <a:solidFill>
                  <a:srgbClr val="C00000"/>
                </a:solidFill>
              </a:rPr>
              <a:t>— это особое соревнование танцоров, во время которого они состязаются в </a:t>
            </a:r>
            <a:r>
              <a:rPr lang="ru-RU" sz="3200" b="1" dirty="0" smtClean="0">
                <a:solidFill>
                  <a:srgbClr val="C00000"/>
                </a:solidFill>
              </a:rPr>
              <a:t>мастерстве</a:t>
            </a:r>
            <a:r>
              <a:rPr lang="ru-RU" sz="3200" b="1" dirty="0">
                <a:solidFill>
                  <a:srgbClr val="C00000"/>
                </a:solidFill>
              </a:rPr>
              <a:t>.</a:t>
            </a:r>
          </a:p>
        </p:txBody>
      </p:sp>
      <p:sp>
        <p:nvSpPr>
          <p:cNvPr id="3" name="TextBox 2"/>
          <p:cNvSpPr txBox="1"/>
          <p:nvPr/>
        </p:nvSpPr>
        <p:spPr>
          <a:xfrm>
            <a:off x="539552" y="620688"/>
            <a:ext cx="8064896" cy="923330"/>
          </a:xfrm>
          <a:prstGeom prst="rect">
            <a:avLst/>
          </a:prstGeom>
          <a:noFill/>
        </p:spPr>
        <p:txBody>
          <a:bodyPr wrap="square" rtlCol="0">
            <a:spAutoFit/>
          </a:bodyPr>
          <a:lstStyle/>
          <a:p>
            <a:r>
              <a:rPr lang="ru-RU" sz="5400" b="1" dirty="0" smtClean="0"/>
              <a:t>ОБЪЯВЛЯЕТСЯ «БАТТЛ»</a:t>
            </a:r>
            <a:endParaRPr lang="ru-RU" sz="5400" b="1" dirty="0"/>
          </a:p>
        </p:txBody>
      </p:sp>
      <p:grpSp>
        <p:nvGrpSpPr>
          <p:cNvPr id="4" name="Group 39"/>
          <p:cNvGrpSpPr>
            <a:grpSpLocks/>
          </p:cNvGrpSpPr>
          <p:nvPr/>
        </p:nvGrpSpPr>
        <p:grpSpPr bwMode="auto">
          <a:xfrm>
            <a:off x="8264483" y="5643215"/>
            <a:ext cx="587375" cy="1093788"/>
            <a:chOff x="5035" y="1844"/>
            <a:chExt cx="370" cy="689"/>
          </a:xfrm>
        </p:grpSpPr>
        <p:grpSp>
          <p:nvGrpSpPr>
            <p:cNvPr id="5" name="Group 38"/>
            <p:cNvGrpSpPr>
              <a:grpSpLocks/>
            </p:cNvGrpSpPr>
            <p:nvPr/>
          </p:nvGrpSpPr>
          <p:grpSpPr bwMode="auto">
            <a:xfrm>
              <a:off x="5035" y="1844"/>
              <a:ext cx="370" cy="689"/>
              <a:chOff x="5035" y="1844"/>
              <a:chExt cx="370" cy="689"/>
            </a:xfrm>
          </p:grpSpPr>
          <p:pic>
            <p:nvPicPr>
              <p:cNvPr id="12" name="Picture 5" descr="image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035" y="1878"/>
                <a:ext cx="370" cy="65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37"/>
              <p:cNvGrpSpPr>
                <a:grpSpLocks/>
              </p:cNvGrpSpPr>
              <p:nvPr/>
            </p:nvGrpSpPr>
            <p:grpSpPr bwMode="auto">
              <a:xfrm>
                <a:off x="5049" y="1844"/>
                <a:ext cx="355" cy="568"/>
                <a:chOff x="5049" y="1844"/>
                <a:chExt cx="355" cy="568"/>
              </a:xfrm>
            </p:grpSpPr>
            <p:sp>
              <p:nvSpPr>
                <p:cNvPr id="14" name="Freeform 19"/>
                <p:cNvSpPr>
                  <a:spLocks/>
                </p:cNvSpPr>
                <p:nvPr/>
              </p:nvSpPr>
              <p:spPr bwMode="auto">
                <a:xfrm>
                  <a:off x="5188" y="2043"/>
                  <a:ext cx="66" cy="26"/>
                </a:xfrm>
                <a:custGeom>
                  <a:avLst/>
                  <a:gdLst>
                    <a:gd name="T0" fmla="*/ 0 w 66"/>
                    <a:gd name="T1" fmla="*/ 1 h 26"/>
                    <a:gd name="T2" fmla="*/ 8 w 66"/>
                    <a:gd name="T3" fmla="*/ 17 h 26"/>
                    <a:gd name="T4" fmla="*/ 24 w 66"/>
                    <a:gd name="T5" fmla="*/ 25 h 26"/>
                    <a:gd name="T6" fmla="*/ 36 w 66"/>
                    <a:gd name="T7" fmla="*/ 25 h 26"/>
                    <a:gd name="T8" fmla="*/ 48 w 66"/>
                    <a:gd name="T9" fmla="*/ 21 h 26"/>
                    <a:gd name="T10" fmla="*/ 64 w 66"/>
                    <a:gd name="T11" fmla="*/ 1 h 26"/>
                    <a:gd name="T12" fmla="*/ 60 w 66"/>
                    <a:gd name="T13" fmla="*/ 13 h 26"/>
                  </a:gdLst>
                  <a:ahLst/>
                  <a:cxnLst>
                    <a:cxn ang="0">
                      <a:pos x="T0" y="T1"/>
                    </a:cxn>
                    <a:cxn ang="0">
                      <a:pos x="T2" y="T3"/>
                    </a:cxn>
                    <a:cxn ang="0">
                      <a:pos x="T4" y="T5"/>
                    </a:cxn>
                    <a:cxn ang="0">
                      <a:pos x="T6" y="T7"/>
                    </a:cxn>
                    <a:cxn ang="0">
                      <a:pos x="T8" y="T9"/>
                    </a:cxn>
                    <a:cxn ang="0">
                      <a:pos x="T10" y="T11"/>
                    </a:cxn>
                    <a:cxn ang="0">
                      <a:pos x="T12" y="T13"/>
                    </a:cxn>
                  </a:cxnLst>
                  <a:rect l="0" t="0" r="r" b="b"/>
                  <a:pathLst>
                    <a:path w="66" h="26">
                      <a:moveTo>
                        <a:pt x="0" y="1"/>
                      </a:moveTo>
                      <a:cubicBezTo>
                        <a:pt x="2" y="7"/>
                        <a:pt x="4" y="13"/>
                        <a:pt x="8" y="17"/>
                      </a:cubicBezTo>
                      <a:cubicBezTo>
                        <a:pt x="12" y="21"/>
                        <a:pt x="19" y="24"/>
                        <a:pt x="24" y="25"/>
                      </a:cubicBezTo>
                      <a:cubicBezTo>
                        <a:pt x="29" y="26"/>
                        <a:pt x="32" y="26"/>
                        <a:pt x="36" y="25"/>
                      </a:cubicBezTo>
                      <a:cubicBezTo>
                        <a:pt x="40" y="24"/>
                        <a:pt x="43" y="25"/>
                        <a:pt x="48" y="21"/>
                      </a:cubicBezTo>
                      <a:cubicBezTo>
                        <a:pt x="53" y="17"/>
                        <a:pt x="62" y="2"/>
                        <a:pt x="64" y="1"/>
                      </a:cubicBezTo>
                      <a:cubicBezTo>
                        <a:pt x="66" y="0"/>
                        <a:pt x="62" y="11"/>
                        <a:pt x="60" y="13"/>
                      </a:cubicBezTo>
                    </a:path>
                  </a:pathLst>
                </a:custGeom>
                <a:noFill/>
                <a:ln w="1270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5" name="Freeform 20"/>
                <p:cNvSpPr>
                  <a:spLocks/>
                </p:cNvSpPr>
                <p:nvPr/>
              </p:nvSpPr>
              <p:spPr bwMode="auto">
                <a:xfrm>
                  <a:off x="5096" y="2264"/>
                  <a:ext cx="308" cy="148"/>
                </a:xfrm>
                <a:custGeom>
                  <a:avLst/>
                  <a:gdLst>
                    <a:gd name="T0" fmla="*/ 228 w 308"/>
                    <a:gd name="T1" fmla="*/ 8 h 148"/>
                    <a:gd name="T2" fmla="*/ 240 w 308"/>
                    <a:gd name="T3" fmla="*/ 28 h 148"/>
                    <a:gd name="T4" fmla="*/ 256 w 308"/>
                    <a:gd name="T5" fmla="*/ 48 h 148"/>
                    <a:gd name="T6" fmla="*/ 272 w 308"/>
                    <a:gd name="T7" fmla="*/ 68 h 148"/>
                    <a:gd name="T8" fmla="*/ 292 w 308"/>
                    <a:gd name="T9" fmla="*/ 72 h 148"/>
                    <a:gd name="T10" fmla="*/ 308 w 308"/>
                    <a:gd name="T11" fmla="*/ 88 h 148"/>
                    <a:gd name="T12" fmla="*/ 288 w 308"/>
                    <a:gd name="T13" fmla="*/ 112 h 148"/>
                    <a:gd name="T14" fmla="*/ 252 w 308"/>
                    <a:gd name="T15" fmla="*/ 132 h 148"/>
                    <a:gd name="T16" fmla="*/ 208 w 308"/>
                    <a:gd name="T17" fmla="*/ 136 h 148"/>
                    <a:gd name="T18" fmla="*/ 156 w 308"/>
                    <a:gd name="T19" fmla="*/ 144 h 148"/>
                    <a:gd name="T20" fmla="*/ 104 w 308"/>
                    <a:gd name="T21" fmla="*/ 148 h 148"/>
                    <a:gd name="T22" fmla="*/ 60 w 308"/>
                    <a:gd name="T23" fmla="*/ 124 h 148"/>
                    <a:gd name="T24" fmla="*/ 20 w 308"/>
                    <a:gd name="T25" fmla="*/ 112 h 148"/>
                    <a:gd name="T26" fmla="*/ 0 w 308"/>
                    <a:gd name="T27" fmla="*/ 84 h 148"/>
                    <a:gd name="T28" fmla="*/ 32 w 308"/>
                    <a:gd name="T29" fmla="*/ 64 h 148"/>
                    <a:gd name="T30" fmla="*/ 68 w 308"/>
                    <a:gd name="T31" fmla="*/ 40 h 148"/>
                    <a:gd name="T32" fmla="*/ 92 w 308"/>
                    <a:gd name="T33" fmla="*/ 16 h 148"/>
                    <a:gd name="T34" fmla="*/ 100 w 308"/>
                    <a:gd name="T35" fmla="*/ 0 h 148"/>
                    <a:gd name="T36" fmla="*/ 124 w 308"/>
                    <a:gd name="T37" fmla="*/ 0 h 148"/>
                    <a:gd name="T38" fmla="*/ 148 w 308"/>
                    <a:gd name="T39" fmla="*/ 12 h 148"/>
                    <a:gd name="T40" fmla="*/ 184 w 308"/>
                    <a:gd name="T41" fmla="*/ 16 h 148"/>
                    <a:gd name="T42" fmla="*/ 204 w 308"/>
                    <a:gd name="T43" fmla="*/ 8 h 148"/>
                    <a:gd name="T44" fmla="*/ 216 w 308"/>
                    <a:gd name="T45" fmla="*/ 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8" h="148">
                      <a:moveTo>
                        <a:pt x="228" y="8"/>
                      </a:moveTo>
                      <a:lnTo>
                        <a:pt x="240" y="28"/>
                      </a:lnTo>
                      <a:lnTo>
                        <a:pt x="256" y="48"/>
                      </a:lnTo>
                      <a:lnTo>
                        <a:pt x="272" y="68"/>
                      </a:lnTo>
                      <a:lnTo>
                        <a:pt x="292" y="72"/>
                      </a:lnTo>
                      <a:lnTo>
                        <a:pt x="308" y="88"/>
                      </a:lnTo>
                      <a:lnTo>
                        <a:pt x="288" y="112"/>
                      </a:lnTo>
                      <a:lnTo>
                        <a:pt x="252" y="132"/>
                      </a:lnTo>
                      <a:lnTo>
                        <a:pt x="208" y="136"/>
                      </a:lnTo>
                      <a:lnTo>
                        <a:pt x="156" y="144"/>
                      </a:lnTo>
                      <a:lnTo>
                        <a:pt x="104" y="148"/>
                      </a:lnTo>
                      <a:lnTo>
                        <a:pt x="60" y="124"/>
                      </a:lnTo>
                      <a:lnTo>
                        <a:pt x="20" y="112"/>
                      </a:lnTo>
                      <a:lnTo>
                        <a:pt x="0" y="84"/>
                      </a:lnTo>
                      <a:lnTo>
                        <a:pt x="32" y="64"/>
                      </a:lnTo>
                      <a:lnTo>
                        <a:pt x="68" y="40"/>
                      </a:lnTo>
                      <a:lnTo>
                        <a:pt x="92" y="16"/>
                      </a:lnTo>
                      <a:lnTo>
                        <a:pt x="100" y="0"/>
                      </a:lnTo>
                      <a:lnTo>
                        <a:pt x="124" y="0"/>
                      </a:lnTo>
                      <a:lnTo>
                        <a:pt x="148" y="12"/>
                      </a:lnTo>
                      <a:lnTo>
                        <a:pt x="184" y="16"/>
                      </a:lnTo>
                      <a:lnTo>
                        <a:pt x="204" y="8"/>
                      </a:lnTo>
                      <a:lnTo>
                        <a:pt x="216" y="4"/>
                      </a:lnTo>
                    </a:path>
                  </a:pathLst>
                </a:custGeom>
                <a:solidFill>
                  <a:srgbClr val="FF0000"/>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16" name="Group 35"/>
                <p:cNvGrpSpPr>
                  <a:grpSpLocks/>
                </p:cNvGrpSpPr>
                <p:nvPr/>
              </p:nvGrpSpPr>
              <p:grpSpPr bwMode="auto">
                <a:xfrm>
                  <a:off x="5049" y="1844"/>
                  <a:ext cx="334" cy="139"/>
                  <a:chOff x="5043" y="1856"/>
                  <a:chExt cx="382" cy="127"/>
                </a:xfrm>
              </p:grpSpPr>
              <p:sp>
                <p:nvSpPr>
                  <p:cNvPr id="18" name="Freeform 33"/>
                  <p:cNvSpPr>
                    <a:spLocks/>
                  </p:cNvSpPr>
                  <p:nvPr/>
                </p:nvSpPr>
                <p:spPr bwMode="auto">
                  <a:xfrm>
                    <a:off x="5043" y="1935"/>
                    <a:ext cx="382" cy="48"/>
                  </a:xfrm>
                  <a:custGeom>
                    <a:avLst/>
                    <a:gdLst>
                      <a:gd name="T0" fmla="*/ 0 w 382"/>
                      <a:gd name="T1" fmla="*/ 21 h 48"/>
                      <a:gd name="T2" fmla="*/ 48 w 382"/>
                      <a:gd name="T3" fmla="*/ 27 h 48"/>
                      <a:gd name="T4" fmla="*/ 126 w 382"/>
                      <a:gd name="T5" fmla="*/ 39 h 48"/>
                      <a:gd name="T6" fmla="*/ 180 w 382"/>
                      <a:gd name="T7" fmla="*/ 39 h 48"/>
                      <a:gd name="T8" fmla="*/ 246 w 382"/>
                      <a:gd name="T9" fmla="*/ 45 h 48"/>
                      <a:gd name="T10" fmla="*/ 312 w 382"/>
                      <a:gd name="T11" fmla="*/ 45 h 48"/>
                      <a:gd name="T12" fmla="*/ 378 w 382"/>
                      <a:gd name="T13" fmla="*/ 27 h 48"/>
                      <a:gd name="T14" fmla="*/ 336 w 382"/>
                      <a:gd name="T15" fmla="*/ 21 h 48"/>
                      <a:gd name="T16" fmla="*/ 246 w 382"/>
                      <a:gd name="T17" fmla="*/ 3 h 48"/>
                      <a:gd name="T18" fmla="*/ 192 w 382"/>
                      <a:gd name="T19" fmla="*/ 3 h 48"/>
                      <a:gd name="T20" fmla="*/ 108 w 382"/>
                      <a:gd name="T21" fmla="*/ 3 h 48"/>
                      <a:gd name="T22" fmla="*/ 48 w 382"/>
                      <a:gd name="T23" fmla="*/ 15 h 48"/>
                      <a:gd name="T24" fmla="*/ 0 w 382"/>
                      <a:gd name="T2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48">
                        <a:moveTo>
                          <a:pt x="0" y="21"/>
                        </a:moveTo>
                        <a:cubicBezTo>
                          <a:pt x="0" y="19"/>
                          <a:pt x="27" y="24"/>
                          <a:pt x="48" y="27"/>
                        </a:cubicBezTo>
                        <a:cubicBezTo>
                          <a:pt x="69" y="30"/>
                          <a:pt x="104" y="37"/>
                          <a:pt x="126" y="39"/>
                        </a:cubicBezTo>
                        <a:cubicBezTo>
                          <a:pt x="148" y="41"/>
                          <a:pt x="160" y="38"/>
                          <a:pt x="180" y="39"/>
                        </a:cubicBezTo>
                        <a:cubicBezTo>
                          <a:pt x="200" y="40"/>
                          <a:pt x="224" y="44"/>
                          <a:pt x="246" y="45"/>
                        </a:cubicBezTo>
                        <a:cubicBezTo>
                          <a:pt x="268" y="46"/>
                          <a:pt x="290" y="48"/>
                          <a:pt x="312" y="45"/>
                        </a:cubicBezTo>
                        <a:cubicBezTo>
                          <a:pt x="334" y="42"/>
                          <a:pt x="374" y="31"/>
                          <a:pt x="378" y="27"/>
                        </a:cubicBezTo>
                        <a:cubicBezTo>
                          <a:pt x="382" y="23"/>
                          <a:pt x="358" y="25"/>
                          <a:pt x="336" y="21"/>
                        </a:cubicBezTo>
                        <a:cubicBezTo>
                          <a:pt x="314" y="17"/>
                          <a:pt x="270" y="6"/>
                          <a:pt x="246" y="3"/>
                        </a:cubicBezTo>
                        <a:cubicBezTo>
                          <a:pt x="222" y="0"/>
                          <a:pt x="215" y="3"/>
                          <a:pt x="192" y="3"/>
                        </a:cubicBezTo>
                        <a:cubicBezTo>
                          <a:pt x="169" y="3"/>
                          <a:pt x="132" y="1"/>
                          <a:pt x="108" y="3"/>
                        </a:cubicBezTo>
                        <a:cubicBezTo>
                          <a:pt x="84" y="5"/>
                          <a:pt x="65" y="14"/>
                          <a:pt x="48" y="15"/>
                        </a:cubicBezTo>
                        <a:cubicBezTo>
                          <a:pt x="31" y="16"/>
                          <a:pt x="0" y="23"/>
                          <a:pt x="0" y="21"/>
                        </a:cubicBezTo>
                        <a:close/>
                      </a:path>
                    </a:pathLst>
                  </a:custGeom>
                  <a:solidFill>
                    <a:srgbClr val="FE22AF"/>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 name="Freeform 34"/>
                  <p:cNvSpPr>
                    <a:spLocks/>
                  </p:cNvSpPr>
                  <p:nvPr/>
                </p:nvSpPr>
                <p:spPr bwMode="auto">
                  <a:xfrm>
                    <a:off x="5148" y="1856"/>
                    <a:ext cx="204" cy="94"/>
                  </a:xfrm>
                  <a:custGeom>
                    <a:avLst/>
                    <a:gdLst>
                      <a:gd name="T0" fmla="*/ 0 w 204"/>
                      <a:gd name="T1" fmla="*/ 82 h 94"/>
                      <a:gd name="T2" fmla="*/ 24 w 204"/>
                      <a:gd name="T3" fmla="*/ 40 h 94"/>
                      <a:gd name="T4" fmla="*/ 78 w 204"/>
                      <a:gd name="T5" fmla="*/ 4 h 94"/>
                      <a:gd name="T6" fmla="*/ 150 w 204"/>
                      <a:gd name="T7" fmla="*/ 16 h 94"/>
                      <a:gd name="T8" fmla="*/ 180 w 204"/>
                      <a:gd name="T9" fmla="*/ 64 h 94"/>
                      <a:gd name="T10" fmla="*/ 204 w 204"/>
                      <a:gd name="T11" fmla="*/ 94 h 94"/>
                    </a:gdLst>
                    <a:ahLst/>
                    <a:cxnLst>
                      <a:cxn ang="0">
                        <a:pos x="T0" y="T1"/>
                      </a:cxn>
                      <a:cxn ang="0">
                        <a:pos x="T2" y="T3"/>
                      </a:cxn>
                      <a:cxn ang="0">
                        <a:pos x="T4" y="T5"/>
                      </a:cxn>
                      <a:cxn ang="0">
                        <a:pos x="T6" y="T7"/>
                      </a:cxn>
                      <a:cxn ang="0">
                        <a:pos x="T8" y="T9"/>
                      </a:cxn>
                      <a:cxn ang="0">
                        <a:pos x="T10" y="T11"/>
                      </a:cxn>
                    </a:cxnLst>
                    <a:rect l="0" t="0" r="r" b="b"/>
                    <a:pathLst>
                      <a:path w="204" h="94">
                        <a:moveTo>
                          <a:pt x="0" y="82"/>
                        </a:moveTo>
                        <a:cubicBezTo>
                          <a:pt x="5" y="67"/>
                          <a:pt x="11" y="53"/>
                          <a:pt x="24" y="40"/>
                        </a:cubicBezTo>
                        <a:cubicBezTo>
                          <a:pt x="37" y="27"/>
                          <a:pt x="57" y="8"/>
                          <a:pt x="78" y="4"/>
                        </a:cubicBezTo>
                        <a:cubicBezTo>
                          <a:pt x="99" y="0"/>
                          <a:pt x="133" y="6"/>
                          <a:pt x="150" y="16"/>
                        </a:cubicBezTo>
                        <a:cubicBezTo>
                          <a:pt x="167" y="26"/>
                          <a:pt x="171" y="51"/>
                          <a:pt x="180" y="64"/>
                        </a:cubicBezTo>
                        <a:cubicBezTo>
                          <a:pt x="189" y="77"/>
                          <a:pt x="196" y="85"/>
                          <a:pt x="204" y="94"/>
                        </a:cubicBezTo>
                      </a:path>
                    </a:pathLst>
                  </a:custGeom>
                  <a:gradFill rotWithShape="1">
                    <a:gsLst>
                      <a:gs pos="0">
                        <a:schemeClr val="bg1"/>
                      </a:gs>
                      <a:gs pos="100000">
                        <a:srgbClr val="FF00FF"/>
                      </a:gs>
                    </a:gsLst>
                    <a:path path="rect">
                      <a:fillToRect l="50000" t="50000" r="50000" b="50000"/>
                    </a:path>
                  </a:gra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7" name="Freeform 36"/>
                <p:cNvSpPr>
                  <a:spLocks/>
                </p:cNvSpPr>
                <p:nvPr/>
              </p:nvSpPr>
              <p:spPr bwMode="auto">
                <a:xfrm>
                  <a:off x="5178" y="2079"/>
                  <a:ext cx="126" cy="162"/>
                </a:xfrm>
                <a:custGeom>
                  <a:avLst/>
                  <a:gdLst>
                    <a:gd name="T0" fmla="*/ 108 w 126"/>
                    <a:gd name="T1" fmla="*/ 0 h 162"/>
                    <a:gd name="T2" fmla="*/ 126 w 126"/>
                    <a:gd name="T3" fmla="*/ 54 h 162"/>
                    <a:gd name="T4" fmla="*/ 84 w 126"/>
                    <a:gd name="T5" fmla="*/ 54 h 162"/>
                    <a:gd name="T6" fmla="*/ 90 w 126"/>
                    <a:gd name="T7" fmla="*/ 96 h 162"/>
                    <a:gd name="T8" fmla="*/ 60 w 126"/>
                    <a:gd name="T9" fmla="*/ 84 h 162"/>
                    <a:gd name="T10" fmla="*/ 66 w 126"/>
                    <a:gd name="T11" fmla="*/ 138 h 162"/>
                    <a:gd name="T12" fmla="*/ 24 w 126"/>
                    <a:gd name="T13" fmla="*/ 102 h 162"/>
                    <a:gd name="T14" fmla="*/ 24 w 126"/>
                    <a:gd name="T15" fmla="*/ 162 h 162"/>
                    <a:gd name="T16" fmla="*/ 0 w 126"/>
                    <a:gd name="T17" fmla="*/ 126 h 162"/>
                    <a:gd name="T18" fmla="*/ 18 w 126"/>
                    <a:gd name="T19" fmla="*/ 84 h 162"/>
                    <a:gd name="T20" fmla="*/ 42 w 126"/>
                    <a:gd name="T21" fmla="*/ 60 h 162"/>
                    <a:gd name="T22" fmla="*/ 78 w 126"/>
                    <a:gd name="T23" fmla="*/ 36 h 162"/>
                    <a:gd name="T24" fmla="*/ 108 w 126"/>
                    <a:gd name="T2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62">
                      <a:moveTo>
                        <a:pt x="108" y="0"/>
                      </a:moveTo>
                      <a:lnTo>
                        <a:pt x="126" y="54"/>
                      </a:lnTo>
                      <a:lnTo>
                        <a:pt x="84" y="54"/>
                      </a:lnTo>
                      <a:lnTo>
                        <a:pt x="90" y="96"/>
                      </a:lnTo>
                      <a:lnTo>
                        <a:pt x="60" y="84"/>
                      </a:lnTo>
                      <a:lnTo>
                        <a:pt x="66" y="138"/>
                      </a:lnTo>
                      <a:lnTo>
                        <a:pt x="24" y="102"/>
                      </a:lnTo>
                      <a:lnTo>
                        <a:pt x="24" y="162"/>
                      </a:lnTo>
                      <a:lnTo>
                        <a:pt x="0" y="126"/>
                      </a:lnTo>
                      <a:lnTo>
                        <a:pt x="18" y="84"/>
                      </a:lnTo>
                      <a:lnTo>
                        <a:pt x="42" y="60"/>
                      </a:lnTo>
                      <a:lnTo>
                        <a:pt x="78" y="36"/>
                      </a:lnTo>
                      <a:lnTo>
                        <a:pt x="108" y="0"/>
                      </a:lnTo>
                      <a:close/>
                    </a:path>
                  </a:pathLst>
                </a:custGeom>
                <a:solidFill>
                  <a:srgbClr val="FE22AF"/>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sp>
          <p:nvSpPr>
            <p:cNvPr id="6" name="Freeform 22"/>
            <p:cNvSpPr>
              <a:spLocks/>
            </p:cNvSpPr>
            <p:nvPr/>
          </p:nvSpPr>
          <p:spPr bwMode="auto">
            <a:xfrm>
              <a:off x="5128" y="2268"/>
              <a:ext cx="100" cy="108"/>
            </a:xfrm>
            <a:custGeom>
              <a:avLst/>
              <a:gdLst>
                <a:gd name="T0" fmla="*/ 0 w 100"/>
                <a:gd name="T1" fmla="*/ 108 h 108"/>
                <a:gd name="T2" fmla="*/ 60 w 100"/>
                <a:gd name="T3" fmla="*/ 60 h 108"/>
                <a:gd name="T4" fmla="*/ 100 w 100"/>
                <a:gd name="T5" fmla="*/ 0 h 108"/>
              </a:gdLst>
              <a:ahLst/>
              <a:cxnLst>
                <a:cxn ang="0">
                  <a:pos x="T0" y="T1"/>
                </a:cxn>
                <a:cxn ang="0">
                  <a:pos x="T2" y="T3"/>
                </a:cxn>
                <a:cxn ang="0">
                  <a:pos x="T4" y="T5"/>
                </a:cxn>
              </a:cxnLst>
              <a:rect l="0" t="0" r="r" b="b"/>
              <a:pathLst>
                <a:path w="100" h="108">
                  <a:moveTo>
                    <a:pt x="0" y="108"/>
                  </a:moveTo>
                  <a:lnTo>
                    <a:pt x="60" y="60"/>
                  </a:lnTo>
                  <a:lnTo>
                    <a:pt x="10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7" name="Freeform 23"/>
            <p:cNvSpPr>
              <a:spLocks/>
            </p:cNvSpPr>
            <p:nvPr/>
          </p:nvSpPr>
          <p:spPr bwMode="auto">
            <a:xfrm>
              <a:off x="5172" y="2272"/>
              <a:ext cx="72" cy="116"/>
            </a:xfrm>
            <a:custGeom>
              <a:avLst/>
              <a:gdLst>
                <a:gd name="T0" fmla="*/ 0 w 72"/>
                <a:gd name="T1" fmla="*/ 116 h 116"/>
                <a:gd name="T2" fmla="*/ 52 w 72"/>
                <a:gd name="T3" fmla="*/ 64 h 116"/>
                <a:gd name="T4" fmla="*/ 72 w 72"/>
                <a:gd name="T5" fmla="*/ 0 h 116"/>
              </a:gdLst>
              <a:ahLst/>
              <a:cxnLst>
                <a:cxn ang="0">
                  <a:pos x="T0" y="T1"/>
                </a:cxn>
                <a:cxn ang="0">
                  <a:pos x="T2" y="T3"/>
                </a:cxn>
                <a:cxn ang="0">
                  <a:pos x="T4" y="T5"/>
                </a:cxn>
              </a:cxnLst>
              <a:rect l="0" t="0" r="r" b="b"/>
              <a:pathLst>
                <a:path w="72" h="116">
                  <a:moveTo>
                    <a:pt x="0" y="116"/>
                  </a:moveTo>
                  <a:lnTo>
                    <a:pt x="52" y="64"/>
                  </a:lnTo>
                  <a:lnTo>
                    <a:pt x="72"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 name="Freeform 24"/>
            <p:cNvSpPr>
              <a:spLocks/>
            </p:cNvSpPr>
            <p:nvPr/>
          </p:nvSpPr>
          <p:spPr bwMode="auto">
            <a:xfrm>
              <a:off x="5224" y="2276"/>
              <a:ext cx="36" cy="128"/>
            </a:xfrm>
            <a:custGeom>
              <a:avLst/>
              <a:gdLst>
                <a:gd name="T0" fmla="*/ 0 w 36"/>
                <a:gd name="T1" fmla="*/ 128 h 128"/>
                <a:gd name="T2" fmla="*/ 28 w 36"/>
                <a:gd name="T3" fmla="*/ 48 h 128"/>
                <a:gd name="T4" fmla="*/ 36 w 36"/>
                <a:gd name="T5" fmla="*/ 0 h 128"/>
              </a:gdLst>
              <a:ahLst/>
              <a:cxnLst>
                <a:cxn ang="0">
                  <a:pos x="T0" y="T1"/>
                </a:cxn>
                <a:cxn ang="0">
                  <a:pos x="T2" y="T3"/>
                </a:cxn>
                <a:cxn ang="0">
                  <a:pos x="T4" y="T5"/>
                </a:cxn>
              </a:cxnLst>
              <a:rect l="0" t="0" r="r" b="b"/>
              <a:pathLst>
                <a:path w="36" h="128">
                  <a:moveTo>
                    <a:pt x="0" y="128"/>
                  </a:moveTo>
                  <a:lnTo>
                    <a:pt x="28" y="48"/>
                  </a:lnTo>
                  <a:lnTo>
                    <a:pt x="36"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9" name="Freeform 25"/>
            <p:cNvSpPr>
              <a:spLocks/>
            </p:cNvSpPr>
            <p:nvPr/>
          </p:nvSpPr>
          <p:spPr bwMode="auto">
            <a:xfrm>
              <a:off x="5272" y="2276"/>
              <a:ext cx="8" cy="124"/>
            </a:xfrm>
            <a:custGeom>
              <a:avLst/>
              <a:gdLst>
                <a:gd name="T0" fmla="*/ 8 w 8"/>
                <a:gd name="T1" fmla="*/ 124 h 124"/>
                <a:gd name="T2" fmla="*/ 0 w 8"/>
                <a:gd name="T3" fmla="*/ 52 h 124"/>
                <a:gd name="T4" fmla="*/ 0 w 8"/>
                <a:gd name="T5" fmla="*/ 0 h 124"/>
              </a:gdLst>
              <a:ahLst/>
              <a:cxnLst>
                <a:cxn ang="0">
                  <a:pos x="T0" y="T1"/>
                </a:cxn>
                <a:cxn ang="0">
                  <a:pos x="T2" y="T3"/>
                </a:cxn>
                <a:cxn ang="0">
                  <a:pos x="T4" y="T5"/>
                </a:cxn>
              </a:cxnLst>
              <a:rect l="0" t="0" r="r" b="b"/>
              <a:pathLst>
                <a:path w="8" h="124">
                  <a:moveTo>
                    <a:pt x="8" y="124"/>
                  </a:moveTo>
                  <a:lnTo>
                    <a:pt x="0" y="52"/>
                  </a:lnTo>
                  <a:lnTo>
                    <a:pt x="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 name="Line 26"/>
            <p:cNvSpPr>
              <a:spLocks noChangeShapeType="1"/>
            </p:cNvSpPr>
            <p:nvPr/>
          </p:nvSpPr>
          <p:spPr bwMode="auto">
            <a:xfrm>
              <a:off x="5272" y="2276"/>
              <a:ext cx="52" cy="12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1" name="Freeform 27"/>
            <p:cNvSpPr>
              <a:spLocks/>
            </p:cNvSpPr>
            <p:nvPr/>
          </p:nvSpPr>
          <p:spPr bwMode="auto">
            <a:xfrm>
              <a:off x="5296" y="2280"/>
              <a:ext cx="76" cy="116"/>
            </a:xfrm>
            <a:custGeom>
              <a:avLst/>
              <a:gdLst>
                <a:gd name="T0" fmla="*/ 24 w 76"/>
                <a:gd name="T1" fmla="*/ 116 h 116"/>
                <a:gd name="T2" fmla="*/ 76 w 76"/>
                <a:gd name="T3" fmla="*/ 108 h 116"/>
                <a:gd name="T4" fmla="*/ 56 w 76"/>
                <a:gd name="T5" fmla="*/ 88 h 116"/>
                <a:gd name="T6" fmla="*/ 0 w 76"/>
                <a:gd name="T7" fmla="*/ 0 h 116"/>
              </a:gdLst>
              <a:ahLst/>
              <a:cxnLst>
                <a:cxn ang="0">
                  <a:pos x="T0" y="T1"/>
                </a:cxn>
                <a:cxn ang="0">
                  <a:pos x="T2" y="T3"/>
                </a:cxn>
                <a:cxn ang="0">
                  <a:pos x="T4" y="T5"/>
                </a:cxn>
                <a:cxn ang="0">
                  <a:pos x="T6" y="T7"/>
                </a:cxn>
              </a:cxnLst>
              <a:rect l="0" t="0" r="r" b="b"/>
              <a:pathLst>
                <a:path w="76" h="116">
                  <a:moveTo>
                    <a:pt x="24" y="116"/>
                  </a:moveTo>
                  <a:lnTo>
                    <a:pt x="76" y="108"/>
                  </a:lnTo>
                  <a:lnTo>
                    <a:pt x="56" y="88"/>
                  </a:lnTo>
                  <a:lnTo>
                    <a:pt x="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Tree>
    <p:extLst>
      <p:ext uri="{BB962C8B-B14F-4D97-AF65-F5344CB8AC3E}">
        <p14:creationId xmlns:p14="http://schemas.microsoft.com/office/powerpoint/2010/main" val="390274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2">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500"/>
                            </p:stCondLst>
                            <p:childTnLst>
                              <p:par>
                                <p:cTn id="16" presetID="35" presetClass="path" presetSubtype="0" accel="50000" decel="50000" fill="hold" nodeType="afterEffect">
                                  <p:stCondLst>
                                    <p:cond delay="0"/>
                                  </p:stCondLst>
                                  <p:childTnLst>
                                    <p:animMotion origin="layout" path="M 0 -1.48148E-6 L -0.42778 0.00371 " pathEditMode="relative" rAng="0" ptsTypes="AA">
                                      <p:cBhvr>
                                        <p:cTn id="17" dur="5000" fill="hold"/>
                                        <p:tgtEl>
                                          <p:spTgt spid="4"/>
                                        </p:tgtEl>
                                        <p:attrNameLst>
                                          <p:attrName>ppt_x</p:attrName>
                                          <p:attrName>ppt_y</p:attrName>
                                        </p:attrNameLst>
                                      </p:cBhvr>
                                      <p:rCtr x="-21389" y="185"/>
                                    </p:animMotion>
                                  </p:childTnLst>
                                </p:cTn>
                              </p:par>
                            </p:childTnLst>
                          </p:cTn>
                        </p:par>
                      </p:childTnLst>
                    </p:cTn>
                  </p:par>
                  <p:par>
                    <p:cTn id="18" fill="hold">
                      <p:stCondLst>
                        <p:cond delay="indefinite"/>
                      </p:stCondLst>
                      <p:childTnLst>
                        <p:par>
                          <p:cTn id="19" fill="hold">
                            <p:stCondLst>
                              <p:cond delay="0"/>
                            </p:stCondLst>
                            <p:childTnLst>
                              <p:par>
                                <p:cTn id="20" presetID="35" presetClass="path" presetSubtype="0" accel="50000" decel="50000" fill="hold" nodeType="clickEffect">
                                  <p:stCondLst>
                                    <p:cond delay="0"/>
                                  </p:stCondLst>
                                  <p:childTnLst>
                                    <p:animMotion origin="layout" path="M -3.33333E-6 -3.7037E-7 L -0.81389 -3.7037E-7 " pathEditMode="relative" rAng="0" ptsTypes="AA">
                                      <p:cBhvr>
                                        <p:cTn id="21" dur="5000" fill="hold"/>
                                        <p:tgtEl>
                                          <p:spTgt spid="20"/>
                                        </p:tgtEl>
                                        <p:attrNameLst>
                                          <p:attrName>ppt_x</p:attrName>
                                          <p:attrName>ppt_y</p:attrName>
                                        </p:attrNameLst>
                                      </p:cBhvr>
                                      <p:rCtr x="-40694" y="0"/>
                                    </p:animMotion>
                                  </p:childTnLst>
                                </p:cTn>
                              </p:par>
                            </p:childTnLst>
                          </p:cTn>
                        </p:par>
                        <p:par>
                          <p:cTn id="22" fill="hold">
                            <p:stCondLst>
                              <p:cond delay="5000"/>
                            </p:stCondLst>
                            <p:childTnLst>
                              <p:par>
                                <p:cTn id="23" presetID="10" presetClass="exit" presetSubtype="0" fill="hold" nodeType="after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675527"/>
            <a:ext cx="8496944" cy="2062103"/>
          </a:xfrm>
          <a:prstGeom prst="rect">
            <a:avLst/>
          </a:prstGeom>
          <a:noFill/>
        </p:spPr>
        <p:txBody>
          <a:bodyPr wrap="square" rtlCol="0">
            <a:spAutoFit/>
          </a:bodyPr>
          <a:lstStyle/>
          <a:p>
            <a:endParaRPr lang="ru-RU" sz="3200" b="1" dirty="0" smtClean="0">
              <a:solidFill>
                <a:srgbClr val="C00000"/>
              </a:solidFill>
            </a:endParaRPr>
          </a:p>
          <a:p>
            <a:endParaRPr lang="ru-RU" sz="3200" b="1" dirty="0">
              <a:solidFill>
                <a:srgbClr val="C00000"/>
              </a:solidFill>
            </a:endParaRPr>
          </a:p>
          <a:p>
            <a:endParaRPr lang="ru-RU" sz="3200" b="1" dirty="0" smtClean="0">
              <a:solidFill>
                <a:srgbClr val="C00000"/>
              </a:solidFill>
            </a:endParaRPr>
          </a:p>
          <a:p>
            <a:r>
              <a:rPr lang="ru-RU" sz="3200" b="1" dirty="0" smtClean="0">
                <a:solidFill>
                  <a:srgbClr val="C00000"/>
                </a:solidFill>
              </a:rPr>
              <a:t>БАТТЛ №4 : Задание №6 из Банка заданий ЕГЭ</a:t>
            </a:r>
            <a:endParaRPr lang="ru-RU" sz="3200" b="1" dirty="0">
              <a:solidFill>
                <a:srgbClr val="C00000"/>
              </a:solidFill>
            </a:endParaRPr>
          </a:p>
        </p:txBody>
      </p:sp>
      <p:sp>
        <p:nvSpPr>
          <p:cNvPr id="4" name="TextBox 3"/>
          <p:cNvSpPr txBox="1"/>
          <p:nvPr/>
        </p:nvSpPr>
        <p:spPr>
          <a:xfrm>
            <a:off x="323528" y="2708920"/>
            <a:ext cx="8748754" cy="2062103"/>
          </a:xfrm>
          <a:prstGeom prst="rect">
            <a:avLst/>
          </a:prstGeom>
          <a:noFill/>
        </p:spPr>
        <p:txBody>
          <a:bodyPr wrap="square" rtlCol="0">
            <a:spAutoFit/>
          </a:bodyPr>
          <a:lstStyle/>
          <a:p>
            <a:endParaRPr lang="ru-RU" sz="3200" b="1" dirty="0" smtClean="0">
              <a:solidFill>
                <a:srgbClr val="C00000"/>
              </a:solidFill>
            </a:endParaRPr>
          </a:p>
          <a:p>
            <a:endParaRPr lang="ru-RU" sz="3200" b="1" dirty="0">
              <a:solidFill>
                <a:srgbClr val="C00000"/>
              </a:solidFill>
            </a:endParaRPr>
          </a:p>
          <a:p>
            <a:endParaRPr lang="ru-RU" sz="3200" b="1" dirty="0" smtClean="0">
              <a:solidFill>
                <a:srgbClr val="C00000"/>
              </a:solidFill>
            </a:endParaRPr>
          </a:p>
          <a:p>
            <a:r>
              <a:rPr lang="ru-RU" sz="3200" b="1" dirty="0" smtClean="0">
                <a:solidFill>
                  <a:srgbClr val="C00000"/>
                </a:solidFill>
              </a:rPr>
              <a:t>БАТТЛ №5 </a:t>
            </a:r>
            <a:r>
              <a:rPr lang="ru-RU" sz="3200" b="1" dirty="0">
                <a:solidFill>
                  <a:srgbClr val="C00000"/>
                </a:solidFill>
              </a:rPr>
              <a:t>: Задание </a:t>
            </a:r>
            <a:r>
              <a:rPr lang="ru-RU" sz="3200" b="1" dirty="0" smtClean="0">
                <a:solidFill>
                  <a:srgbClr val="C00000"/>
                </a:solidFill>
              </a:rPr>
              <a:t>№7 </a:t>
            </a:r>
            <a:r>
              <a:rPr lang="ru-RU" sz="3200" b="1" dirty="0">
                <a:solidFill>
                  <a:srgbClr val="C00000"/>
                </a:solidFill>
              </a:rPr>
              <a:t>из Банка заданий ЕГЭ</a:t>
            </a:r>
          </a:p>
        </p:txBody>
      </p:sp>
      <p:sp>
        <p:nvSpPr>
          <p:cNvPr id="3" name="TextBox 2"/>
          <p:cNvSpPr txBox="1"/>
          <p:nvPr/>
        </p:nvSpPr>
        <p:spPr>
          <a:xfrm>
            <a:off x="323528" y="548680"/>
            <a:ext cx="8496944" cy="923330"/>
          </a:xfrm>
          <a:prstGeom prst="rect">
            <a:avLst/>
          </a:prstGeom>
          <a:noFill/>
        </p:spPr>
        <p:txBody>
          <a:bodyPr wrap="square" rtlCol="0">
            <a:spAutoFit/>
          </a:bodyPr>
          <a:lstStyle/>
          <a:p>
            <a:pPr lvl="0"/>
            <a:r>
              <a:rPr lang="ru-RU" sz="5400" b="1" dirty="0">
                <a:solidFill>
                  <a:prstClr val="black"/>
                </a:solidFill>
              </a:rPr>
              <a:t>ОБЪЯВЛЯЕТСЯ «БАТТЛ»</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1514295"/>
            <a:ext cx="1564829" cy="1751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806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solidFill>
                  <a:schemeClr val="tx1"/>
                </a:solidFill>
              </a:rPr>
              <a:t>Физ</a:t>
            </a:r>
            <a:r>
              <a:rPr lang="ru-RU" dirty="0" smtClean="0">
                <a:solidFill>
                  <a:schemeClr val="tx1"/>
                </a:solidFill>
              </a:rPr>
              <a:t> -</a:t>
            </a:r>
            <a:r>
              <a:rPr lang="ru-RU" dirty="0">
                <a:solidFill>
                  <a:schemeClr val="tx1"/>
                </a:solidFill>
              </a:rPr>
              <a:t>Интеллект-Минутка</a:t>
            </a:r>
          </a:p>
        </p:txBody>
      </p:sp>
      <p:sp>
        <p:nvSpPr>
          <p:cNvPr id="4" name="Объект 3"/>
          <p:cNvSpPr>
            <a:spLocks noGrp="1"/>
          </p:cNvSpPr>
          <p:nvPr>
            <p:ph sz="quarter" idx="14"/>
          </p:nvPr>
        </p:nvSpPr>
        <p:spPr>
          <a:xfrm>
            <a:off x="4211960" y="2679192"/>
            <a:ext cx="4680520" cy="3447288"/>
          </a:xfrm>
        </p:spPr>
        <p:txBody>
          <a:bodyPr>
            <a:noAutofit/>
          </a:bodyPr>
          <a:lstStyle/>
          <a:p>
            <a:r>
              <a:rPr lang="ru-RU" sz="3200" b="1" dirty="0"/>
              <a:t>Существует лишь одно добро — </a:t>
            </a:r>
            <a:r>
              <a:rPr lang="ru-RU" sz="3200" b="1" dirty="0">
                <a:hlinkClick r:id="rId2" tooltip="Афоризмы про знания"/>
              </a:rPr>
              <a:t>знание</a:t>
            </a:r>
            <a:r>
              <a:rPr lang="ru-RU" sz="3200" b="1" dirty="0"/>
              <a:t>. Существует лишь одно зло — </a:t>
            </a:r>
            <a:r>
              <a:rPr lang="ru-RU" sz="3200" b="1" dirty="0" smtClean="0"/>
              <a:t>невежество.</a:t>
            </a:r>
          </a:p>
          <a:p>
            <a:pPr marL="0" indent="0">
              <a:buNone/>
            </a:pPr>
            <a:endParaRPr lang="ru-RU" b="1" i="1" dirty="0" smtClean="0"/>
          </a:p>
          <a:p>
            <a:pPr marL="0" indent="0">
              <a:buNone/>
            </a:pPr>
            <a:endParaRPr lang="ru-RU" b="1" i="1" dirty="0"/>
          </a:p>
          <a:p>
            <a:pPr marL="0" indent="0">
              <a:buNone/>
            </a:pPr>
            <a:r>
              <a:rPr lang="ru-RU" b="1" i="1" dirty="0" smtClean="0"/>
              <a:t>Древнегреческий </a:t>
            </a:r>
            <a:r>
              <a:rPr lang="ru-RU" b="1" i="1" dirty="0"/>
              <a:t>философ Сократ (470-399 до н. э.)</a:t>
            </a:r>
          </a:p>
        </p:txBody>
      </p:sp>
      <p:pic>
        <p:nvPicPr>
          <p:cNvPr id="7170" name="Picture 2"/>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251521" y="1628800"/>
            <a:ext cx="4059336"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3793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4" y="1756001"/>
            <a:ext cx="1214686" cy="136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620688"/>
            <a:ext cx="8496944" cy="1815882"/>
          </a:xfrm>
          <a:prstGeom prst="rect">
            <a:avLst/>
          </a:prstGeom>
        </p:spPr>
        <p:txBody>
          <a:bodyPr wrap="square">
            <a:spAutoFit/>
          </a:bodyPr>
          <a:lstStyle/>
          <a:p>
            <a:pPr algn="just">
              <a:spcAft>
                <a:spcPts val="0"/>
              </a:spcAft>
            </a:pPr>
            <a:r>
              <a:rPr lang="ru-RU" sz="2800" b="1" dirty="0">
                <a:latin typeface="Times New Roman"/>
                <a:ea typeface="Times New Roman"/>
              </a:rPr>
              <a:t>Мы познаем окружающий нас мир. Но сегодня давайте заглянем в себя. Как мы воспринимаем окружающий мир? Как художники или как мыслители?</a:t>
            </a:r>
            <a:endParaRPr lang="ru-RU" sz="2800" b="1" dirty="0">
              <a:effectLst/>
              <a:latin typeface="Times New Roman"/>
              <a:ea typeface="Times New Roman"/>
            </a:endParaRPr>
          </a:p>
        </p:txBody>
      </p:sp>
      <p:sp>
        <p:nvSpPr>
          <p:cNvPr id="3" name="TextBox 2"/>
          <p:cNvSpPr txBox="1"/>
          <p:nvPr/>
        </p:nvSpPr>
        <p:spPr>
          <a:xfrm>
            <a:off x="179512" y="2436570"/>
            <a:ext cx="8712968" cy="3046988"/>
          </a:xfrm>
          <a:prstGeom prst="rect">
            <a:avLst/>
          </a:prstGeom>
          <a:noFill/>
        </p:spPr>
        <p:txBody>
          <a:bodyPr wrap="square" rtlCol="0">
            <a:spAutoFit/>
          </a:bodyPr>
          <a:lstStyle/>
          <a:p>
            <a:pPr algn="just">
              <a:spcAft>
                <a:spcPts val="0"/>
              </a:spcAft>
            </a:pPr>
            <a:r>
              <a:rPr lang="ru-RU" sz="2400" dirty="0">
                <a:solidFill>
                  <a:srgbClr val="FF0000"/>
                </a:solidFill>
                <a:latin typeface="Times New Roman"/>
                <a:ea typeface="Times New Roman"/>
              </a:rPr>
              <a:t>- </a:t>
            </a:r>
            <a:r>
              <a:rPr lang="ru-RU" sz="2400" b="1" dirty="0">
                <a:solidFill>
                  <a:srgbClr val="FF0000"/>
                </a:solidFill>
                <a:latin typeface="Times New Roman"/>
                <a:ea typeface="Times New Roman"/>
              </a:rPr>
              <a:t>Подведем итоги, учитывая, что результат «ЛЛЛ» соответствует художественному типу личности, а «ППП» - типу мыслителя.</a:t>
            </a:r>
            <a:endParaRPr lang="ru-RU" sz="2400" b="1" dirty="0">
              <a:latin typeface="Times New Roman"/>
              <a:ea typeface="Times New Roman"/>
            </a:endParaRPr>
          </a:p>
          <a:p>
            <a:pPr algn="just">
              <a:spcAft>
                <a:spcPts val="0"/>
              </a:spcAft>
            </a:pPr>
            <a:r>
              <a:rPr lang="ru-RU" sz="2400" b="1" dirty="0">
                <a:solidFill>
                  <a:srgbClr val="FF0000"/>
                </a:solidFill>
                <a:latin typeface="Times New Roman"/>
                <a:ea typeface="Times New Roman"/>
              </a:rPr>
              <a:t>(Эти различия связаны с функциональной асимметрией мозга человека: у «художников» более развитое правое полушарие и преобладает образное мышление, у «мыслителей» – соответственно – левое полушарие и логическое мышление).</a:t>
            </a:r>
            <a:endParaRPr lang="ru-RU" sz="2400" b="1" dirty="0">
              <a:effectLst/>
              <a:latin typeface="Times New Roman"/>
              <a:ea typeface="Times New Roman"/>
            </a:endParaRPr>
          </a:p>
        </p:txBody>
      </p:sp>
      <p:sp>
        <p:nvSpPr>
          <p:cNvPr id="4" name="TextBox 3"/>
          <p:cNvSpPr txBox="1"/>
          <p:nvPr/>
        </p:nvSpPr>
        <p:spPr>
          <a:xfrm>
            <a:off x="395536" y="5458584"/>
            <a:ext cx="8496944" cy="1200329"/>
          </a:xfrm>
          <a:prstGeom prst="rect">
            <a:avLst/>
          </a:prstGeom>
          <a:noFill/>
        </p:spPr>
        <p:txBody>
          <a:bodyPr wrap="square" rtlCol="0">
            <a:spAutoFit/>
          </a:bodyPr>
          <a:lstStyle/>
          <a:p>
            <a:pPr algn="just">
              <a:spcAft>
                <a:spcPts val="0"/>
              </a:spcAft>
            </a:pPr>
            <a:r>
              <a:rPr lang="ru-RU" sz="2400" b="1" dirty="0" smtClean="0">
                <a:solidFill>
                  <a:srgbClr val="FF0000"/>
                </a:solidFill>
                <a:latin typeface="Times New Roman"/>
                <a:ea typeface="Times New Roman"/>
              </a:rPr>
              <a:t>Несколько </a:t>
            </a:r>
            <a:r>
              <a:rPr lang="ru-RU" sz="2400" b="1" dirty="0">
                <a:solidFill>
                  <a:srgbClr val="FF0000"/>
                </a:solidFill>
                <a:latin typeface="Times New Roman"/>
                <a:ea typeface="Times New Roman"/>
              </a:rPr>
              <a:t>«мыслителей», несколько «художников», большинство – личности, которым свойственно и логическое и образное мышление.</a:t>
            </a:r>
            <a:endParaRPr lang="ru-RU" sz="2400" b="1" dirty="0">
              <a:effectLst/>
              <a:latin typeface="Times New Roman"/>
              <a:ea typeface="Times New Roman"/>
            </a:endParaRPr>
          </a:p>
        </p:txBody>
      </p:sp>
    </p:spTree>
    <p:extLst>
      <p:ext uri="{BB962C8B-B14F-4D97-AF65-F5344CB8AC3E}">
        <p14:creationId xmlns:p14="http://schemas.microsoft.com/office/powerpoint/2010/main" val="210653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chemeClr val="tx1"/>
                </a:solidFill>
              </a:rPr>
              <a:t>История№2….</a:t>
            </a:r>
            <a:r>
              <a:rPr lang="ru-RU" sz="2400" b="1" dirty="0">
                <a:solidFill>
                  <a:srgbClr val="073E87"/>
                </a:solidFill>
                <a:ea typeface="+mn-ea"/>
                <a:cs typeface="+mn-cs"/>
              </a:rPr>
              <a:t> </a:t>
            </a:r>
            <a:r>
              <a:rPr lang="ru-RU" b="1" dirty="0">
                <a:solidFill>
                  <a:schemeClr val="tx1"/>
                </a:solidFill>
                <a:ea typeface="+mn-ea"/>
                <a:cs typeface="+mn-cs"/>
              </a:rPr>
              <a:t>Леонард Эйлер </a:t>
            </a:r>
            <a:endParaRPr lang="ru-RU" dirty="0">
              <a:solidFill>
                <a:schemeClr val="tx1"/>
              </a:solidFill>
            </a:endParaRPr>
          </a:p>
        </p:txBody>
      </p:sp>
      <p:sp>
        <p:nvSpPr>
          <p:cNvPr id="4" name="Объект 3"/>
          <p:cNvSpPr>
            <a:spLocks noGrp="1"/>
          </p:cNvSpPr>
          <p:nvPr>
            <p:ph sz="quarter" idx="14"/>
          </p:nvPr>
        </p:nvSpPr>
        <p:spPr>
          <a:xfrm>
            <a:off x="3838890" y="1484784"/>
            <a:ext cx="5197606" cy="4785712"/>
          </a:xfrm>
        </p:spPr>
        <p:txBody>
          <a:bodyPr>
            <a:noAutofit/>
          </a:bodyPr>
          <a:lstStyle/>
          <a:p>
            <a:pPr indent="0" algn="just">
              <a:lnSpc>
                <a:spcPct val="107000"/>
              </a:lnSpc>
              <a:spcAft>
                <a:spcPts val="0"/>
              </a:spcAft>
              <a:buNone/>
            </a:pPr>
            <a:r>
              <a:rPr lang="ru-RU" sz="2000" b="1" dirty="0">
                <a:latin typeface="Times New Roman"/>
                <a:ea typeface="Times New Roman"/>
                <a:cs typeface="Times New Roman"/>
              </a:rPr>
              <a:t>После его смерти сказали так:</a:t>
            </a:r>
            <a:endParaRPr lang="ru-RU" sz="2000" b="1" dirty="0">
              <a:latin typeface="Calibri"/>
              <a:ea typeface="Calibri"/>
              <a:cs typeface="Times New Roman"/>
            </a:endParaRPr>
          </a:p>
          <a:p>
            <a:pPr indent="0" algn="just">
              <a:lnSpc>
                <a:spcPct val="107000"/>
              </a:lnSpc>
              <a:spcAft>
                <a:spcPts val="0"/>
              </a:spcAft>
              <a:buNone/>
            </a:pPr>
            <a:r>
              <a:rPr lang="ru-RU" sz="2000" b="1" dirty="0">
                <a:latin typeface="Times New Roman"/>
                <a:ea typeface="Times New Roman"/>
                <a:cs typeface="Times New Roman"/>
              </a:rPr>
              <a:t>«Эйлер перестал вычислять и жить. Именно так - вычислять, а потому и жить!»</a:t>
            </a:r>
            <a:endParaRPr lang="ru-RU" sz="2000" b="1" dirty="0">
              <a:latin typeface="Calibri"/>
              <a:ea typeface="Calibri"/>
              <a:cs typeface="Times New Roman"/>
            </a:endParaRPr>
          </a:p>
          <a:p>
            <a:pPr indent="0" algn="just">
              <a:lnSpc>
                <a:spcPct val="107000"/>
              </a:lnSpc>
              <a:spcAft>
                <a:spcPts val="0"/>
              </a:spcAft>
              <a:buNone/>
            </a:pPr>
            <a:r>
              <a:rPr lang="ru-RU" sz="2000" b="1" dirty="0">
                <a:latin typeface="Times New Roman"/>
                <a:ea typeface="Times New Roman"/>
                <a:cs typeface="Times New Roman"/>
              </a:rPr>
              <a:t>Это был один из величайших математиков всех времен. Родился он в начале восемнадцатого века в Швейцарии, но почти половину своей долгой жизни прожил в России. Здесь он умер, здесь и покоится его прах. Мы по праву называем Эйлера отечественным математиком.</a:t>
            </a:r>
            <a:endParaRPr lang="ru-RU" sz="2000" b="1" dirty="0">
              <a:latin typeface="Calibri"/>
              <a:ea typeface="Calibri"/>
              <a:cs typeface="Times New Roman"/>
            </a:endParaRPr>
          </a:p>
          <a:p>
            <a:pPr marL="0" lvl="0" indent="0">
              <a:buClr>
                <a:srgbClr val="31B6FD"/>
              </a:buClr>
              <a:buNone/>
            </a:pPr>
            <a:r>
              <a:rPr lang="ru-RU" sz="2000" b="1" dirty="0" smtClean="0"/>
              <a:t>             </a:t>
            </a:r>
            <a:r>
              <a:rPr lang="ru-RU" sz="2000" b="1" dirty="0">
                <a:solidFill>
                  <a:srgbClr val="073E87"/>
                </a:solidFill>
              </a:rPr>
              <a:t>Леонард Эйлер (1707-1783)</a:t>
            </a:r>
          </a:p>
          <a:p>
            <a:pPr marL="0" indent="0">
              <a:buNone/>
            </a:pPr>
            <a:r>
              <a:rPr lang="ru-RU" sz="2000" b="1" dirty="0" smtClean="0"/>
              <a:t> </a:t>
            </a:r>
          </a:p>
          <a:p>
            <a:pPr marL="0" indent="0">
              <a:buNone/>
            </a:pPr>
            <a:endParaRPr lang="ru-RU" sz="2000" b="1" dirty="0"/>
          </a:p>
          <a:p>
            <a:pPr marL="0" indent="0">
              <a:buNone/>
            </a:pPr>
            <a:r>
              <a:rPr lang="ru-RU" sz="2000" b="1" dirty="0" smtClean="0"/>
              <a:t>         </a:t>
            </a:r>
            <a:endParaRPr lang="ru-RU" b="1" i="1" dirty="0"/>
          </a:p>
        </p:txBody>
      </p:sp>
      <p:pic>
        <p:nvPicPr>
          <p:cNvPr id="8195"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68559" y="1772816"/>
            <a:ext cx="4392487" cy="49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7847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96551" y="2492896"/>
            <a:ext cx="6048672" cy="419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338328"/>
            <a:ext cx="8229600" cy="3162680"/>
          </a:xfrm>
        </p:spPr>
        <p:txBody>
          <a:bodyPr>
            <a:normAutofit/>
          </a:bodyPr>
          <a:lstStyle/>
          <a:p>
            <a:pPr lvl="0">
              <a:spcBef>
                <a:spcPts val="0"/>
              </a:spcBef>
            </a:pPr>
            <a:r>
              <a:rPr lang="ru-RU" sz="5400" b="1" dirty="0">
                <a:solidFill>
                  <a:prstClr val="black"/>
                </a:solidFill>
                <a:ea typeface="+mn-ea"/>
                <a:cs typeface="+mn-cs"/>
              </a:rPr>
              <a:t>ОБЪЯВЛЯЕТСЯ «БАТТЛ»</a:t>
            </a:r>
            <a:br>
              <a:rPr lang="ru-RU" sz="5400" b="1" dirty="0">
                <a:solidFill>
                  <a:prstClr val="black"/>
                </a:solidFill>
                <a:ea typeface="+mn-ea"/>
                <a:cs typeface="+mn-cs"/>
              </a:rPr>
            </a:br>
            <a:r>
              <a:rPr lang="ru-RU" b="1" u="sng" dirty="0" smtClean="0">
                <a:solidFill>
                  <a:srgbClr val="FF0000"/>
                </a:solidFill>
                <a:latin typeface="Times New Roman"/>
                <a:ea typeface="Times New Roman"/>
              </a:rPr>
              <a:t>«</a:t>
            </a:r>
            <a:r>
              <a:rPr lang="ru-RU" b="1" u="sng" dirty="0">
                <a:solidFill>
                  <a:srgbClr val="FF0000"/>
                </a:solidFill>
                <a:latin typeface="Times New Roman"/>
                <a:ea typeface="Times New Roman"/>
              </a:rPr>
              <a:t>Я готовлюсь к ЕГЭ!»</a:t>
            </a:r>
            <a:r>
              <a:rPr lang="ru-RU" b="1" dirty="0">
                <a:solidFill>
                  <a:srgbClr val="FF0000"/>
                </a:solidFill>
                <a:latin typeface="Times New Roman"/>
                <a:ea typeface="Times New Roman"/>
              </a:rPr>
              <a:t>:</a:t>
            </a:r>
            <a:r>
              <a:rPr lang="ru-RU" dirty="0">
                <a:solidFill>
                  <a:srgbClr val="FF0000"/>
                </a:solidFill>
                <a:latin typeface="Times New Roman"/>
                <a:ea typeface="Times New Roman"/>
              </a:rPr>
              <a:t> </a:t>
            </a:r>
            <a:endParaRPr lang="ru-RU" dirty="0">
              <a:solidFill>
                <a:srgbClr val="FF0000"/>
              </a:solidFill>
            </a:endParaRPr>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sp>
        <p:nvSpPr>
          <p:cNvPr id="6" name="Объект 5"/>
          <p:cNvSpPr>
            <a:spLocks noGrp="1"/>
          </p:cNvSpPr>
          <p:nvPr>
            <p:ph sz="quarter" idx="4"/>
          </p:nvPr>
        </p:nvSpPr>
        <p:spPr>
          <a:xfrm>
            <a:off x="5436096" y="2636912"/>
            <a:ext cx="3888431" cy="3489251"/>
          </a:xfrm>
        </p:spPr>
        <p:txBody>
          <a:bodyPr>
            <a:normAutofit/>
          </a:bodyPr>
          <a:lstStyle/>
          <a:p>
            <a:endParaRPr lang="ru-RU" sz="2800" b="1" dirty="0" smtClean="0">
              <a:solidFill>
                <a:prstClr val="black"/>
              </a:solidFill>
              <a:latin typeface="Times New Roman"/>
              <a:ea typeface="Times New Roman"/>
              <a:cs typeface="+mj-cs"/>
            </a:endParaRPr>
          </a:p>
          <a:p>
            <a:r>
              <a:rPr lang="ru-RU" sz="2800" b="1" dirty="0" smtClean="0">
                <a:solidFill>
                  <a:prstClr val="black"/>
                </a:solidFill>
                <a:latin typeface="Times New Roman"/>
                <a:ea typeface="Times New Roman"/>
                <a:cs typeface="+mj-cs"/>
              </a:rPr>
              <a:t>«</a:t>
            </a:r>
            <a:r>
              <a:rPr lang="ru-RU" sz="2800" b="1" dirty="0">
                <a:solidFill>
                  <a:prstClr val="black"/>
                </a:solidFill>
                <a:latin typeface="Times New Roman"/>
                <a:ea typeface="Times New Roman"/>
                <a:cs typeface="+mj-cs"/>
              </a:rPr>
              <a:t>БАТТЛ №6» показательных и логарифмических уравнений»</a:t>
            </a:r>
            <a:br>
              <a:rPr lang="ru-RU" sz="2800" b="1" dirty="0">
                <a:solidFill>
                  <a:prstClr val="black"/>
                </a:solidFill>
                <a:latin typeface="Times New Roman"/>
                <a:ea typeface="Times New Roman"/>
                <a:cs typeface="+mj-cs"/>
              </a:rPr>
            </a:br>
            <a:r>
              <a:rPr lang="ru-RU" sz="2800" b="1" dirty="0" smtClean="0">
                <a:solidFill>
                  <a:prstClr val="black"/>
                </a:solidFill>
                <a:latin typeface="Times New Roman"/>
                <a:ea typeface="Times New Roman"/>
                <a:cs typeface="+mj-cs"/>
              </a:rPr>
              <a:t>   </a:t>
            </a:r>
          </a:p>
          <a:p>
            <a:r>
              <a:rPr lang="ru-RU" sz="2800" b="1" dirty="0" smtClean="0">
                <a:solidFill>
                  <a:prstClr val="black"/>
                </a:solidFill>
                <a:latin typeface="Times New Roman"/>
                <a:ea typeface="Times New Roman"/>
                <a:cs typeface="+mj-cs"/>
              </a:rPr>
              <a:t>Задание №13</a:t>
            </a:r>
            <a:endParaRPr lang="ru-RU" sz="2800" dirty="0"/>
          </a:p>
        </p:txBody>
      </p:sp>
    </p:spTree>
    <p:extLst>
      <p:ext uri="{BB962C8B-B14F-4D97-AF65-F5344CB8AC3E}">
        <p14:creationId xmlns:p14="http://schemas.microsoft.com/office/powerpoint/2010/main" val="9938651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b="1" dirty="0">
                <a:solidFill>
                  <a:schemeClr val="tx1"/>
                </a:solidFill>
                <a:latin typeface="Times New Roman"/>
                <a:ea typeface="Times New Roman"/>
              </a:rPr>
              <a:t>АРХИМЕД</a:t>
            </a:r>
            <a:endParaRPr lang="ru-RU" dirty="0">
              <a:solidFill>
                <a:schemeClr val="tx1"/>
              </a:solidFill>
            </a:endParaRPr>
          </a:p>
        </p:txBody>
      </p:sp>
      <p:sp>
        <p:nvSpPr>
          <p:cNvPr id="4" name="Объект 3"/>
          <p:cNvSpPr>
            <a:spLocks noGrp="1"/>
          </p:cNvSpPr>
          <p:nvPr>
            <p:ph sz="quarter" idx="14"/>
          </p:nvPr>
        </p:nvSpPr>
        <p:spPr>
          <a:xfrm>
            <a:off x="4067944" y="260648"/>
            <a:ext cx="5076056" cy="6336704"/>
          </a:xfrm>
        </p:spPr>
        <p:txBody>
          <a:bodyPr>
            <a:normAutofit/>
          </a:bodyPr>
          <a:lstStyle/>
          <a:p>
            <a:pPr algn="just">
              <a:lnSpc>
                <a:spcPct val="107000"/>
              </a:lnSpc>
              <a:spcAft>
                <a:spcPts val="0"/>
              </a:spcAft>
            </a:pPr>
            <a:r>
              <a:rPr lang="ru-RU" b="1" dirty="0">
                <a:solidFill>
                  <a:srgbClr val="003366"/>
                </a:solidFill>
                <a:latin typeface="Times New Roman"/>
                <a:ea typeface="Times New Roman"/>
                <a:cs typeface="Times New Roman"/>
              </a:rPr>
              <a:t>Жителей Сиракуз трудно было удивить неожиданностями, но то что случилось, не оставило равнодушными даже их. По главной улице города, по раскаленным от жаркого солнца плитам мостовой, высоко задирая кверху бороду, бежал старик и с восторгом выкрикивал одно и то же слово:</a:t>
            </a:r>
            <a:endParaRPr lang="ru-RU" sz="1800" b="1" dirty="0">
              <a:latin typeface="Calibri"/>
              <a:ea typeface="Calibri"/>
              <a:cs typeface="Times New Roman"/>
            </a:endParaRPr>
          </a:p>
          <a:p>
            <a:pPr indent="459740">
              <a:lnSpc>
                <a:spcPct val="107000"/>
              </a:lnSpc>
              <a:spcAft>
                <a:spcPts val="0"/>
              </a:spcAft>
            </a:pPr>
            <a:r>
              <a:rPr lang="ru-RU" b="1" dirty="0">
                <a:solidFill>
                  <a:srgbClr val="003366"/>
                </a:solidFill>
                <a:latin typeface="Times New Roman"/>
                <a:ea typeface="Times New Roman"/>
                <a:cs typeface="Times New Roman"/>
              </a:rPr>
              <a:t>-Эврика! Эврика!</a:t>
            </a:r>
            <a:endParaRPr lang="ru-RU" sz="1800" b="1" dirty="0">
              <a:latin typeface="Calibri"/>
              <a:ea typeface="Calibri"/>
              <a:cs typeface="Times New Roman"/>
            </a:endParaRPr>
          </a:p>
          <a:p>
            <a:pPr indent="459740">
              <a:lnSpc>
                <a:spcPct val="107000"/>
              </a:lnSpc>
              <a:spcAft>
                <a:spcPts val="0"/>
              </a:spcAft>
            </a:pPr>
            <a:r>
              <a:rPr lang="ru-RU" b="1" dirty="0">
                <a:solidFill>
                  <a:srgbClr val="003366"/>
                </a:solidFill>
                <a:latin typeface="Times New Roman"/>
                <a:ea typeface="Times New Roman"/>
              </a:rPr>
              <a:t>Старик был почти </a:t>
            </a:r>
            <a:r>
              <a:rPr lang="ru-RU" b="1" dirty="0" smtClean="0">
                <a:solidFill>
                  <a:srgbClr val="003366"/>
                </a:solidFill>
                <a:latin typeface="Times New Roman"/>
                <a:ea typeface="Times New Roman"/>
              </a:rPr>
              <a:t>гол. </a:t>
            </a:r>
            <a:endParaRPr lang="ru-RU" b="1" dirty="0">
              <a:solidFill>
                <a:srgbClr val="003366"/>
              </a:solidFill>
              <a:latin typeface="Times New Roman"/>
              <a:ea typeface="Times New Roman"/>
              <a:cs typeface="Times New Roman"/>
            </a:endParaRPr>
          </a:p>
          <a:p>
            <a:pPr indent="459740">
              <a:lnSpc>
                <a:spcPct val="107000"/>
              </a:lnSpc>
              <a:spcAft>
                <a:spcPts val="0"/>
              </a:spcAft>
            </a:pPr>
            <a:r>
              <a:rPr lang="ru-RU" b="1" dirty="0" smtClean="0">
                <a:solidFill>
                  <a:srgbClr val="003366"/>
                </a:solidFill>
                <a:latin typeface="Times New Roman"/>
                <a:ea typeface="Times New Roman"/>
                <a:cs typeface="Times New Roman"/>
              </a:rPr>
              <a:t>- Царь</a:t>
            </a:r>
            <a:r>
              <a:rPr lang="ru-RU" b="1" dirty="0">
                <a:solidFill>
                  <a:srgbClr val="003366"/>
                </a:solidFill>
                <a:latin typeface="Times New Roman"/>
                <a:ea typeface="Times New Roman"/>
                <a:cs typeface="Times New Roman"/>
              </a:rPr>
              <a:t>! Эврика! Я узнал, сколько золота содержится в короне!</a:t>
            </a:r>
            <a:endParaRPr lang="ru-RU" sz="1800" b="1" dirty="0">
              <a:latin typeface="Calibri"/>
              <a:ea typeface="Calibri"/>
              <a:cs typeface="Times New Roman"/>
            </a:endParaRPr>
          </a:p>
          <a:p>
            <a:endParaRPr lang="ru-RU" b="1" dirty="0"/>
          </a:p>
        </p:txBody>
      </p:sp>
      <p:pic>
        <p:nvPicPr>
          <p:cNvPr id="17410" name="Picture 2"/>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276872"/>
            <a:ext cx="10513168"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91354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0" y="620688"/>
            <a:ext cx="8075683" cy="1872208"/>
          </a:xfrm>
          <a:ln>
            <a:miter lim="800000"/>
            <a:headEnd/>
            <a:tailEnd/>
          </a:ln>
        </p:spPr>
        <p:txBody>
          <a:bodyPr/>
          <a:lstStyle/>
          <a:p>
            <a:pPr marL="0" indent="0" algn="ctr" eaLnBrk="1" fontAlgn="auto" hangingPunct="1">
              <a:spcAft>
                <a:spcPts val="0"/>
              </a:spcAft>
              <a:buClr>
                <a:schemeClr val="accent6">
                  <a:lumMod val="75000"/>
                </a:schemeClr>
              </a:buClr>
              <a:buFont typeface="Georgia" pitchFamily="18" charset="0"/>
              <a:buNone/>
              <a:defRPr/>
            </a:pPr>
            <a:r>
              <a:rPr lang="ru-RU" sz="3600" b="1" dirty="0" smtClean="0">
                <a:solidFill>
                  <a:schemeClr val="tx1"/>
                </a:solidFill>
              </a:rPr>
              <a:t>Рефлексия деятельности на уроке</a:t>
            </a:r>
            <a:br>
              <a:rPr lang="ru-RU" sz="3600" b="1" dirty="0" smtClean="0">
                <a:solidFill>
                  <a:schemeClr val="tx1"/>
                </a:solidFill>
              </a:rPr>
            </a:br>
            <a:r>
              <a:rPr lang="ru-RU" sz="4000" b="1" dirty="0" smtClean="0">
                <a:solidFill>
                  <a:srgbClr val="FF0000"/>
                </a:solidFill>
              </a:rPr>
              <a:t>«Лестница успеха»</a:t>
            </a:r>
          </a:p>
        </p:txBody>
      </p:sp>
      <p:graphicFrame>
        <p:nvGraphicFramePr>
          <p:cNvPr id="56368" name="Group 48"/>
          <p:cNvGraphicFramePr>
            <a:graphicFrameLocks noGrp="1"/>
          </p:cNvGraphicFramePr>
          <p:nvPr/>
        </p:nvGraphicFramePr>
        <p:xfrm>
          <a:off x="323850" y="4292600"/>
          <a:ext cx="3168650" cy="1008063"/>
        </p:xfrm>
        <a:graphic>
          <a:graphicData uri="http://schemas.openxmlformats.org/drawingml/2006/table">
            <a:tbl>
              <a:tblPr/>
              <a:tblGrid>
                <a:gridCol w="3168650"/>
              </a:tblGrid>
              <a:tr h="1008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charset="0"/>
                        </a:rPr>
                        <a:t>Знаю…..</a:t>
                      </a:r>
                      <a:endParaRPr kumimoji="0" lang="ru-RU" sz="3200" b="0" i="0" u="none" strike="noStrike" cap="none" normalizeH="0" baseline="0" dirty="0" smtClean="0">
                        <a:ln>
                          <a:noFill/>
                        </a:ln>
                        <a:solidFill>
                          <a:schemeClr val="tx1"/>
                        </a:solidFill>
                        <a:effectLst/>
                        <a:latin typeface="Arial" charset="0"/>
                      </a:endParaRPr>
                    </a:p>
                  </a:txBody>
                  <a:tcPr marL="91441" marR="91441"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graphicFrame>
        <p:nvGraphicFramePr>
          <p:cNvPr id="56366" name="Group 46"/>
          <p:cNvGraphicFramePr>
            <a:graphicFrameLocks noGrp="1"/>
          </p:cNvGraphicFramePr>
          <p:nvPr/>
        </p:nvGraphicFramePr>
        <p:xfrm>
          <a:off x="2771775" y="3213100"/>
          <a:ext cx="3600450" cy="1008063"/>
        </p:xfrm>
        <a:graphic>
          <a:graphicData uri="http://schemas.openxmlformats.org/drawingml/2006/table">
            <a:tbl>
              <a:tblPr/>
              <a:tblGrid>
                <a:gridCol w="3600450"/>
              </a:tblGrid>
              <a:tr h="1008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charset="0"/>
                        </a:rPr>
                        <a:t>Понимаю…..</a:t>
                      </a:r>
                    </a:p>
                  </a:txBody>
                  <a:tcPr marL="91456" marR="91456" marT="45743" marB="4574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r>
            </a:tbl>
          </a:graphicData>
        </a:graphic>
      </p:graphicFrame>
      <p:graphicFrame>
        <p:nvGraphicFramePr>
          <p:cNvPr id="56369" name="Group 49"/>
          <p:cNvGraphicFramePr>
            <a:graphicFrameLocks noGrp="1"/>
          </p:cNvGraphicFramePr>
          <p:nvPr/>
        </p:nvGraphicFramePr>
        <p:xfrm>
          <a:off x="5651500" y="2060575"/>
          <a:ext cx="2881313" cy="1081088"/>
        </p:xfrm>
        <a:graphic>
          <a:graphicData uri="http://schemas.openxmlformats.org/drawingml/2006/table">
            <a:tbl>
              <a:tblPr/>
              <a:tblGrid>
                <a:gridCol w="2881313"/>
              </a:tblGrid>
              <a:tr h="1081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charset="0"/>
                        </a:rPr>
                        <a:t>Умею…..</a:t>
                      </a:r>
                    </a:p>
                  </a:txBody>
                  <a:tcPr marL="91472" marR="9147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CC"/>
                    </a:solidFill>
                  </a:tcPr>
                </a:tc>
              </a:tr>
            </a:tbl>
          </a:graphicData>
        </a:graphic>
      </p:graphicFrame>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9599" y="4590309"/>
            <a:ext cx="1566863" cy="175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descr="image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88223" y="5065215"/>
            <a:ext cx="587375" cy="103981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39"/>
          <p:cNvGrpSpPr>
            <a:grpSpLocks/>
          </p:cNvGrpSpPr>
          <p:nvPr/>
        </p:nvGrpSpPr>
        <p:grpSpPr bwMode="auto">
          <a:xfrm>
            <a:off x="7517977" y="5011240"/>
            <a:ext cx="587375" cy="1093788"/>
            <a:chOff x="5035" y="1844"/>
            <a:chExt cx="370" cy="689"/>
          </a:xfrm>
        </p:grpSpPr>
        <p:grpSp>
          <p:nvGrpSpPr>
            <p:cNvPr id="14" name="Group 38"/>
            <p:cNvGrpSpPr>
              <a:grpSpLocks/>
            </p:cNvGrpSpPr>
            <p:nvPr/>
          </p:nvGrpSpPr>
          <p:grpSpPr bwMode="auto">
            <a:xfrm>
              <a:off x="5035" y="1844"/>
              <a:ext cx="370" cy="689"/>
              <a:chOff x="5035" y="1844"/>
              <a:chExt cx="370" cy="689"/>
            </a:xfrm>
          </p:grpSpPr>
          <p:pic>
            <p:nvPicPr>
              <p:cNvPr id="21" name="Picture 5" descr="image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35" y="1878"/>
                <a:ext cx="370" cy="655"/>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37"/>
              <p:cNvGrpSpPr>
                <a:grpSpLocks/>
              </p:cNvGrpSpPr>
              <p:nvPr/>
            </p:nvGrpSpPr>
            <p:grpSpPr bwMode="auto">
              <a:xfrm>
                <a:off x="5049" y="1844"/>
                <a:ext cx="355" cy="568"/>
                <a:chOff x="5049" y="1844"/>
                <a:chExt cx="355" cy="568"/>
              </a:xfrm>
            </p:grpSpPr>
            <p:sp>
              <p:nvSpPr>
                <p:cNvPr id="23" name="Freeform 19"/>
                <p:cNvSpPr>
                  <a:spLocks/>
                </p:cNvSpPr>
                <p:nvPr/>
              </p:nvSpPr>
              <p:spPr bwMode="auto">
                <a:xfrm>
                  <a:off x="5188" y="2043"/>
                  <a:ext cx="66" cy="26"/>
                </a:xfrm>
                <a:custGeom>
                  <a:avLst/>
                  <a:gdLst>
                    <a:gd name="T0" fmla="*/ 0 w 66"/>
                    <a:gd name="T1" fmla="*/ 1 h 26"/>
                    <a:gd name="T2" fmla="*/ 8 w 66"/>
                    <a:gd name="T3" fmla="*/ 17 h 26"/>
                    <a:gd name="T4" fmla="*/ 24 w 66"/>
                    <a:gd name="T5" fmla="*/ 25 h 26"/>
                    <a:gd name="T6" fmla="*/ 36 w 66"/>
                    <a:gd name="T7" fmla="*/ 25 h 26"/>
                    <a:gd name="T8" fmla="*/ 48 w 66"/>
                    <a:gd name="T9" fmla="*/ 21 h 26"/>
                    <a:gd name="T10" fmla="*/ 64 w 66"/>
                    <a:gd name="T11" fmla="*/ 1 h 26"/>
                    <a:gd name="T12" fmla="*/ 60 w 66"/>
                    <a:gd name="T13" fmla="*/ 13 h 26"/>
                  </a:gdLst>
                  <a:ahLst/>
                  <a:cxnLst>
                    <a:cxn ang="0">
                      <a:pos x="T0" y="T1"/>
                    </a:cxn>
                    <a:cxn ang="0">
                      <a:pos x="T2" y="T3"/>
                    </a:cxn>
                    <a:cxn ang="0">
                      <a:pos x="T4" y="T5"/>
                    </a:cxn>
                    <a:cxn ang="0">
                      <a:pos x="T6" y="T7"/>
                    </a:cxn>
                    <a:cxn ang="0">
                      <a:pos x="T8" y="T9"/>
                    </a:cxn>
                    <a:cxn ang="0">
                      <a:pos x="T10" y="T11"/>
                    </a:cxn>
                    <a:cxn ang="0">
                      <a:pos x="T12" y="T13"/>
                    </a:cxn>
                  </a:cxnLst>
                  <a:rect l="0" t="0" r="r" b="b"/>
                  <a:pathLst>
                    <a:path w="66" h="26">
                      <a:moveTo>
                        <a:pt x="0" y="1"/>
                      </a:moveTo>
                      <a:cubicBezTo>
                        <a:pt x="2" y="7"/>
                        <a:pt x="4" y="13"/>
                        <a:pt x="8" y="17"/>
                      </a:cubicBezTo>
                      <a:cubicBezTo>
                        <a:pt x="12" y="21"/>
                        <a:pt x="19" y="24"/>
                        <a:pt x="24" y="25"/>
                      </a:cubicBezTo>
                      <a:cubicBezTo>
                        <a:pt x="29" y="26"/>
                        <a:pt x="32" y="26"/>
                        <a:pt x="36" y="25"/>
                      </a:cubicBezTo>
                      <a:cubicBezTo>
                        <a:pt x="40" y="24"/>
                        <a:pt x="43" y="25"/>
                        <a:pt x="48" y="21"/>
                      </a:cubicBezTo>
                      <a:cubicBezTo>
                        <a:pt x="53" y="17"/>
                        <a:pt x="62" y="2"/>
                        <a:pt x="64" y="1"/>
                      </a:cubicBezTo>
                      <a:cubicBezTo>
                        <a:pt x="66" y="0"/>
                        <a:pt x="62" y="11"/>
                        <a:pt x="60" y="13"/>
                      </a:cubicBezTo>
                    </a:path>
                  </a:pathLst>
                </a:custGeom>
                <a:noFill/>
                <a:ln w="1270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4" name="Freeform 20"/>
                <p:cNvSpPr>
                  <a:spLocks/>
                </p:cNvSpPr>
                <p:nvPr/>
              </p:nvSpPr>
              <p:spPr bwMode="auto">
                <a:xfrm>
                  <a:off x="5096" y="2264"/>
                  <a:ext cx="308" cy="148"/>
                </a:xfrm>
                <a:custGeom>
                  <a:avLst/>
                  <a:gdLst>
                    <a:gd name="T0" fmla="*/ 228 w 308"/>
                    <a:gd name="T1" fmla="*/ 8 h 148"/>
                    <a:gd name="T2" fmla="*/ 240 w 308"/>
                    <a:gd name="T3" fmla="*/ 28 h 148"/>
                    <a:gd name="T4" fmla="*/ 256 w 308"/>
                    <a:gd name="T5" fmla="*/ 48 h 148"/>
                    <a:gd name="T6" fmla="*/ 272 w 308"/>
                    <a:gd name="T7" fmla="*/ 68 h 148"/>
                    <a:gd name="T8" fmla="*/ 292 w 308"/>
                    <a:gd name="T9" fmla="*/ 72 h 148"/>
                    <a:gd name="T10" fmla="*/ 308 w 308"/>
                    <a:gd name="T11" fmla="*/ 88 h 148"/>
                    <a:gd name="T12" fmla="*/ 288 w 308"/>
                    <a:gd name="T13" fmla="*/ 112 h 148"/>
                    <a:gd name="T14" fmla="*/ 252 w 308"/>
                    <a:gd name="T15" fmla="*/ 132 h 148"/>
                    <a:gd name="T16" fmla="*/ 208 w 308"/>
                    <a:gd name="T17" fmla="*/ 136 h 148"/>
                    <a:gd name="T18" fmla="*/ 156 w 308"/>
                    <a:gd name="T19" fmla="*/ 144 h 148"/>
                    <a:gd name="T20" fmla="*/ 104 w 308"/>
                    <a:gd name="T21" fmla="*/ 148 h 148"/>
                    <a:gd name="T22" fmla="*/ 60 w 308"/>
                    <a:gd name="T23" fmla="*/ 124 h 148"/>
                    <a:gd name="T24" fmla="*/ 20 w 308"/>
                    <a:gd name="T25" fmla="*/ 112 h 148"/>
                    <a:gd name="T26" fmla="*/ 0 w 308"/>
                    <a:gd name="T27" fmla="*/ 84 h 148"/>
                    <a:gd name="T28" fmla="*/ 32 w 308"/>
                    <a:gd name="T29" fmla="*/ 64 h 148"/>
                    <a:gd name="T30" fmla="*/ 68 w 308"/>
                    <a:gd name="T31" fmla="*/ 40 h 148"/>
                    <a:gd name="T32" fmla="*/ 92 w 308"/>
                    <a:gd name="T33" fmla="*/ 16 h 148"/>
                    <a:gd name="T34" fmla="*/ 100 w 308"/>
                    <a:gd name="T35" fmla="*/ 0 h 148"/>
                    <a:gd name="T36" fmla="*/ 124 w 308"/>
                    <a:gd name="T37" fmla="*/ 0 h 148"/>
                    <a:gd name="T38" fmla="*/ 148 w 308"/>
                    <a:gd name="T39" fmla="*/ 12 h 148"/>
                    <a:gd name="T40" fmla="*/ 184 w 308"/>
                    <a:gd name="T41" fmla="*/ 16 h 148"/>
                    <a:gd name="T42" fmla="*/ 204 w 308"/>
                    <a:gd name="T43" fmla="*/ 8 h 148"/>
                    <a:gd name="T44" fmla="*/ 216 w 308"/>
                    <a:gd name="T45" fmla="*/ 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8" h="148">
                      <a:moveTo>
                        <a:pt x="228" y="8"/>
                      </a:moveTo>
                      <a:lnTo>
                        <a:pt x="240" y="28"/>
                      </a:lnTo>
                      <a:lnTo>
                        <a:pt x="256" y="48"/>
                      </a:lnTo>
                      <a:lnTo>
                        <a:pt x="272" y="68"/>
                      </a:lnTo>
                      <a:lnTo>
                        <a:pt x="292" y="72"/>
                      </a:lnTo>
                      <a:lnTo>
                        <a:pt x="308" y="88"/>
                      </a:lnTo>
                      <a:lnTo>
                        <a:pt x="288" y="112"/>
                      </a:lnTo>
                      <a:lnTo>
                        <a:pt x="252" y="132"/>
                      </a:lnTo>
                      <a:lnTo>
                        <a:pt x="208" y="136"/>
                      </a:lnTo>
                      <a:lnTo>
                        <a:pt x="156" y="144"/>
                      </a:lnTo>
                      <a:lnTo>
                        <a:pt x="104" y="148"/>
                      </a:lnTo>
                      <a:lnTo>
                        <a:pt x="60" y="124"/>
                      </a:lnTo>
                      <a:lnTo>
                        <a:pt x="20" y="112"/>
                      </a:lnTo>
                      <a:lnTo>
                        <a:pt x="0" y="84"/>
                      </a:lnTo>
                      <a:lnTo>
                        <a:pt x="32" y="64"/>
                      </a:lnTo>
                      <a:lnTo>
                        <a:pt x="68" y="40"/>
                      </a:lnTo>
                      <a:lnTo>
                        <a:pt x="92" y="16"/>
                      </a:lnTo>
                      <a:lnTo>
                        <a:pt x="100" y="0"/>
                      </a:lnTo>
                      <a:lnTo>
                        <a:pt x="124" y="0"/>
                      </a:lnTo>
                      <a:lnTo>
                        <a:pt x="148" y="12"/>
                      </a:lnTo>
                      <a:lnTo>
                        <a:pt x="184" y="16"/>
                      </a:lnTo>
                      <a:lnTo>
                        <a:pt x="204" y="8"/>
                      </a:lnTo>
                      <a:lnTo>
                        <a:pt x="216" y="4"/>
                      </a:lnTo>
                    </a:path>
                  </a:pathLst>
                </a:custGeom>
                <a:solidFill>
                  <a:srgbClr val="FF0000"/>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25" name="Group 35"/>
                <p:cNvGrpSpPr>
                  <a:grpSpLocks/>
                </p:cNvGrpSpPr>
                <p:nvPr/>
              </p:nvGrpSpPr>
              <p:grpSpPr bwMode="auto">
                <a:xfrm>
                  <a:off x="5049" y="1844"/>
                  <a:ext cx="334" cy="139"/>
                  <a:chOff x="5043" y="1856"/>
                  <a:chExt cx="382" cy="127"/>
                </a:xfrm>
              </p:grpSpPr>
              <p:sp>
                <p:nvSpPr>
                  <p:cNvPr id="27" name="Freeform 33"/>
                  <p:cNvSpPr>
                    <a:spLocks/>
                  </p:cNvSpPr>
                  <p:nvPr/>
                </p:nvSpPr>
                <p:spPr bwMode="auto">
                  <a:xfrm>
                    <a:off x="5043" y="1935"/>
                    <a:ext cx="382" cy="48"/>
                  </a:xfrm>
                  <a:custGeom>
                    <a:avLst/>
                    <a:gdLst>
                      <a:gd name="T0" fmla="*/ 0 w 382"/>
                      <a:gd name="T1" fmla="*/ 21 h 48"/>
                      <a:gd name="T2" fmla="*/ 48 w 382"/>
                      <a:gd name="T3" fmla="*/ 27 h 48"/>
                      <a:gd name="T4" fmla="*/ 126 w 382"/>
                      <a:gd name="T5" fmla="*/ 39 h 48"/>
                      <a:gd name="T6" fmla="*/ 180 w 382"/>
                      <a:gd name="T7" fmla="*/ 39 h 48"/>
                      <a:gd name="T8" fmla="*/ 246 w 382"/>
                      <a:gd name="T9" fmla="*/ 45 h 48"/>
                      <a:gd name="T10" fmla="*/ 312 w 382"/>
                      <a:gd name="T11" fmla="*/ 45 h 48"/>
                      <a:gd name="T12" fmla="*/ 378 w 382"/>
                      <a:gd name="T13" fmla="*/ 27 h 48"/>
                      <a:gd name="T14" fmla="*/ 336 w 382"/>
                      <a:gd name="T15" fmla="*/ 21 h 48"/>
                      <a:gd name="T16" fmla="*/ 246 w 382"/>
                      <a:gd name="T17" fmla="*/ 3 h 48"/>
                      <a:gd name="T18" fmla="*/ 192 w 382"/>
                      <a:gd name="T19" fmla="*/ 3 h 48"/>
                      <a:gd name="T20" fmla="*/ 108 w 382"/>
                      <a:gd name="T21" fmla="*/ 3 h 48"/>
                      <a:gd name="T22" fmla="*/ 48 w 382"/>
                      <a:gd name="T23" fmla="*/ 15 h 48"/>
                      <a:gd name="T24" fmla="*/ 0 w 382"/>
                      <a:gd name="T2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48">
                        <a:moveTo>
                          <a:pt x="0" y="21"/>
                        </a:moveTo>
                        <a:cubicBezTo>
                          <a:pt x="0" y="19"/>
                          <a:pt x="27" y="24"/>
                          <a:pt x="48" y="27"/>
                        </a:cubicBezTo>
                        <a:cubicBezTo>
                          <a:pt x="69" y="30"/>
                          <a:pt x="104" y="37"/>
                          <a:pt x="126" y="39"/>
                        </a:cubicBezTo>
                        <a:cubicBezTo>
                          <a:pt x="148" y="41"/>
                          <a:pt x="160" y="38"/>
                          <a:pt x="180" y="39"/>
                        </a:cubicBezTo>
                        <a:cubicBezTo>
                          <a:pt x="200" y="40"/>
                          <a:pt x="224" y="44"/>
                          <a:pt x="246" y="45"/>
                        </a:cubicBezTo>
                        <a:cubicBezTo>
                          <a:pt x="268" y="46"/>
                          <a:pt x="290" y="48"/>
                          <a:pt x="312" y="45"/>
                        </a:cubicBezTo>
                        <a:cubicBezTo>
                          <a:pt x="334" y="42"/>
                          <a:pt x="374" y="31"/>
                          <a:pt x="378" y="27"/>
                        </a:cubicBezTo>
                        <a:cubicBezTo>
                          <a:pt x="382" y="23"/>
                          <a:pt x="358" y="25"/>
                          <a:pt x="336" y="21"/>
                        </a:cubicBezTo>
                        <a:cubicBezTo>
                          <a:pt x="314" y="17"/>
                          <a:pt x="270" y="6"/>
                          <a:pt x="246" y="3"/>
                        </a:cubicBezTo>
                        <a:cubicBezTo>
                          <a:pt x="222" y="0"/>
                          <a:pt x="215" y="3"/>
                          <a:pt x="192" y="3"/>
                        </a:cubicBezTo>
                        <a:cubicBezTo>
                          <a:pt x="169" y="3"/>
                          <a:pt x="132" y="1"/>
                          <a:pt x="108" y="3"/>
                        </a:cubicBezTo>
                        <a:cubicBezTo>
                          <a:pt x="84" y="5"/>
                          <a:pt x="65" y="14"/>
                          <a:pt x="48" y="15"/>
                        </a:cubicBezTo>
                        <a:cubicBezTo>
                          <a:pt x="31" y="16"/>
                          <a:pt x="0" y="23"/>
                          <a:pt x="0" y="21"/>
                        </a:cubicBezTo>
                        <a:close/>
                      </a:path>
                    </a:pathLst>
                  </a:custGeom>
                  <a:solidFill>
                    <a:srgbClr val="FE22AF"/>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8" name="Freeform 34"/>
                  <p:cNvSpPr>
                    <a:spLocks/>
                  </p:cNvSpPr>
                  <p:nvPr/>
                </p:nvSpPr>
                <p:spPr bwMode="auto">
                  <a:xfrm>
                    <a:off x="5148" y="1856"/>
                    <a:ext cx="204" cy="94"/>
                  </a:xfrm>
                  <a:custGeom>
                    <a:avLst/>
                    <a:gdLst>
                      <a:gd name="T0" fmla="*/ 0 w 204"/>
                      <a:gd name="T1" fmla="*/ 82 h 94"/>
                      <a:gd name="T2" fmla="*/ 24 w 204"/>
                      <a:gd name="T3" fmla="*/ 40 h 94"/>
                      <a:gd name="T4" fmla="*/ 78 w 204"/>
                      <a:gd name="T5" fmla="*/ 4 h 94"/>
                      <a:gd name="T6" fmla="*/ 150 w 204"/>
                      <a:gd name="T7" fmla="*/ 16 h 94"/>
                      <a:gd name="T8" fmla="*/ 180 w 204"/>
                      <a:gd name="T9" fmla="*/ 64 h 94"/>
                      <a:gd name="T10" fmla="*/ 204 w 204"/>
                      <a:gd name="T11" fmla="*/ 94 h 94"/>
                    </a:gdLst>
                    <a:ahLst/>
                    <a:cxnLst>
                      <a:cxn ang="0">
                        <a:pos x="T0" y="T1"/>
                      </a:cxn>
                      <a:cxn ang="0">
                        <a:pos x="T2" y="T3"/>
                      </a:cxn>
                      <a:cxn ang="0">
                        <a:pos x="T4" y="T5"/>
                      </a:cxn>
                      <a:cxn ang="0">
                        <a:pos x="T6" y="T7"/>
                      </a:cxn>
                      <a:cxn ang="0">
                        <a:pos x="T8" y="T9"/>
                      </a:cxn>
                      <a:cxn ang="0">
                        <a:pos x="T10" y="T11"/>
                      </a:cxn>
                    </a:cxnLst>
                    <a:rect l="0" t="0" r="r" b="b"/>
                    <a:pathLst>
                      <a:path w="204" h="94">
                        <a:moveTo>
                          <a:pt x="0" y="82"/>
                        </a:moveTo>
                        <a:cubicBezTo>
                          <a:pt x="5" y="67"/>
                          <a:pt x="11" y="53"/>
                          <a:pt x="24" y="40"/>
                        </a:cubicBezTo>
                        <a:cubicBezTo>
                          <a:pt x="37" y="27"/>
                          <a:pt x="57" y="8"/>
                          <a:pt x="78" y="4"/>
                        </a:cubicBezTo>
                        <a:cubicBezTo>
                          <a:pt x="99" y="0"/>
                          <a:pt x="133" y="6"/>
                          <a:pt x="150" y="16"/>
                        </a:cubicBezTo>
                        <a:cubicBezTo>
                          <a:pt x="167" y="26"/>
                          <a:pt x="171" y="51"/>
                          <a:pt x="180" y="64"/>
                        </a:cubicBezTo>
                        <a:cubicBezTo>
                          <a:pt x="189" y="77"/>
                          <a:pt x="196" y="85"/>
                          <a:pt x="204" y="94"/>
                        </a:cubicBezTo>
                      </a:path>
                    </a:pathLst>
                  </a:custGeom>
                  <a:gradFill rotWithShape="1">
                    <a:gsLst>
                      <a:gs pos="0">
                        <a:schemeClr val="bg1"/>
                      </a:gs>
                      <a:gs pos="100000">
                        <a:srgbClr val="FF00FF"/>
                      </a:gs>
                    </a:gsLst>
                    <a:path path="rect">
                      <a:fillToRect l="50000" t="50000" r="50000" b="50000"/>
                    </a:path>
                  </a:gra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26" name="Freeform 36"/>
                <p:cNvSpPr>
                  <a:spLocks/>
                </p:cNvSpPr>
                <p:nvPr/>
              </p:nvSpPr>
              <p:spPr bwMode="auto">
                <a:xfrm>
                  <a:off x="5178" y="2079"/>
                  <a:ext cx="126" cy="162"/>
                </a:xfrm>
                <a:custGeom>
                  <a:avLst/>
                  <a:gdLst>
                    <a:gd name="T0" fmla="*/ 108 w 126"/>
                    <a:gd name="T1" fmla="*/ 0 h 162"/>
                    <a:gd name="T2" fmla="*/ 126 w 126"/>
                    <a:gd name="T3" fmla="*/ 54 h 162"/>
                    <a:gd name="T4" fmla="*/ 84 w 126"/>
                    <a:gd name="T5" fmla="*/ 54 h 162"/>
                    <a:gd name="T6" fmla="*/ 90 w 126"/>
                    <a:gd name="T7" fmla="*/ 96 h 162"/>
                    <a:gd name="T8" fmla="*/ 60 w 126"/>
                    <a:gd name="T9" fmla="*/ 84 h 162"/>
                    <a:gd name="T10" fmla="*/ 66 w 126"/>
                    <a:gd name="T11" fmla="*/ 138 h 162"/>
                    <a:gd name="T12" fmla="*/ 24 w 126"/>
                    <a:gd name="T13" fmla="*/ 102 h 162"/>
                    <a:gd name="T14" fmla="*/ 24 w 126"/>
                    <a:gd name="T15" fmla="*/ 162 h 162"/>
                    <a:gd name="T16" fmla="*/ 0 w 126"/>
                    <a:gd name="T17" fmla="*/ 126 h 162"/>
                    <a:gd name="T18" fmla="*/ 18 w 126"/>
                    <a:gd name="T19" fmla="*/ 84 h 162"/>
                    <a:gd name="T20" fmla="*/ 42 w 126"/>
                    <a:gd name="T21" fmla="*/ 60 h 162"/>
                    <a:gd name="T22" fmla="*/ 78 w 126"/>
                    <a:gd name="T23" fmla="*/ 36 h 162"/>
                    <a:gd name="T24" fmla="*/ 108 w 126"/>
                    <a:gd name="T2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62">
                      <a:moveTo>
                        <a:pt x="108" y="0"/>
                      </a:moveTo>
                      <a:lnTo>
                        <a:pt x="126" y="54"/>
                      </a:lnTo>
                      <a:lnTo>
                        <a:pt x="84" y="54"/>
                      </a:lnTo>
                      <a:lnTo>
                        <a:pt x="90" y="96"/>
                      </a:lnTo>
                      <a:lnTo>
                        <a:pt x="60" y="84"/>
                      </a:lnTo>
                      <a:lnTo>
                        <a:pt x="66" y="138"/>
                      </a:lnTo>
                      <a:lnTo>
                        <a:pt x="24" y="102"/>
                      </a:lnTo>
                      <a:lnTo>
                        <a:pt x="24" y="162"/>
                      </a:lnTo>
                      <a:lnTo>
                        <a:pt x="0" y="126"/>
                      </a:lnTo>
                      <a:lnTo>
                        <a:pt x="18" y="84"/>
                      </a:lnTo>
                      <a:lnTo>
                        <a:pt x="42" y="60"/>
                      </a:lnTo>
                      <a:lnTo>
                        <a:pt x="78" y="36"/>
                      </a:lnTo>
                      <a:lnTo>
                        <a:pt x="108" y="0"/>
                      </a:lnTo>
                      <a:close/>
                    </a:path>
                  </a:pathLst>
                </a:custGeom>
                <a:solidFill>
                  <a:srgbClr val="FE22AF"/>
                </a:solidFill>
                <a:ln w="9525" cap="flat" cmpd="sng">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sp>
          <p:nvSpPr>
            <p:cNvPr id="15" name="Freeform 22"/>
            <p:cNvSpPr>
              <a:spLocks/>
            </p:cNvSpPr>
            <p:nvPr/>
          </p:nvSpPr>
          <p:spPr bwMode="auto">
            <a:xfrm>
              <a:off x="5128" y="2268"/>
              <a:ext cx="100" cy="108"/>
            </a:xfrm>
            <a:custGeom>
              <a:avLst/>
              <a:gdLst>
                <a:gd name="T0" fmla="*/ 0 w 100"/>
                <a:gd name="T1" fmla="*/ 108 h 108"/>
                <a:gd name="T2" fmla="*/ 60 w 100"/>
                <a:gd name="T3" fmla="*/ 60 h 108"/>
                <a:gd name="T4" fmla="*/ 100 w 100"/>
                <a:gd name="T5" fmla="*/ 0 h 108"/>
              </a:gdLst>
              <a:ahLst/>
              <a:cxnLst>
                <a:cxn ang="0">
                  <a:pos x="T0" y="T1"/>
                </a:cxn>
                <a:cxn ang="0">
                  <a:pos x="T2" y="T3"/>
                </a:cxn>
                <a:cxn ang="0">
                  <a:pos x="T4" y="T5"/>
                </a:cxn>
              </a:cxnLst>
              <a:rect l="0" t="0" r="r" b="b"/>
              <a:pathLst>
                <a:path w="100" h="108">
                  <a:moveTo>
                    <a:pt x="0" y="108"/>
                  </a:moveTo>
                  <a:lnTo>
                    <a:pt x="60" y="60"/>
                  </a:lnTo>
                  <a:lnTo>
                    <a:pt x="10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6" name="Freeform 23"/>
            <p:cNvSpPr>
              <a:spLocks/>
            </p:cNvSpPr>
            <p:nvPr/>
          </p:nvSpPr>
          <p:spPr bwMode="auto">
            <a:xfrm>
              <a:off x="5172" y="2272"/>
              <a:ext cx="72" cy="116"/>
            </a:xfrm>
            <a:custGeom>
              <a:avLst/>
              <a:gdLst>
                <a:gd name="T0" fmla="*/ 0 w 72"/>
                <a:gd name="T1" fmla="*/ 116 h 116"/>
                <a:gd name="T2" fmla="*/ 52 w 72"/>
                <a:gd name="T3" fmla="*/ 64 h 116"/>
                <a:gd name="T4" fmla="*/ 72 w 72"/>
                <a:gd name="T5" fmla="*/ 0 h 116"/>
              </a:gdLst>
              <a:ahLst/>
              <a:cxnLst>
                <a:cxn ang="0">
                  <a:pos x="T0" y="T1"/>
                </a:cxn>
                <a:cxn ang="0">
                  <a:pos x="T2" y="T3"/>
                </a:cxn>
                <a:cxn ang="0">
                  <a:pos x="T4" y="T5"/>
                </a:cxn>
              </a:cxnLst>
              <a:rect l="0" t="0" r="r" b="b"/>
              <a:pathLst>
                <a:path w="72" h="116">
                  <a:moveTo>
                    <a:pt x="0" y="116"/>
                  </a:moveTo>
                  <a:lnTo>
                    <a:pt x="52" y="64"/>
                  </a:lnTo>
                  <a:lnTo>
                    <a:pt x="72"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7" name="Freeform 24"/>
            <p:cNvSpPr>
              <a:spLocks/>
            </p:cNvSpPr>
            <p:nvPr/>
          </p:nvSpPr>
          <p:spPr bwMode="auto">
            <a:xfrm>
              <a:off x="5224" y="2276"/>
              <a:ext cx="36" cy="128"/>
            </a:xfrm>
            <a:custGeom>
              <a:avLst/>
              <a:gdLst>
                <a:gd name="T0" fmla="*/ 0 w 36"/>
                <a:gd name="T1" fmla="*/ 128 h 128"/>
                <a:gd name="T2" fmla="*/ 28 w 36"/>
                <a:gd name="T3" fmla="*/ 48 h 128"/>
                <a:gd name="T4" fmla="*/ 36 w 36"/>
                <a:gd name="T5" fmla="*/ 0 h 128"/>
              </a:gdLst>
              <a:ahLst/>
              <a:cxnLst>
                <a:cxn ang="0">
                  <a:pos x="T0" y="T1"/>
                </a:cxn>
                <a:cxn ang="0">
                  <a:pos x="T2" y="T3"/>
                </a:cxn>
                <a:cxn ang="0">
                  <a:pos x="T4" y="T5"/>
                </a:cxn>
              </a:cxnLst>
              <a:rect l="0" t="0" r="r" b="b"/>
              <a:pathLst>
                <a:path w="36" h="128">
                  <a:moveTo>
                    <a:pt x="0" y="128"/>
                  </a:moveTo>
                  <a:lnTo>
                    <a:pt x="28" y="48"/>
                  </a:lnTo>
                  <a:lnTo>
                    <a:pt x="36"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8" name="Freeform 25"/>
            <p:cNvSpPr>
              <a:spLocks/>
            </p:cNvSpPr>
            <p:nvPr/>
          </p:nvSpPr>
          <p:spPr bwMode="auto">
            <a:xfrm>
              <a:off x="5272" y="2276"/>
              <a:ext cx="8" cy="124"/>
            </a:xfrm>
            <a:custGeom>
              <a:avLst/>
              <a:gdLst>
                <a:gd name="T0" fmla="*/ 8 w 8"/>
                <a:gd name="T1" fmla="*/ 124 h 124"/>
                <a:gd name="T2" fmla="*/ 0 w 8"/>
                <a:gd name="T3" fmla="*/ 52 h 124"/>
                <a:gd name="T4" fmla="*/ 0 w 8"/>
                <a:gd name="T5" fmla="*/ 0 h 124"/>
              </a:gdLst>
              <a:ahLst/>
              <a:cxnLst>
                <a:cxn ang="0">
                  <a:pos x="T0" y="T1"/>
                </a:cxn>
                <a:cxn ang="0">
                  <a:pos x="T2" y="T3"/>
                </a:cxn>
                <a:cxn ang="0">
                  <a:pos x="T4" y="T5"/>
                </a:cxn>
              </a:cxnLst>
              <a:rect l="0" t="0" r="r" b="b"/>
              <a:pathLst>
                <a:path w="8" h="124">
                  <a:moveTo>
                    <a:pt x="8" y="124"/>
                  </a:moveTo>
                  <a:lnTo>
                    <a:pt x="0" y="52"/>
                  </a:lnTo>
                  <a:lnTo>
                    <a:pt x="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 name="Line 26"/>
            <p:cNvSpPr>
              <a:spLocks noChangeShapeType="1"/>
            </p:cNvSpPr>
            <p:nvPr/>
          </p:nvSpPr>
          <p:spPr bwMode="auto">
            <a:xfrm>
              <a:off x="5272" y="2276"/>
              <a:ext cx="52" cy="12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0" name="Freeform 27"/>
            <p:cNvSpPr>
              <a:spLocks/>
            </p:cNvSpPr>
            <p:nvPr/>
          </p:nvSpPr>
          <p:spPr bwMode="auto">
            <a:xfrm>
              <a:off x="5296" y="2280"/>
              <a:ext cx="76" cy="116"/>
            </a:xfrm>
            <a:custGeom>
              <a:avLst/>
              <a:gdLst>
                <a:gd name="T0" fmla="*/ 24 w 76"/>
                <a:gd name="T1" fmla="*/ 116 h 116"/>
                <a:gd name="T2" fmla="*/ 76 w 76"/>
                <a:gd name="T3" fmla="*/ 108 h 116"/>
                <a:gd name="T4" fmla="*/ 56 w 76"/>
                <a:gd name="T5" fmla="*/ 88 h 116"/>
                <a:gd name="T6" fmla="*/ 0 w 76"/>
                <a:gd name="T7" fmla="*/ 0 h 116"/>
              </a:gdLst>
              <a:ahLst/>
              <a:cxnLst>
                <a:cxn ang="0">
                  <a:pos x="T0" y="T1"/>
                </a:cxn>
                <a:cxn ang="0">
                  <a:pos x="T2" y="T3"/>
                </a:cxn>
                <a:cxn ang="0">
                  <a:pos x="T4" y="T5"/>
                </a:cxn>
                <a:cxn ang="0">
                  <a:pos x="T6" y="T7"/>
                </a:cxn>
              </a:cxnLst>
              <a:rect l="0" t="0" r="r" b="b"/>
              <a:pathLst>
                <a:path w="76" h="116">
                  <a:moveTo>
                    <a:pt x="24" y="116"/>
                  </a:moveTo>
                  <a:lnTo>
                    <a:pt x="76" y="108"/>
                  </a:lnTo>
                  <a:lnTo>
                    <a:pt x="56" y="88"/>
                  </a:lnTo>
                  <a:lnTo>
                    <a:pt x="0" y="0"/>
                  </a:lnTo>
                </a:path>
              </a:pathLst>
            </a:custGeom>
            <a:noFill/>
            <a:ln w="9525" cap="flat" cmpd="sng">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pic>
        <p:nvPicPr>
          <p:cNvPr id="2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2104718"/>
            <a:ext cx="58578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3147705"/>
            <a:ext cx="58578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91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285750"/>
            <a:ext cx="7715250" cy="642938"/>
          </a:xfrm>
        </p:spPr>
        <p:txBody>
          <a:bodyPr>
            <a:normAutofit fontScale="90000"/>
          </a:bodyPr>
          <a:lstStyle/>
          <a:p>
            <a:pPr>
              <a:defRPr/>
            </a:pPr>
            <a:r>
              <a:rPr lang="ru-RU" sz="3600" b="1" dirty="0" smtClean="0">
                <a:solidFill>
                  <a:schemeClr val="tx2">
                    <a:lumMod val="75000"/>
                  </a:schemeClr>
                </a:solidFill>
              </a:rPr>
              <a:t>Домашнее задание</a:t>
            </a:r>
            <a:br>
              <a:rPr lang="ru-RU" sz="3600" b="1" dirty="0" smtClean="0">
                <a:solidFill>
                  <a:schemeClr val="tx2">
                    <a:lumMod val="75000"/>
                  </a:schemeClr>
                </a:solidFill>
              </a:rPr>
            </a:br>
            <a:r>
              <a:rPr lang="ru-RU" sz="3600" b="1" dirty="0" smtClean="0">
                <a:solidFill>
                  <a:schemeClr val="tx2">
                    <a:lumMod val="75000"/>
                  </a:schemeClr>
                </a:solidFill>
              </a:rPr>
              <a:t>Логарифмическая «комедия 2</a:t>
            </a:r>
            <a:r>
              <a:rPr lang="en-US" sz="3600" b="1" dirty="0" smtClean="0">
                <a:solidFill>
                  <a:schemeClr val="tx2">
                    <a:lumMod val="75000"/>
                  </a:schemeClr>
                </a:solidFill>
              </a:rPr>
              <a:t>&gt;3</a:t>
            </a:r>
            <a:r>
              <a:rPr lang="ru-RU" sz="3600" b="1" dirty="0" smtClean="0">
                <a:solidFill>
                  <a:schemeClr val="tx2">
                    <a:lumMod val="75000"/>
                  </a:schemeClr>
                </a:solidFill>
              </a:rPr>
              <a:t>»</a:t>
            </a:r>
            <a:endParaRPr lang="ru-RU" sz="3600" b="1" dirty="0">
              <a:solidFill>
                <a:schemeClr val="tx2">
                  <a:lumMod val="75000"/>
                </a:schemeClr>
              </a:solidFill>
            </a:endParaRPr>
          </a:p>
        </p:txBody>
      </p:sp>
      <p:sp>
        <p:nvSpPr>
          <p:cNvPr id="22531" name="Содержимое 2"/>
          <p:cNvSpPr>
            <a:spLocks noGrp="1"/>
          </p:cNvSpPr>
          <p:nvPr>
            <p:ph idx="1"/>
          </p:nvPr>
        </p:nvSpPr>
        <p:spPr>
          <a:xfrm>
            <a:off x="685800" y="1071563"/>
            <a:ext cx="4243388" cy="5357812"/>
          </a:xfrm>
        </p:spPr>
        <p:txBody>
          <a:bodyPr/>
          <a:lstStyle/>
          <a:p>
            <a:pPr eaLnBrk="1" hangingPunct="1">
              <a:lnSpc>
                <a:spcPct val="80000"/>
              </a:lnSpc>
            </a:pPr>
            <a:r>
              <a:rPr lang="ru-RU" altLang="ru-RU" sz="2000" dirty="0" smtClean="0">
                <a:latin typeface="Arial" pitchFamily="34" charset="0"/>
                <a:cs typeface="Arial" pitchFamily="34" charset="0"/>
              </a:rPr>
              <a:t>Комедия начинается с неравенства, </a:t>
            </a:r>
          </a:p>
          <a:p>
            <a:pPr eaLnBrk="1" hangingPunct="1">
              <a:lnSpc>
                <a:spcPct val="80000"/>
              </a:lnSpc>
              <a:buFont typeface="Wingdings" pitchFamily="2" charset="2"/>
              <a:buNone/>
            </a:pPr>
            <a:r>
              <a:rPr lang="ru-RU" altLang="ru-RU" sz="2000" dirty="0" smtClean="0">
                <a:latin typeface="Arial" pitchFamily="34" charset="0"/>
                <a:cs typeface="Arial" pitchFamily="34" charset="0"/>
              </a:rPr>
              <a:t>   бесспорно правильного.</a:t>
            </a:r>
          </a:p>
          <a:p>
            <a:pPr eaLnBrk="1" hangingPunct="1">
              <a:lnSpc>
                <a:spcPct val="80000"/>
              </a:lnSpc>
            </a:pPr>
            <a:endParaRPr lang="ru-RU" altLang="ru-RU" sz="2000" dirty="0" smtClean="0">
              <a:latin typeface="Arial" pitchFamily="34" charset="0"/>
              <a:cs typeface="Arial" pitchFamily="34" charset="0"/>
            </a:endParaRPr>
          </a:p>
          <a:p>
            <a:pPr eaLnBrk="1" hangingPunct="1">
              <a:lnSpc>
                <a:spcPct val="80000"/>
              </a:lnSpc>
            </a:pPr>
            <a:r>
              <a:rPr lang="ru-RU" altLang="ru-RU" sz="2000" dirty="0" smtClean="0">
                <a:latin typeface="Arial" pitchFamily="34" charset="0"/>
                <a:cs typeface="Arial" pitchFamily="34" charset="0"/>
              </a:rPr>
              <a:t>Затем следует преобразование</a:t>
            </a:r>
          </a:p>
          <a:p>
            <a:pPr eaLnBrk="1" hangingPunct="1">
              <a:lnSpc>
                <a:spcPct val="80000"/>
              </a:lnSpc>
              <a:buFontTx/>
              <a:buNone/>
            </a:pPr>
            <a:r>
              <a:rPr lang="ru-RU" altLang="ru-RU" sz="2000" dirty="0" smtClean="0">
                <a:latin typeface="Arial" pitchFamily="34" charset="0"/>
                <a:cs typeface="Arial" pitchFamily="34" charset="0"/>
              </a:rPr>
              <a:t>    тоже не внушающее сомнения</a:t>
            </a:r>
          </a:p>
          <a:p>
            <a:pPr eaLnBrk="1" hangingPunct="1">
              <a:lnSpc>
                <a:spcPct val="80000"/>
              </a:lnSpc>
            </a:pPr>
            <a:r>
              <a:rPr lang="ru-RU" altLang="ru-RU" sz="2000" dirty="0" smtClean="0">
                <a:latin typeface="Arial" pitchFamily="34" charset="0"/>
                <a:cs typeface="Arial" pitchFamily="34" charset="0"/>
              </a:rPr>
              <a:t>Большему числу соответствует больший логарифм, если функция возрастает, значит,</a:t>
            </a:r>
          </a:p>
          <a:p>
            <a:pPr eaLnBrk="1" hangingPunct="1">
              <a:lnSpc>
                <a:spcPct val="80000"/>
              </a:lnSpc>
              <a:buFontTx/>
              <a:buNone/>
            </a:pPr>
            <a:endParaRPr lang="ru-RU" altLang="ru-RU" sz="2000" dirty="0" smtClean="0">
              <a:latin typeface="Arial" pitchFamily="34" charset="0"/>
              <a:cs typeface="Arial" pitchFamily="34" charset="0"/>
            </a:endParaRPr>
          </a:p>
          <a:p>
            <a:pPr eaLnBrk="1" hangingPunct="1">
              <a:lnSpc>
                <a:spcPct val="80000"/>
              </a:lnSpc>
            </a:pPr>
            <a:endParaRPr lang="ru-RU" altLang="ru-RU" sz="2000" dirty="0" smtClean="0">
              <a:latin typeface="Arial" pitchFamily="34" charset="0"/>
              <a:cs typeface="Arial" pitchFamily="34" charset="0"/>
            </a:endParaRPr>
          </a:p>
          <a:p>
            <a:pPr eaLnBrk="1" hangingPunct="1">
              <a:lnSpc>
                <a:spcPct val="80000"/>
              </a:lnSpc>
            </a:pPr>
            <a:r>
              <a:rPr lang="ru-RU" altLang="ru-RU" sz="2000" dirty="0" smtClean="0">
                <a:latin typeface="Arial" pitchFamily="34" charset="0"/>
                <a:cs typeface="Arial" pitchFamily="34" charset="0"/>
              </a:rPr>
              <a:t>После сокращения на </a:t>
            </a:r>
          </a:p>
          <a:p>
            <a:pPr eaLnBrk="1" hangingPunct="1">
              <a:lnSpc>
                <a:spcPct val="80000"/>
              </a:lnSpc>
            </a:pPr>
            <a:endParaRPr lang="ru-RU" altLang="ru-RU" sz="2000" dirty="0" smtClean="0">
              <a:latin typeface="Arial" pitchFamily="34" charset="0"/>
              <a:cs typeface="Arial" pitchFamily="34" charset="0"/>
            </a:endParaRPr>
          </a:p>
          <a:p>
            <a:pPr algn="ctr" eaLnBrk="1" hangingPunct="1">
              <a:lnSpc>
                <a:spcPct val="80000"/>
              </a:lnSpc>
            </a:pPr>
            <a:r>
              <a:rPr lang="ru-RU" altLang="ru-RU" sz="2000" dirty="0" smtClean="0">
                <a:latin typeface="Arial" pitchFamily="34" charset="0"/>
                <a:cs typeface="Arial" pitchFamily="34" charset="0"/>
              </a:rPr>
              <a:t>Имеем 2</a:t>
            </a:r>
            <a:r>
              <a:rPr lang="en-US" altLang="ru-RU" sz="2000" dirty="0" smtClean="0">
                <a:latin typeface="Arial" pitchFamily="34" charset="0"/>
                <a:cs typeface="Arial" pitchFamily="34" charset="0"/>
              </a:rPr>
              <a:t>&gt;</a:t>
            </a:r>
            <a:r>
              <a:rPr lang="ru-RU" altLang="ru-RU" sz="2000" dirty="0" smtClean="0">
                <a:latin typeface="Arial" pitchFamily="34" charset="0"/>
                <a:cs typeface="Arial" pitchFamily="34" charset="0"/>
              </a:rPr>
              <a:t>3.</a:t>
            </a:r>
          </a:p>
          <a:p>
            <a:pPr algn="ctr" eaLnBrk="1" hangingPunct="1">
              <a:lnSpc>
                <a:spcPct val="80000"/>
              </a:lnSpc>
            </a:pPr>
            <a:r>
              <a:rPr lang="ru-RU" altLang="ru-RU" sz="2000" dirty="0" smtClean="0">
                <a:latin typeface="Arial" pitchFamily="34" charset="0"/>
                <a:cs typeface="Arial" pitchFamily="34" charset="0"/>
              </a:rPr>
              <a:t>В чем ошибка этого доказательства?</a:t>
            </a:r>
          </a:p>
          <a:p>
            <a:endParaRPr lang="ru-RU" altLang="ru-RU" dirty="0" smtClean="0"/>
          </a:p>
        </p:txBody>
      </p:sp>
      <p:graphicFrame>
        <p:nvGraphicFramePr>
          <p:cNvPr id="22532" name="Object 12"/>
          <p:cNvGraphicFramePr>
            <a:graphicFrameLocks noChangeAspect="1"/>
          </p:cNvGraphicFramePr>
          <p:nvPr>
            <p:extLst>
              <p:ext uri="{D42A27DB-BD31-4B8C-83A1-F6EECF244321}">
                <p14:modId xmlns:p14="http://schemas.microsoft.com/office/powerpoint/2010/main" val="1314322151"/>
              </p:ext>
            </p:extLst>
          </p:nvPr>
        </p:nvGraphicFramePr>
        <p:xfrm>
          <a:off x="5436096" y="1916832"/>
          <a:ext cx="1844675" cy="1084263"/>
        </p:xfrm>
        <a:graphic>
          <a:graphicData uri="http://schemas.openxmlformats.org/presentationml/2006/ole">
            <mc:AlternateContent xmlns:mc="http://schemas.openxmlformats.org/markup-compatibility/2006">
              <mc:Choice xmlns:v="urn:schemas-microsoft-com:vml" Requires="v">
                <p:oleObj spid="_x0000_s7215" name="Формула" r:id="rId3" imgW="799753" imgH="469696" progId="Equation.3">
                  <p:embed/>
                </p:oleObj>
              </mc:Choice>
              <mc:Fallback>
                <p:oleObj name="Формула" r:id="rId3" imgW="799753" imgH="46969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1916832"/>
                        <a:ext cx="1844675"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33" name="Object 13"/>
          <p:cNvGraphicFramePr>
            <a:graphicFrameLocks noChangeAspect="1"/>
          </p:cNvGraphicFramePr>
          <p:nvPr/>
        </p:nvGraphicFramePr>
        <p:xfrm>
          <a:off x="5786438" y="1000125"/>
          <a:ext cx="906462" cy="906463"/>
        </p:xfrm>
        <a:graphic>
          <a:graphicData uri="http://schemas.openxmlformats.org/presentationml/2006/ole">
            <mc:AlternateContent xmlns:mc="http://schemas.openxmlformats.org/markup-compatibility/2006">
              <mc:Choice xmlns:v="urn:schemas-microsoft-com:vml" Requires="v">
                <p:oleObj spid="_x0000_s7216" name="Формула" r:id="rId5" imgW="393529" imgH="393529" progId="Equation.3">
                  <p:embed/>
                </p:oleObj>
              </mc:Choice>
              <mc:Fallback>
                <p:oleObj name="Формула" r:id="rId5" imgW="393529" imgH="39352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6438" y="1000125"/>
                        <a:ext cx="906462"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34" name="Object 14"/>
          <p:cNvGraphicFramePr>
            <a:graphicFrameLocks noChangeAspect="1"/>
          </p:cNvGraphicFramePr>
          <p:nvPr>
            <p:extLst>
              <p:ext uri="{D42A27DB-BD31-4B8C-83A1-F6EECF244321}">
                <p14:modId xmlns:p14="http://schemas.microsoft.com/office/powerpoint/2010/main" val="3941014425"/>
              </p:ext>
            </p:extLst>
          </p:nvPr>
        </p:nvGraphicFramePr>
        <p:xfrm>
          <a:off x="5364088" y="2924944"/>
          <a:ext cx="1854200" cy="835025"/>
        </p:xfrm>
        <a:graphic>
          <a:graphicData uri="http://schemas.openxmlformats.org/presentationml/2006/ole">
            <mc:AlternateContent xmlns:mc="http://schemas.openxmlformats.org/markup-compatibility/2006">
              <mc:Choice xmlns:v="urn:schemas-microsoft-com:vml" Requires="v">
                <p:oleObj spid="_x0000_s7217" name="Формула" r:id="rId7" imgW="1040948" imgH="469696" progId="Equation.3">
                  <p:embed/>
                </p:oleObj>
              </mc:Choice>
              <mc:Fallback>
                <p:oleObj name="Формула" r:id="rId7" imgW="1040948" imgH="46969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4088" y="2924944"/>
                        <a:ext cx="18542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35" name="Object 15"/>
          <p:cNvGraphicFramePr>
            <a:graphicFrameLocks noChangeAspect="1"/>
          </p:cNvGraphicFramePr>
          <p:nvPr>
            <p:extLst>
              <p:ext uri="{D42A27DB-BD31-4B8C-83A1-F6EECF244321}">
                <p14:modId xmlns:p14="http://schemas.microsoft.com/office/powerpoint/2010/main" val="1659553594"/>
              </p:ext>
            </p:extLst>
          </p:nvPr>
        </p:nvGraphicFramePr>
        <p:xfrm>
          <a:off x="5364088" y="3789040"/>
          <a:ext cx="1992313" cy="771525"/>
        </p:xfrm>
        <a:graphic>
          <a:graphicData uri="http://schemas.openxmlformats.org/presentationml/2006/ole">
            <mc:AlternateContent xmlns:mc="http://schemas.openxmlformats.org/markup-compatibility/2006">
              <mc:Choice xmlns:v="urn:schemas-microsoft-com:vml" Requires="v">
                <p:oleObj spid="_x0000_s7218" name="Формула" r:id="rId9" imgW="1129810" imgH="431613" progId="Equation.3">
                  <p:embed/>
                </p:oleObj>
              </mc:Choice>
              <mc:Fallback>
                <p:oleObj name="Формула" r:id="rId9" imgW="1129810" imgH="431613"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4088" y="3789040"/>
                        <a:ext cx="1992313"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36" name="Object 16"/>
          <p:cNvGraphicFramePr>
            <a:graphicFrameLocks noChangeAspect="1"/>
          </p:cNvGraphicFramePr>
          <p:nvPr>
            <p:extLst>
              <p:ext uri="{D42A27DB-BD31-4B8C-83A1-F6EECF244321}">
                <p14:modId xmlns:p14="http://schemas.microsoft.com/office/powerpoint/2010/main" val="3987938911"/>
              </p:ext>
            </p:extLst>
          </p:nvPr>
        </p:nvGraphicFramePr>
        <p:xfrm>
          <a:off x="7740352" y="3717032"/>
          <a:ext cx="839787" cy="863600"/>
        </p:xfrm>
        <a:graphic>
          <a:graphicData uri="http://schemas.openxmlformats.org/presentationml/2006/ole">
            <mc:AlternateContent xmlns:mc="http://schemas.openxmlformats.org/markup-compatibility/2006">
              <mc:Choice xmlns:v="urn:schemas-microsoft-com:vml" Requires="v">
                <p:oleObj spid="_x0000_s7219" name="Формула" r:id="rId11" imgW="418918" imgH="431613" progId="Equation.3">
                  <p:embed/>
                </p:oleObj>
              </mc:Choice>
              <mc:Fallback>
                <p:oleObj name="Формула" r:id="rId11" imgW="418918" imgH="431613"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0352" y="3717032"/>
                        <a:ext cx="83978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23477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Рисунок13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945791"/>
            <a:ext cx="5976664" cy="306384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457200" y="260648"/>
            <a:ext cx="7772400" cy="4320480"/>
          </a:xfrm>
        </p:spPr>
        <p:txBody>
          <a:bodyPr>
            <a:normAutofit fontScale="90000"/>
          </a:bodyPr>
          <a:lstStyle/>
          <a:p>
            <a:pPr algn="l"/>
            <a:r>
              <a:rPr lang="ru-RU" sz="2400" b="1" dirty="0" smtClean="0">
                <a:solidFill>
                  <a:srgbClr val="7030A0"/>
                </a:solidFill>
                <a:effectLst/>
                <a:latin typeface="Times New Roman"/>
                <a:ea typeface="Times New Roman"/>
              </a:rPr>
              <a:t/>
            </a:r>
            <a:br>
              <a:rPr lang="ru-RU" sz="2400" b="1" dirty="0" smtClean="0">
                <a:solidFill>
                  <a:srgbClr val="7030A0"/>
                </a:solidFill>
                <a:effectLst/>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rgbClr val="7030A0"/>
                </a:solidFill>
                <a:latin typeface="Times New Roman"/>
                <a:ea typeface="Times New Roman"/>
              </a:rPr>
              <a:t/>
            </a:r>
            <a:br>
              <a:rPr lang="ru-RU" sz="2400" b="1" dirty="0" smtClean="0">
                <a:solidFill>
                  <a:srgbClr val="7030A0"/>
                </a:solidFill>
                <a:latin typeface="Times New Roman"/>
                <a:ea typeface="Times New Roman"/>
              </a:rPr>
            </a:br>
            <a:r>
              <a:rPr lang="ru-RU" sz="2400" b="1" dirty="0" smtClean="0">
                <a:solidFill>
                  <a:srgbClr val="7030A0"/>
                </a:solidFill>
                <a:latin typeface="Times New Roman"/>
                <a:ea typeface="Times New Roman"/>
              </a:rPr>
              <a:t/>
            </a:r>
            <a:br>
              <a:rPr lang="ru-RU" sz="2400" b="1" dirty="0" smtClean="0">
                <a:solidFill>
                  <a:srgbClr val="7030A0"/>
                </a:solidFill>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rgbClr val="7030A0"/>
                </a:solidFill>
                <a:latin typeface="Times New Roman"/>
                <a:ea typeface="Times New Roman"/>
              </a:rPr>
              <a:t/>
            </a:r>
            <a:br>
              <a:rPr lang="ru-RU" sz="2400" b="1" dirty="0" smtClean="0">
                <a:solidFill>
                  <a:srgbClr val="7030A0"/>
                </a:solidFill>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rgbClr val="7030A0"/>
                </a:solidFill>
                <a:latin typeface="Times New Roman"/>
                <a:ea typeface="Times New Roman"/>
              </a:rPr>
              <a:t/>
            </a:r>
            <a:br>
              <a:rPr lang="ru-RU" sz="2400" b="1" dirty="0" smtClean="0">
                <a:solidFill>
                  <a:srgbClr val="7030A0"/>
                </a:solidFill>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chemeClr val="tx1"/>
                </a:solidFill>
                <a:latin typeface="Times New Roman"/>
                <a:ea typeface="Times New Roman"/>
              </a:rPr>
              <a:t>«БАТТЛ</a:t>
            </a:r>
            <a:r>
              <a:rPr lang="ru-RU" sz="2400" b="1" dirty="0">
                <a:solidFill>
                  <a:schemeClr val="tx1"/>
                </a:solidFill>
                <a:latin typeface="Times New Roman"/>
                <a:ea typeface="Times New Roman"/>
              </a:rPr>
              <a:t>» показательных и логарифмических уравнений»</a:t>
            </a:r>
            <a:br>
              <a:rPr lang="ru-RU" sz="2400" b="1" dirty="0">
                <a:solidFill>
                  <a:schemeClr val="tx1"/>
                </a:solidFill>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rgbClr val="7030A0"/>
                </a:solidFill>
                <a:latin typeface="Times New Roman"/>
                <a:ea typeface="Times New Roman"/>
              </a:rPr>
              <a:t/>
            </a:r>
            <a:br>
              <a:rPr lang="ru-RU" sz="2400" b="1" dirty="0" smtClean="0">
                <a:solidFill>
                  <a:srgbClr val="7030A0"/>
                </a:solidFill>
                <a:latin typeface="Times New Roman"/>
                <a:ea typeface="Times New Roman"/>
              </a:rPr>
            </a:br>
            <a:r>
              <a:rPr lang="ru-RU" sz="2400" b="1" dirty="0">
                <a:solidFill>
                  <a:srgbClr val="7030A0"/>
                </a:solidFill>
                <a:latin typeface="Times New Roman"/>
                <a:ea typeface="Times New Roman"/>
              </a:rPr>
              <a:t/>
            </a:r>
            <a:br>
              <a:rPr lang="ru-RU" sz="2400" b="1" dirty="0">
                <a:solidFill>
                  <a:srgbClr val="7030A0"/>
                </a:solidFill>
                <a:latin typeface="Times New Roman"/>
                <a:ea typeface="Times New Roman"/>
              </a:rPr>
            </a:br>
            <a:r>
              <a:rPr lang="ru-RU" sz="2400" b="1" dirty="0" smtClean="0">
                <a:solidFill>
                  <a:srgbClr val="7030A0"/>
                </a:solidFill>
                <a:effectLst/>
                <a:latin typeface="Times New Roman"/>
                <a:ea typeface="Times New Roman"/>
              </a:rPr>
              <a:t>«</a:t>
            </a:r>
            <a:r>
              <a:rPr lang="ru-RU" sz="2400" b="1" dirty="0">
                <a:solidFill>
                  <a:srgbClr val="7030A0"/>
                </a:solidFill>
                <a:effectLst/>
                <a:latin typeface="Times New Roman"/>
                <a:ea typeface="Times New Roman"/>
              </a:rPr>
              <a:t>Дорогие друзья!</a:t>
            </a:r>
            <a:r>
              <a:rPr lang="ru-RU" sz="2400" dirty="0">
                <a:solidFill>
                  <a:srgbClr val="7030A0"/>
                </a:solidFill>
                <a:effectLst/>
                <a:latin typeface="Times New Roman"/>
                <a:ea typeface="Times New Roman"/>
              </a:rPr>
              <a:t/>
            </a:r>
            <a:br>
              <a:rPr lang="ru-RU" sz="2400" dirty="0">
                <a:solidFill>
                  <a:srgbClr val="7030A0"/>
                </a:solidFill>
                <a:effectLst/>
                <a:latin typeface="Times New Roman"/>
                <a:ea typeface="Times New Roman"/>
              </a:rPr>
            </a:br>
            <a:r>
              <a:rPr lang="ru-RU" sz="2400" b="1" dirty="0" smtClean="0">
                <a:solidFill>
                  <a:srgbClr val="7030A0"/>
                </a:solidFill>
                <a:effectLst/>
                <a:latin typeface="Times New Roman"/>
                <a:ea typeface="Times New Roman"/>
              </a:rPr>
              <a:t>Беритесь </a:t>
            </a:r>
            <a:r>
              <a:rPr lang="ru-RU" sz="2400" b="1" dirty="0">
                <a:solidFill>
                  <a:srgbClr val="7030A0"/>
                </a:solidFill>
                <a:effectLst/>
                <a:latin typeface="Times New Roman"/>
                <a:ea typeface="Times New Roman"/>
              </a:rPr>
              <a:t>за решение трудных математических задач! И тех, которые только что поставлены, и тех, которые уже многие десятилетия  или столетия не поддаются </a:t>
            </a:r>
            <a:r>
              <a:rPr lang="ru-RU" sz="2400" b="1" dirty="0" smtClean="0">
                <a:solidFill>
                  <a:srgbClr val="7030A0"/>
                </a:solidFill>
                <a:effectLst/>
                <a:latin typeface="Times New Roman"/>
                <a:ea typeface="Times New Roman"/>
              </a:rPr>
              <a:t>решению.</a:t>
            </a:r>
            <a:r>
              <a:rPr lang="ru-RU" sz="2400" dirty="0">
                <a:solidFill>
                  <a:srgbClr val="7030A0"/>
                </a:solidFill>
                <a:effectLst/>
                <a:latin typeface="Times New Roman"/>
                <a:ea typeface="Times New Roman"/>
              </a:rPr>
              <a:t> </a:t>
            </a:r>
            <a:r>
              <a:rPr lang="ru-RU" sz="2400" b="1" dirty="0" smtClean="0">
                <a:solidFill>
                  <a:srgbClr val="7030A0"/>
                </a:solidFill>
                <a:effectLst/>
                <a:latin typeface="Times New Roman"/>
                <a:ea typeface="Times New Roman"/>
              </a:rPr>
              <a:t>Не </a:t>
            </a:r>
            <a:r>
              <a:rPr lang="ru-RU" sz="2400" b="1" dirty="0">
                <a:solidFill>
                  <a:srgbClr val="7030A0"/>
                </a:solidFill>
                <a:effectLst/>
                <a:latin typeface="Times New Roman"/>
                <a:ea typeface="Times New Roman"/>
              </a:rPr>
              <a:t>будьте безучастными и равнодушными, в противном случае это будет духовная смерть</a:t>
            </a:r>
            <a:r>
              <a:rPr lang="ru-RU" sz="2400" b="1" dirty="0" smtClean="0">
                <a:solidFill>
                  <a:srgbClr val="7030A0"/>
                </a:solidFill>
                <a:effectLst/>
                <a:latin typeface="Times New Roman"/>
                <a:ea typeface="Times New Roman"/>
              </a:rPr>
              <a:t>»</a:t>
            </a:r>
            <a:r>
              <a:rPr lang="ru-RU" sz="1800" b="1" dirty="0" smtClean="0">
                <a:solidFill>
                  <a:srgbClr val="7030A0"/>
                </a:solidFill>
                <a:latin typeface="Times New Roman"/>
                <a:ea typeface="Times New Roman"/>
              </a:rPr>
              <a:t>                                </a:t>
            </a:r>
            <a:br>
              <a:rPr lang="ru-RU" sz="1800" b="1" dirty="0" smtClean="0">
                <a:solidFill>
                  <a:srgbClr val="7030A0"/>
                </a:solidFill>
                <a:latin typeface="Times New Roman"/>
                <a:ea typeface="Times New Roman"/>
              </a:rPr>
            </a:br>
            <a:r>
              <a:rPr lang="ru-RU" sz="1800" b="1" dirty="0">
                <a:solidFill>
                  <a:srgbClr val="7030A0"/>
                </a:solidFill>
                <a:latin typeface="Times New Roman"/>
                <a:ea typeface="Times New Roman"/>
              </a:rPr>
              <a:t> </a:t>
            </a:r>
            <a:r>
              <a:rPr lang="ru-RU" sz="1800" b="1" dirty="0" smtClean="0">
                <a:solidFill>
                  <a:srgbClr val="7030A0"/>
                </a:solidFill>
                <a:latin typeface="Times New Roman"/>
                <a:ea typeface="Times New Roman"/>
              </a:rPr>
              <a:t>                                                                                                                                                                  ДАНТЕ</a:t>
            </a:r>
            <a:r>
              <a:rPr lang="ru-RU" sz="1800" dirty="0">
                <a:solidFill>
                  <a:srgbClr val="7030A0"/>
                </a:solidFill>
                <a:latin typeface="Times New Roman"/>
                <a:ea typeface="Times New Roman"/>
              </a:rPr>
              <a:t/>
            </a:r>
            <a:br>
              <a:rPr lang="ru-RU" sz="1800" dirty="0">
                <a:solidFill>
                  <a:srgbClr val="7030A0"/>
                </a:solidFill>
                <a:latin typeface="Times New Roman"/>
                <a:ea typeface="Times New Roman"/>
              </a:rPr>
            </a:br>
            <a:endParaRPr lang="ru-RU" sz="1800" dirty="0">
              <a:solidFill>
                <a:srgbClr val="7030A0"/>
              </a:solidFill>
            </a:endParaRPr>
          </a:p>
        </p:txBody>
      </p:sp>
      <p:sp>
        <p:nvSpPr>
          <p:cNvPr id="3" name="Подзаголовок 2"/>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val="103269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793" y="-594"/>
            <a:ext cx="9144793" cy="6858594"/>
          </a:xfrm>
          <a:prstGeom prst="rect">
            <a:avLst/>
          </a:prstGeom>
        </p:spPr>
      </p:pic>
      <p:sp>
        <p:nvSpPr>
          <p:cNvPr id="5" name="Прямоугольник 4"/>
          <p:cNvSpPr/>
          <p:nvPr/>
        </p:nvSpPr>
        <p:spPr>
          <a:xfrm>
            <a:off x="222738" y="365126"/>
            <a:ext cx="8572919" cy="4278735"/>
          </a:xfrm>
          <a:prstGeom prst="rect">
            <a:avLst/>
          </a:prstGeom>
        </p:spPr>
        <p:txBody>
          <a:bodyPr wrap="square">
            <a:spAutoFit/>
          </a:bodyPr>
          <a:lstStyle/>
          <a:p>
            <a:pPr marL="228600" algn="just">
              <a:lnSpc>
                <a:spcPct val="107000"/>
              </a:lnSpc>
              <a:spcAft>
                <a:spcPts val="800"/>
              </a:spcAft>
            </a:pPr>
            <a:r>
              <a:rPr lang="ru-RU" sz="2800" b="1" i="1" dirty="0" smtClean="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Практическая задача</a:t>
            </a:r>
            <a:r>
              <a:rPr lang="ru-RU" sz="2800" b="1" dirty="0" smtClean="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smtClean="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800"/>
              </a:spcAft>
            </a:pPr>
            <a:r>
              <a:rPr lang="ru-RU" sz="2000" b="1" dirty="0" smtClean="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200" b="1" i="1" dirty="0" smtClean="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Представим, что на Землю нападают противные инопланетные чудовища, покрытые кислотной слизью, которые размножаются делением. Первоначально на землю была заброшена исследовательская шлюпка с 8 тварями на борту. Атмосфера земли оказалась столь прекрасна, что через два часа количество особей увеличилось до 100 штук. И перед землянами стоит задача не только выхватить огнемет и с доблестью, достойной Мстителей истребить инопланетных тварей, но и рассчитать, через какое время захватчики размножатся до 500 штук и поработят землю?. </a:t>
            </a:r>
            <a:endParaRPr lang="ru-RU" sz="2200" b="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416448" y="4498293"/>
            <a:ext cx="2409372" cy="2359707"/>
          </a:xfrm>
          <a:prstGeom prst="rect">
            <a:avLst/>
          </a:prstGeom>
        </p:spPr>
      </p:pic>
      <p:pic>
        <p:nvPicPr>
          <p:cNvPr id="7" name="Рисунок 6"/>
          <p:cNvPicPr>
            <a:picLocks noChangeAspect="1"/>
          </p:cNvPicPr>
          <p:nvPr/>
        </p:nvPicPr>
        <p:blipFill>
          <a:blip r:embed="rId4"/>
          <a:stretch>
            <a:fillRect/>
          </a:stretch>
        </p:blipFill>
        <p:spPr>
          <a:xfrm>
            <a:off x="6115957" y="4643861"/>
            <a:ext cx="3028043" cy="2545080"/>
          </a:xfrm>
          <a:prstGeom prst="rect">
            <a:avLst/>
          </a:prstGeom>
        </p:spPr>
      </p:pic>
    </p:spTree>
    <p:extLst>
      <p:ext uri="{BB962C8B-B14F-4D97-AF65-F5344CB8AC3E}">
        <p14:creationId xmlns:p14="http://schemas.microsoft.com/office/powerpoint/2010/main" val="12544340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a:r>
              <a:rPr lang="ru-RU" b="1" dirty="0">
                <a:solidFill>
                  <a:schemeClr val="tx1"/>
                </a:solidFill>
              </a:rPr>
              <a:t>Спасибо за сотрудничество!</a:t>
            </a:r>
          </a:p>
        </p:txBody>
      </p:sp>
      <p:sp>
        <p:nvSpPr>
          <p:cNvPr id="20484" name="AutoShape 4"/>
          <p:cNvSpPr>
            <a:spLocks noChangeArrowheads="1"/>
          </p:cNvSpPr>
          <p:nvPr/>
        </p:nvSpPr>
        <p:spPr bwMode="auto">
          <a:xfrm>
            <a:off x="1187450" y="1989138"/>
            <a:ext cx="7561263" cy="3816350"/>
          </a:xfrm>
          <a:prstGeom prst="flowChartMultidocument">
            <a:avLst/>
          </a:prstGeom>
          <a:solidFill>
            <a:schemeClr val="accent1"/>
          </a:solidFill>
          <a:ln w="9525">
            <a:solidFill>
              <a:schemeClr val="tx1"/>
            </a:solidFill>
            <a:miter lim="800000"/>
            <a:headEnd/>
            <a:tailEnd/>
          </a:ln>
          <a:effectLst/>
        </p:spPr>
        <p:txBody>
          <a:bodyPr wrap="none" anchor="ctr"/>
          <a:lstStyle/>
          <a:p>
            <a:pPr algn="ctr"/>
            <a:r>
              <a:rPr lang="ru-RU" sz="4400" dirty="0"/>
              <a:t>Желаю всем успехов  </a:t>
            </a:r>
          </a:p>
          <a:p>
            <a:pPr algn="ctr"/>
            <a:r>
              <a:rPr lang="ru-RU" sz="4400" dirty="0"/>
              <a:t>и хорошего настроения!</a:t>
            </a:r>
          </a:p>
        </p:txBody>
      </p:sp>
      <p:pic>
        <p:nvPicPr>
          <p:cNvPr id="6" name="Picture 4" descr="E:\Мои рисунки\картинки\картинки школа\252326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6463" y="5186363"/>
            <a:ext cx="1492250"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582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52536" y="1889666"/>
            <a:ext cx="3519147" cy="499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pPr algn="l"/>
            <a:r>
              <a:rPr lang="ru-RU" sz="4400" dirty="0" smtClean="0">
                <a:solidFill>
                  <a:srgbClr val="FF0000"/>
                </a:solidFill>
                <a:effectLst/>
                <a:latin typeface="Times New Roman"/>
                <a:ea typeface="Times New Roman"/>
              </a:rPr>
              <a:t>История №1</a:t>
            </a:r>
            <a:br>
              <a:rPr lang="ru-RU" sz="4400" dirty="0" smtClean="0">
                <a:solidFill>
                  <a:srgbClr val="FF0000"/>
                </a:solidFill>
                <a:effectLst/>
                <a:latin typeface="Times New Roman"/>
                <a:ea typeface="Times New Roman"/>
              </a:rPr>
            </a:br>
            <a:r>
              <a:rPr lang="ru-RU" sz="4400" dirty="0" err="1" smtClean="0">
                <a:solidFill>
                  <a:srgbClr val="FF0000"/>
                </a:solidFill>
                <a:effectLst/>
                <a:latin typeface="Times New Roman"/>
                <a:ea typeface="Times New Roman"/>
              </a:rPr>
              <a:t>Гипатия</a:t>
            </a:r>
            <a:r>
              <a:rPr lang="ru-RU" sz="4400" dirty="0" smtClean="0">
                <a:solidFill>
                  <a:srgbClr val="FF0000"/>
                </a:solidFill>
                <a:effectLst/>
                <a:latin typeface="Times New Roman"/>
                <a:ea typeface="Times New Roman"/>
              </a:rPr>
              <a:t> </a:t>
            </a:r>
            <a:endParaRPr lang="ru-RU" dirty="0">
              <a:solidFill>
                <a:srgbClr val="FF0000"/>
              </a:solidFill>
            </a:endParaRPr>
          </a:p>
        </p:txBody>
      </p:sp>
      <p:sp>
        <p:nvSpPr>
          <p:cNvPr id="3" name="Текст 2"/>
          <p:cNvSpPr>
            <a:spLocks noGrp="1"/>
          </p:cNvSpPr>
          <p:nvPr>
            <p:ph type="body" idx="1"/>
          </p:nvPr>
        </p:nvSpPr>
        <p:spPr/>
        <p:txBody>
          <a:bodyPr/>
          <a:lstStyle/>
          <a:p>
            <a:endParaRPr lang="ru-RU"/>
          </a:p>
        </p:txBody>
      </p:sp>
      <p:sp>
        <p:nvSpPr>
          <p:cNvPr id="4" name="Текст 3"/>
          <p:cNvSpPr>
            <a:spLocks noGrp="1"/>
          </p:cNvSpPr>
          <p:nvPr>
            <p:ph type="body" sz="quarter" idx="3"/>
          </p:nvPr>
        </p:nvSpPr>
        <p:spPr/>
        <p:txBody>
          <a:bodyPr/>
          <a:lstStyle/>
          <a:p>
            <a:endParaRPr lang="ru-RU"/>
          </a:p>
        </p:txBody>
      </p:sp>
      <p:sp>
        <p:nvSpPr>
          <p:cNvPr id="6" name="Объект 5"/>
          <p:cNvSpPr>
            <a:spLocks noGrp="1"/>
          </p:cNvSpPr>
          <p:nvPr>
            <p:ph sz="quarter" idx="4"/>
          </p:nvPr>
        </p:nvSpPr>
        <p:spPr>
          <a:xfrm>
            <a:off x="3059832" y="116632"/>
            <a:ext cx="5976664" cy="5269425"/>
          </a:xfrm>
        </p:spPr>
        <p:txBody>
          <a:bodyPr>
            <a:noAutofit/>
          </a:bodyPr>
          <a:lstStyle/>
          <a:p>
            <a:pPr indent="459740" algn="just"/>
            <a:r>
              <a:rPr lang="ru-RU" dirty="0">
                <a:solidFill>
                  <a:srgbClr val="003366"/>
                </a:solidFill>
                <a:latin typeface="Times New Roman"/>
                <a:ea typeface="Times New Roman"/>
              </a:rPr>
              <a:t>-</a:t>
            </a:r>
            <a:r>
              <a:rPr lang="ru-RU" b="1" dirty="0">
                <a:solidFill>
                  <a:srgbClr val="003366"/>
                </a:solidFill>
                <a:latin typeface="Times New Roman"/>
                <a:ea typeface="Times New Roman"/>
              </a:rPr>
              <a:t>Братья мои во Христе! - зычным голосом закричал Кирилл, стараясь перекрыть им шум возбужденной толпы. - Эта мерзкая язычница не признала учения нашего божественного учителя. Она проповедует богопротивные догматы математики и философии, много лет льет она ядовитое зелье в дело нашей святой христианской церкви! Пришла пора рассчитаться с нечестивицей! Убить исчадие геенны! </a:t>
            </a:r>
            <a:endParaRPr lang="ru-RU" b="1" dirty="0" smtClean="0">
              <a:solidFill>
                <a:srgbClr val="003366"/>
              </a:solidFill>
              <a:latin typeface="Times New Roman"/>
              <a:ea typeface="Times New Roman"/>
            </a:endParaRPr>
          </a:p>
          <a:p>
            <a:pPr indent="459740" algn="just"/>
            <a:r>
              <a:rPr lang="ru-RU" b="1" dirty="0" smtClean="0">
                <a:solidFill>
                  <a:srgbClr val="003366"/>
                </a:solidFill>
                <a:latin typeface="Times New Roman"/>
                <a:ea typeface="Times New Roman"/>
              </a:rPr>
              <a:t>Звериный </a:t>
            </a:r>
            <a:r>
              <a:rPr lang="ru-RU" b="1" dirty="0">
                <a:solidFill>
                  <a:srgbClr val="003366"/>
                </a:solidFill>
                <a:latin typeface="Times New Roman"/>
                <a:ea typeface="Times New Roman"/>
              </a:rPr>
              <a:t>рев потряс площадь. Оборванные, грязные, </a:t>
            </a:r>
            <a:r>
              <a:rPr lang="ru-RU" b="1" dirty="0" smtClean="0">
                <a:solidFill>
                  <a:srgbClr val="003366"/>
                </a:solidFill>
                <a:latin typeface="Times New Roman"/>
                <a:ea typeface="Times New Roman"/>
              </a:rPr>
              <a:t>утратившие </a:t>
            </a:r>
            <a:r>
              <a:rPr lang="ru-RU" b="1" dirty="0">
                <a:solidFill>
                  <a:srgbClr val="003366"/>
                </a:solidFill>
                <a:latin typeface="Times New Roman"/>
                <a:ea typeface="Times New Roman"/>
              </a:rPr>
              <a:t>во славу Христа человеческий разум, ринулись на женщину…</a:t>
            </a:r>
            <a:endParaRPr lang="ru-RU" b="1" dirty="0">
              <a:latin typeface="Times New Roman"/>
              <a:ea typeface="Times New Roman"/>
            </a:endParaRPr>
          </a:p>
          <a:p>
            <a:pPr indent="459740" algn="just"/>
            <a:r>
              <a:rPr lang="ru-RU" b="1" dirty="0">
                <a:solidFill>
                  <a:srgbClr val="003366"/>
                </a:solidFill>
                <a:latin typeface="Times New Roman"/>
                <a:ea typeface="Times New Roman"/>
              </a:rPr>
              <a:t>Это случилось в Александрии в 415 году. </a:t>
            </a:r>
            <a:r>
              <a:rPr lang="ru-RU" b="1" dirty="0" err="1">
                <a:solidFill>
                  <a:srgbClr val="003366"/>
                </a:solidFill>
                <a:latin typeface="Times New Roman"/>
                <a:ea typeface="Times New Roman"/>
              </a:rPr>
              <a:t>Гипатия</a:t>
            </a:r>
            <a:r>
              <a:rPr lang="ru-RU" b="1" dirty="0">
                <a:solidFill>
                  <a:srgbClr val="003366"/>
                </a:solidFill>
                <a:latin typeface="Times New Roman"/>
                <a:ea typeface="Times New Roman"/>
              </a:rPr>
              <a:t> Александрийская была первой известной нам женщиной-математиком. Она была растерзана толпой фанатиков - христиан </a:t>
            </a:r>
            <a:r>
              <a:rPr lang="ru-RU" b="1" dirty="0" smtClean="0">
                <a:solidFill>
                  <a:srgbClr val="003366"/>
                </a:solidFill>
                <a:latin typeface="Times New Roman"/>
                <a:ea typeface="Times New Roman"/>
              </a:rPr>
              <a:t>за </a:t>
            </a:r>
            <a:r>
              <a:rPr lang="ru-RU" b="1" dirty="0">
                <a:solidFill>
                  <a:srgbClr val="003366"/>
                </a:solidFill>
                <a:latin typeface="Times New Roman"/>
                <a:ea typeface="Times New Roman"/>
              </a:rPr>
              <a:t>то, что не убоявшись угроз, продолжала преподавать в Александрийском музее философию и математику.</a:t>
            </a:r>
            <a:endParaRPr lang="ru-RU" b="1" dirty="0">
              <a:latin typeface="Times New Roman"/>
              <a:ea typeface="Times New Roman"/>
            </a:endParaRPr>
          </a:p>
          <a:p>
            <a:pPr algn="just"/>
            <a:endParaRPr lang="ru-RU" sz="1600" dirty="0"/>
          </a:p>
        </p:txBody>
      </p:sp>
    </p:spTree>
    <p:extLst>
      <p:ext uri="{BB962C8B-B14F-4D97-AF65-F5344CB8AC3E}">
        <p14:creationId xmlns:p14="http://schemas.microsoft.com/office/powerpoint/2010/main" val="21869486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105835"/>
            <a:ext cx="8136904" cy="2308324"/>
          </a:xfrm>
          <a:prstGeom prst="rect">
            <a:avLst/>
          </a:prstGeom>
        </p:spPr>
        <p:txBody>
          <a:bodyPr wrap="square">
            <a:spAutoFit/>
          </a:bodyPr>
          <a:lstStyle/>
          <a:p>
            <a:r>
              <a:rPr lang="ru-RU" sz="4800" b="1" dirty="0" smtClean="0">
                <a:solidFill>
                  <a:srgbClr val="FF0000"/>
                </a:solidFill>
                <a:latin typeface="Times New Roman"/>
                <a:ea typeface="Times New Roman"/>
              </a:rPr>
              <a:t>Начинаем </a:t>
            </a:r>
            <a:r>
              <a:rPr lang="ru-RU" sz="4800" b="1" dirty="0">
                <a:solidFill>
                  <a:srgbClr val="FF0000"/>
                </a:solidFill>
                <a:latin typeface="Times New Roman"/>
                <a:ea typeface="Times New Roman"/>
              </a:rPr>
              <a:t>«</a:t>
            </a:r>
            <a:r>
              <a:rPr lang="ru-RU" sz="4800" b="1" dirty="0" smtClean="0">
                <a:solidFill>
                  <a:srgbClr val="FF0000"/>
                </a:solidFill>
                <a:latin typeface="Times New Roman"/>
                <a:ea typeface="Times New Roman"/>
              </a:rPr>
              <a:t>БАТТЛ</a:t>
            </a:r>
            <a:r>
              <a:rPr lang="ru-RU" sz="4800" b="1" dirty="0">
                <a:solidFill>
                  <a:srgbClr val="FF0000"/>
                </a:solidFill>
                <a:latin typeface="Times New Roman"/>
                <a:ea typeface="Times New Roman"/>
              </a:rPr>
              <a:t>№</a:t>
            </a:r>
            <a:r>
              <a:rPr lang="ru-RU" sz="4800" b="1" dirty="0" smtClean="0">
                <a:solidFill>
                  <a:srgbClr val="FF0000"/>
                </a:solidFill>
                <a:latin typeface="Times New Roman"/>
                <a:ea typeface="Times New Roman"/>
              </a:rPr>
              <a:t>1»: </a:t>
            </a:r>
          </a:p>
          <a:p>
            <a:pPr algn="ctr"/>
            <a:r>
              <a:rPr lang="ru-RU" sz="4800" b="1" u="sng" dirty="0" smtClean="0">
                <a:solidFill>
                  <a:srgbClr val="FF0000"/>
                </a:solidFill>
                <a:latin typeface="Times New Roman"/>
                <a:ea typeface="Times New Roman"/>
              </a:rPr>
              <a:t>«</a:t>
            </a:r>
            <a:r>
              <a:rPr lang="ru-RU" sz="4800" b="1" u="sng" dirty="0">
                <a:solidFill>
                  <a:srgbClr val="FF0000"/>
                </a:solidFill>
                <a:latin typeface="Times New Roman"/>
                <a:ea typeface="Times New Roman"/>
              </a:rPr>
              <a:t>Из истории, да в современность…</a:t>
            </a:r>
            <a:endParaRPr lang="ru-RU" sz="4800" dirty="0">
              <a:solidFill>
                <a:srgbClr val="FF0000"/>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854250"/>
            <a:ext cx="1800200" cy="2358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0013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2360" y="5187950"/>
            <a:ext cx="1493837" cy="167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79512" y="1412776"/>
            <a:ext cx="8712968" cy="1512168"/>
          </a:xfrm>
        </p:spPr>
        <p:txBody>
          <a:bodyPr>
            <a:noAutofit/>
          </a:bodyPr>
          <a:lstStyle/>
          <a:p>
            <a:r>
              <a:rPr lang="ru-RU" sz="2400" b="1" dirty="0">
                <a:solidFill>
                  <a:schemeClr val="tx1"/>
                </a:solidFill>
                <a:latin typeface="Times New Roman"/>
                <a:ea typeface="Times New Roman"/>
              </a:rPr>
              <a:t>1) Сформулируйте определение показательной функции, ее свойства. </a:t>
            </a:r>
            <a:br>
              <a:rPr lang="ru-RU" sz="2400" b="1" dirty="0">
                <a:solidFill>
                  <a:schemeClr val="tx1"/>
                </a:solidFill>
                <a:latin typeface="Times New Roman"/>
                <a:ea typeface="Times New Roman"/>
              </a:rPr>
            </a:br>
            <a:r>
              <a:rPr lang="ru-RU" sz="2400" b="1" i="1" dirty="0">
                <a:solidFill>
                  <a:schemeClr val="tx1"/>
                </a:solidFill>
                <a:latin typeface="Times New Roman"/>
                <a:ea typeface="Times New Roman"/>
              </a:rPr>
              <a:t>- </a:t>
            </a:r>
            <a:r>
              <a:rPr lang="ru-RU" sz="2400" b="1" i="1" dirty="0">
                <a:solidFill>
                  <a:schemeClr val="tx1"/>
                </a:solidFill>
                <a:latin typeface="Calibri" panose="020F0502020204030204" pitchFamily="34" charset="0"/>
                <a:ea typeface="Times New Roman"/>
              </a:rPr>
              <a:t>Показательной функцией называется функция вида у= а</a:t>
            </a:r>
            <a:r>
              <a:rPr lang="ru-RU" sz="2400" b="1" i="1" baseline="30000" dirty="0">
                <a:solidFill>
                  <a:schemeClr val="tx1"/>
                </a:solidFill>
                <a:latin typeface="Calibri" panose="020F0502020204030204" pitchFamily="34" charset="0"/>
                <a:ea typeface="Times New Roman"/>
              </a:rPr>
              <a:t>х</a:t>
            </a:r>
            <a:r>
              <a:rPr lang="ru-RU" sz="2400" b="1" i="1" dirty="0">
                <a:solidFill>
                  <a:schemeClr val="tx1"/>
                </a:solidFill>
                <a:latin typeface="Calibri" panose="020F0502020204030204" pitchFamily="34" charset="0"/>
                <a:ea typeface="Times New Roman"/>
              </a:rPr>
              <a:t>, где а – заданное число, а &gt;0, а ≠1</a:t>
            </a:r>
            <a:r>
              <a:rPr lang="ru-RU" sz="2400" b="1" i="1" dirty="0" smtClean="0">
                <a:solidFill>
                  <a:schemeClr val="tx1"/>
                </a:solidFill>
                <a:latin typeface="Calibri" panose="020F0502020204030204" pitchFamily="34" charset="0"/>
                <a:ea typeface="Times New Roman"/>
              </a:rPr>
              <a:t>.</a:t>
            </a:r>
            <a:br>
              <a:rPr lang="ru-RU" sz="2400" b="1" i="1" dirty="0" smtClean="0">
                <a:solidFill>
                  <a:schemeClr val="tx1"/>
                </a:solidFill>
                <a:latin typeface="Calibri" panose="020F0502020204030204" pitchFamily="34" charset="0"/>
                <a:ea typeface="Times New Roman"/>
              </a:rPr>
            </a:br>
            <a:r>
              <a:rPr lang="ru-RU" sz="2400" b="1" i="1" dirty="0" smtClean="0">
                <a:solidFill>
                  <a:schemeClr val="tx1"/>
                </a:solidFill>
                <a:latin typeface="Times New Roman"/>
                <a:ea typeface="Times New Roman"/>
              </a:rPr>
              <a:t/>
            </a:r>
            <a:br>
              <a:rPr lang="ru-RU" sz="2400" b="1" i="1" dirty="0" smtClean="0">
                <a:solidFill>
                  <a:schemeClr val="tx1"/>
                </a:solidFill>
                <a:latin typeface="Times New Roman"/>
                <a:ea typeface="Times New Roman"/>
              </a:rPr>
            </a:br>
            <a:r>
              <a:rPr lang="ru-RU" sz="2400" b="1" dirty="0">
                <a:solidFill>
                  <a:schemeClr val="tx1"/>
                </a:solidFill>
                <a:latin typeface="Calibri" panose="020F0502020204030204" pitchFamily="34" charset="0"/>
              </a:rPr>
              <a:t/>
            </a:r>
            <a:br>
              <a:rPr lang="ru-RU" sz="2400" b="1" dirty="0">
                <a:solidFill>
                  <a:schemeClr val="tx1"/>
                </a:solidFill>
                <a:latin typeface="Calibri" panose="020F0502020204030204" pitchFamily="34" charset="0"/>
              </a:rPr>
            </a:br>
            <a:r>
              <a:rPr lang="ru-RU" sz="2400" b="1" dirty="0">
                <a:solidFill>
                  <a:schemeClr val="tx1"/>
                </a:solidFill>
                <a:latin typeface="Calibri" panose="020F0502020204030204" pitchFamily="34" charset="0"/>
                <a:ea typeface="Times New Roman"/>
              </a:rPr>
              <a:t/>
            </a:r>
            <a:br>
              <a:rPr lang="ru-RU" sz="2400" b="1" dirty="0">
                <a:solidFill>
                  <a:schemeClr val="tx1"/>
                </a:solidFill>
                <a:latin typeface="Calibri" panose="020F0502020204030204" pitchFamily="34" charset="0"/>
                <a:ea typeface="Times New Roman"/>
              </a:rPr>
            </a:br>
            <a:endParaRPr lang="ru-RU" sz="2400" b="1" dirty="0">
              <a:solidFill>
                <a:schemeClr val="tx1"/>
              </a:solidFill>
              <a:latin typeface="Calibri" panose="020F0502020204030204" pitchFamily="34" charset="0"/>
            </a:endParaRPr>
          </a:p>
        </p:txBody>
      </p:sp>
      <p:sp>
        <p:nvSpPr>
          <p:cNvPr id="3" name="Текст 2"/>
          <p:cNvSpPr>
            <a:spLocks noGrp="1"/>
          </p:cNvSpPr>
          <p:nvPr>
            <p:ph type="body" idx="1"/>
          </p:nvPr>
        </p:nvSpPr>
        <p:spPr>
          <a:xfrm>
            <a:off x="251520" y="-171400"/>
            <a:ext cx="8568952" cy="2160240"/>
          </a:xfrm>
        </p:spPr>
        <p:txBody>
          <a:bodyPr>
            <a:normAutofit fontScale="47500" lnSpcReduction="20000"/>
          </a:bodyPr>
          <a:lstStyle/>
          <a:p>
            <a:pPr algn="just">
              <a:spcAft>
                <a:spcPts val="0"/>
              </a:spcAft>
            </a:pPr>
            <a:endParaRPr lang="ru-RU" sz="4000" b="1" dirty="0" smtClean="0">
              <a:cs typeface="Aharoni" panose="02010803020104030203" pitchFamily="2" charset="-79"/>
            </a:endParaRPr>
          </a:p>
          <a:p>
            <a:pPr algn="just">
              <a:spcAft>
                <a:spcPts val="0"/>
              </a:spcAft>
            </a:pPr>
            <a:endParaRPr lang="ru-RU" sz="4000" b="1" dirty="0" smtClean="0">
              <a:solidFill>
                <a:schemeClr val="tx1"/>
              </a:solidFill>
              <a:cs typeface="Aharoni" panose="02010803020104030203" pitchFamily="2" charset="-79"/>
            </a:endParaRPr>
          </a:p>
          <a:p>
            <a:pPr algn="just">
              <a:spcAft>
                <a:spcPts val="0"/>
              </a:spcAft>
            </a:pPr>
            <a:endParaRPr lang="ru-RU" sz="4000" b="1" dirty="0" smtClean="0">
              <a:solidFill>
                <a:schemeClr val="tx1"/>
              </a:solidFill>
              <a:cs typeface="Aharoni" panose="02010803020104030203" pitchFamily="2" charset="-79"/>
            </a:endParaRPr>
          </a:p>
          <a:p>
            <a:pPr algn="just">
              <a:spcAft>
                <a:spcPts val="0"/>
              </a:spcAft>
            </a:pPr>
            <a:r>
              <a:rPr lang="ru-RU" sz="5100" b="1" dirty="0" smtClean="0">
                <a:solidFill>
                  <a:schemeClr val="tx1"/>
                </a:solidFill>
                <a:latin typeface="Times New Roman"/>
                <a:ea typeface="Times New Roman"/>
              </a:rPr>
              <a:t>«БАТТЛ</a:t>
            </a:r>
            <a:r>
              <a:rPr lang="ru-RU" sz="5100" b="1" dirty="0">
                <a:solidFill>
                  <a:schemeClr val="tx1"/>
                </a:solidFill>
                <a:latin typeface="Times New Roman"/>
                <a:ea typeface="Times New Roman"/>
              </a:rPr>
              <a:t>» показательных и логарифмических уравнений</a:t>
            </a:r>
            <a:r>
              <a:rPr lang="ru-RU" sz="5100" b="1" dirty="0" smtClean="0">
                <a:solidFill>
                  <a:schemeClr val="tx1"/>
                </a:solidFill>
                <a:latin typeface="Times New Roman"/>
                <a:ea typeface="Times New Roman"/>
              </a:rPr>
              <a:t>»</a:t>
            </a:r>
          </a:p>
          <a:p>
            <a:pPr lvl="0" algn="just">
              <a:buClr>
                <a:srgbClr val="31B6FD"/>
              </a:buClr>
            </a:pPr>
            <a:endParaRPr lang="ru-RU" sz="5100" b="1" dirty="0" smtClean="0">
              <a:solidFill>
                <a:prstClr val="black"/>
              </a:solidFill>
              <a:cs typeface="Aharoni" panose="02010803020104030203" pitchFamily="2" charset="-79"/>
            </a:endParaRPr>
          </a:p>
          <a:p>
            <a:pPr lvl="0" algn="r">
              <a:buClr>
                <a:srgbClr val="31B6FD"/>
              </a:buClr>
            </a:pPr>
            <a:r>
              <a:rPr lang="ru-RU" sz="5100" b="1" u="sng" dirty="0">
                <a:solidFill>
                  <a:srgbClr val="C00000"/>
                </a:solidFill>
              </a:rPr>
              <a:t>БАТТЛ №2 </a:t>
            </a:r>
            <a:r>
              <a:rPr lang="ru-RU" sz="5100" b="1" u="sng" dirty="0" smtClean="0">
                <a:solidFill>
                  <a:srgbClr val="C00000"/>
                </a:solidFill>
              </a:rPr>
              <a:t>– « </a:t>
            </a:r>
            <a:r>
              <a:rPr lang="ru-RU" sz="5100" b="1" u="sng" dirty="0">
                <a:solidFill>
                  <a:srgbClr val="C00000"/>
                </a:solidFill>
              </a:rPr>
              <a:t>Да здравствует теория</a:t>
            </a:r>
            <a:r>
              <a:rPr lang="ru-RU" sz="5100" b="1" u="sng" dirty="0" smtClean="0">
                <a:solidFill>
                  <a:srgbClr val="C00000"/>
                </a:solidFill>
              </a:rPr>
              <a:t>!” </a:t>
            </a:r>
            <a:r>
              <a:rPr lang="ru-RU" sz="5100" b="1" dirty="0" smtClean="0">
                <a:solidFill>
                  <a:srgbClr val="C00000"/>
                </a:solidFill>
                <a:cs typeface="Aharoni" panose="02010803020104030203" pitchFamily="2" charset="-79"/>
              </a:rPr>
              <a:t> </a:t>
            </a:r>
            <a:endParaRPr lang="ru-RU" sz="5100" b="1" dirty="0">
              <a:solidFill>
                <a:srgbClr val="C00000"/>
              </a:solidFill>
              <a:cs typeface="Aharoni" panose="02010803020104030203" pitchFamily="2" charset="-79"/>
            </a:endParaRPr>
          </a:p>
          <a:p>
            <a:pPr algn="just">
              <a:spcAft>
                <a:spcPts val="0"/>
              </a:spcAft>
            </a:pPr>
            <a:endParaRPr lang="ru-RU" sz="2400" dirty="0">
              <a:solidFill>
                <a:schemeClr val="tx1"/>
              </a:solidFill>
              <a:latin typeface="Times New Roman"/>
              <a:ea typeface="Times New Roman"/>
            </a:endParaRPr>
          </a:p>
          <a:p>
            <a:endParaRPr lang="ru-RU" sz="4000" dirty="0">
              <a:cs typeface="Aharoni" panose="02010803020104030203" pitchFamily="2" charset="-79"/>
            </a:endParaRPr>
          </a:p>
          <a:p>
            <a:endParaRPr lang="ru-RU" dirty="0"/>
          </a:p>
        </p:txBody>
      </p:sp>
      <p:sp>
        <p:nvSpPr>
          <p:cNvPr id="5" name="TextBox 4"/>
          <p:cNvSpPr txBox="1"/>
          <p:nvPr/>
        </p:nvSpPr>
        <p:spPr>
          <a:xfrm>
            <a:off x="539552" y="3539918"/>
            <a:ext cx="8019726" cy="830997"/>
          </a:xfrm>
          <a:prstGeom prst="rect">
            <a:avLst/>
          </a:prstGeom>
          <a:noFill/>
        </p:spPr>
        <p:txBody>
          <a:bodyPr wrap="square" rtlCol="0">
            <a:spAutoFit/>
          </a:bodyPr>
          <a:lstStyle/>
          <a:p>
            <a:r>
              <a:rPr lang="ru-RU" sz="2400" b="1" i="1" dirty="0">
                <a:latin typeface="Calibri" panose="020F0502020204030204" pitchFamily="34" charset="0"/>
              </a:rPr>
              <a:t>- Множество значений показательной функции - множество всех положительных чисел</a:t>
            </a:r>
            <a:r>
              <a:rPr lang="ru-RU" sz="2400" b="1" i="1" dirty="0" smtClean="0">
                <a:latin typeface="Calibri" panose="020F0502020204030204" pitchFamily="34" charset="0"/>
              </a:rPr>
              <a:t>.</a:t>
            </a:r>
            <a:endParaRPr lang="ru-RU" dirty="0"/>
          </a:p>
        </p:txBody>
      </p:sp>
      <p:sp>
        <p:nvSpPr>
          <p:cNvPr id="6" name="TextBox 5"/>
          <p:cNvSpPr txBox="1"/>
          <p:nvPr/>
        </p:nvSpPr>
        <p:spPr>
          <a:xfrm>
            <a:off x="251520" y="5013176"/>
            <a:ext cx="8568952" cy="1200329"/>
          </a:xfrm>
          <a:prstGeom prst="rect">
            <a:avLst/>
          </a:prstGeom>
          <a:noFill/>
        </p:spPr>
        <p:txBody>
          <a:bodyPr wrap="square" rtlCol="0">
            <a:spAutoFit/>
          </a:bodyPr>
          <a:lstStyle/>
          <a:p>
            <a:pPr>
              <a:spcAft>
                <a:spcPts val="0"/>
              </a:spcAft>
            </a:pPr>
            <a:r>
              <a:rPr lang="ru-RU" sz="2400" b="1" dirty="0">
                <a:latin typeface="Calibri" panose="020F0502020204030204" pitchFamily="34" charset="0"/>
                <a:ea typeface="Times New Roman"/>
              </a:rPr>
              <a:t>- Показательная функция у= а</a:t>
            </a:r>
            <a:r>
              <a:rPr lang="ru-RU" sz="2400" b="1" baseline="30000" dirty="0">
                <a:latin typeface="Calibri" panose="020F0502020204030204" pitchFamily="34" charset="0"/>
                <a:ea typeface="Times New Roman"/>
              </a:rPr>
              <a:t>х</a:t>
            </a:r>
            <a:r>
              <a:rPr lang="ru-RU" sz="2400" b="1" dirty="0">
                <a:latin typeface="Calibri" panose="020F0502020204030204" pitchFamily="34" charset="0"/>
                <a:ea typeface="Times New Roman"/>
              </a:rPr>
              <a:t> является возрастающей на множестве всех действительных чисел, если а &gt;1, и убывающей, если 0&lt;а&lt;1.</a:t>
            </a:r>
            <a:endParaRPr lang="ru-RU" sz="2400" b="1" dirty="0">
              <a:effectLst/>
              <a:latin typeface="Calibri" panose="020F0502020204030204" pitchFamily="34" charset="0"/>
              <a:ea typeface="Times New Roman"/>
            </a:endParaRPr>
          </a:p>
        </p:txBody>
      </p:sp>
      <p:sp>
        <p:nvSpPr>
          <p:cNvPr id="4" name="TextBox 3"/>
          <p:cNvSpPr txBox="1"/>
          <p:nvPr/>
        </p:nvSpPr>
        <p:spPr>
          <a:xfrm>
            <a:off x="539552" y="2708920"/>
            <a:ext cx="8424936" cy="830997"/>
          </a:xfrm>
          <a:prstGeom prst="rect">
            <a:avLst/>
          </a:prstGeom>
          <a:noFill/>
        </p:spPr>
        <p:txBody>
          <a:bodyPr wrap="square" rtlCol="0">
            <a:spAutoFit/>
          </a:bodyPr>
          <a:lstStyle/>
          <a:p>
            <a:pPr>
              <a:spcAft>
                <a:spcPts val="0"/>
              </a:spcAft>
            </a:pPr>
            <a:r>
              <a:rPr lang="ru-RU" sz="2400" b="1" dirty="0" smtClean="0">
                <a:latin typeface="Calibri" panose="020F0502020204030204" pitchFamily="34" charset="0"/>
                <a:ea typeface="Times New Roman"/>
              </a:rPr>
              <a:t>- </a:t>
            </a:r>
            <a:r>
              <a:rPr lang="ru-RU" sz="2400" b="1" dirty="0">
                <a:latin typeface="Calibri" panose="020F0502020204030204" pitchFamily="34" charset="0"/>
                <a:ea typeface="Times New Roman"/>
              </a:rPr>
              <a:t>Область определения показательной функции – множество </a:t>
            </a:r>
            <a:r>
              <a:rPr lang="en-US" sz="2400" b="1" dirty="0">
                <a:latin typeface="Calibri" panose="020F0502020204030204" pitchFamily="34" charset="0"/>
                <a:ea typeface="Times New Roman"/>
              </a:rPr>
              <a:t>R</a:t>
            </a:r>
            <a:r>
              <a:rPr lang="ru-RU" sz="2400" b="1" dirty="0">
                <a:latin typeface="Calibri" panose="020F0502020204030204" pitchFamily="34" charset="0"/>
                <a:ea typeface="Times New Roman"/>
              </a:rPr>
              <a:t> всех действительных чисел (хͼ</a:t>
            </a:r>
            <a:r>
              <a:rPr lang="en-US" sz="2400" b="1" dirty="0">
                <a:latin typeface="Calibri" panose="020F0502020204030204" pitchFamily="34" charset="0"/>
                <a:ea typeface="Times New Roman"/>
              </a:rPr>
              <a:t>R</a:t>
            </a:r>
            <a:r>
              <a:rPr lang="ru-RU" sz="2400" b="1" dirty="0" smtClean="0">
                <a:latin typeface="Calibri" panose="020F0502020204030204" pitchFamily="34" charset="0"/>
                <a:ea typeface="Times New Roman"/>
              </a:rPr>
              <a:t>). </a:t>
            </a:r>
            <a:endParaRPr lang="ru-RU" sz="2400" b="1" dirty="0">
              <a:effectLst/>
              <a:latin typeface="Calibri" panose="020F0502020204030204" pitchFamily="34" charset="0"/>
              <a:ea typeface="Times New Roman"/>
            </a:endParaRPr>
          </a:p>
        </p:txBody>
      </p:sp>
      <p:sp>
        <p:nvSpPr>
          <p:cNvPr id="7" name="TextBox 6"/>
          <p:cNvSpPr txBox="1"/>
          <p:nvPr/>
        </p:nvSpPr>
        <p:spPr>
          <a:xfrm>
            <a:off x="1403648" y="4370915"/>
            <a:ext cx="7560840" cy="461665"/>
          </a:xfrm>
          <a:prstGeom prst="rect">
            <a:avLst/>
          </a:prstGeom>
          <a:noFill/>
        </p:spPr>
        <p:txBody>
          <a:bodyPr wrap="square" rtlCol="0">
            <a:spAutoFit/>
          </a:bodyPr>
          <a:lstStyle/>
          <a:p>
            <a:r>
              <a:rPr lang="ru-RU" sz="2400" b="1" dirty="0" smtClean="0"/>
              <a:t>Свойства показательной функции</a:t>
            </a:r>
            <a:endParaRPr lang="ru-RU" sz="2400" b="1" dirty="0"/>
          </a:p>
        </p:txBody>
      </p:sp>
    </p:spTree>
    <p:extLst>
      <p:ext uri="{BB962C8B-B14F-4D97-AF65-F5344CB8AC3E}">
        <p14:creationId xmlns:p14="http://schemas.microsoft.com/office/powerpoint/2010/main" val="257001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gn="r">
              <a:spcBef>
                <a:spcPct val="20000"/>
              </a:spcBef>
            </a:pPr>
            <a:r>
              <a:rPr lang="ru-RU" sz="2400" b="1" dirty="0">
                <a:solidFill>
                  <a:prstClr val="black"/>
                </a:solidFill>
                <a:latin typeface="Times New Roman"/>
                <a:ea typeface="Times New Roman"/>
                <a:cs typeface="+mn-cs"/>
              </a:rPr>
              <a:t>«</a:t>
            </a:r>
            <a:r>
              <a:rPr lang="ru-RU" sz="2400" b="1" dirty="0" smtClean="0">
                <a:solidFill>
                  <a:prstClr val="black"/>
                </a:solidFill>
                <a:latin typeface="Times New Roman"/>
                <a:ea typeface="Times New Roman"/>
                <a:cs typeface="+mn-cs"/>
              </a:rPr>
              <a:t>БАТТЛ</a:t>
            </a:r>
            <a:r>
              <a:rPr lang="ru-RU" sz="2400" b="1" dirty="0">
                <a:solidFill>
                  <a:prstClr val="black"/>
                </a:solidFill>
                <a:latin typeface="Times New Roman"/>
                <a:ea typeface="Times New Roman"/>
                <a:cs typeface="+mn-cs"/>
              </a:rPr>
              <a:t>» показательных и логарифмических уравнений»</a:t>
            </a:r>
            <a:br>
              <a:rPr lang="ru-RU" sz="2400" b="1" dirty="0">
                <a:solidFill>
                  <a:prstClr val="black"/>
                </a:solidFill>
                <a:latin typeface="Times New Roman"/>
                <a:ea typeface="Times New Roman"/>
                <a:cs typeface="+mn-cs"/>
              </a:rPr>
            </a:br>
            <a:r>
              <a:rPr lang="ru-RU" sz="2400" b="1" dirty="0">
                <a:solidFill>
                  <a:prstClr val="black"/>
                </a:solidFill>
                <a:ea typeface="+mn-ea"/>
                <a:cs typeface="Aharoni" panose="02010803020104030203" pitchFamily="2" charset="-79"/>
              </a:rPr>
              <a:t/>
            </a:r>
            <a:br>
              <a:rPr lang="ru-RU" sz="2400" b="1" dirty="0">
                <a:solidFill>
                  <a:prstClr val="black"/>
                </a:solidFill>
                <a:ea typeface="+mn-ea"/>
                <a:cs typeface="Aharoni" panose="02010803020104030203" pitchFamily="2" charset="-79"/>
              </a:rPr>
            </a:br>
            <a:endParaRPr lang="ru-RU" dirty="0"/>
          </a:p>
        </p:txBody>
      </p:sp>
      <p:sp>
        <p:nvSpPr>
          <p:cNvPr id="3" name="Прямоугольник 2"/>
          <p:cNvSpPr/>
          <p:nvPr/>
        </p:nvSpPr>
        <p:spPr>
          <a:xfrm>
            <a:off x="251520" y="1556793"/>
            <a:ext cx="8640960" cy="461665"/>
          </a:xfrm>
          <a:prstGeom prst="rect">
            <a:avLst/>
          </a:prstGeom>
        </p:spPr>
        <p:txBody>
          <a:bodyPr wrap="square">
            <a:spAutoFit/>
          </a:bodyPr>
          <a:lstStyle/>
          <a:p>
            <a:pPr>
              <a:spcAft>
                <a:spcPts val="0"/>
              </a:spcAft>
            </a:pPr>
            <a:r>
              <a:rPr lang="ru-RU" sz="2400" b="1" dirty="0">
                <a:latin typeface="Times New Roman"/>
                <a:ea typeface="Times New Roman"/>
              </a:rPr>
              <a:t>2)  Сформулируйте определение логарифма и его свойства.</a:t>
            </a:r>
            <a:endParaRPr lang="ru-RU" sz="2400" b="1" dirty="0">
              <a:effectLst/>
              <a:latin typeface="Times New Roman"/>
              <a:ea typeface="Times New Roman"/>
            </a:endParaRPr>
          </a:p>
        </p:txBody>
      </p:sp>
      <p:sp>
        <p:nvSpPr>
          <p:cNvPr id="4" name="TextBox 3"/>
          <p:cNvSpPr txBox="1"/>
          <p:nvPr/>
        </p:nvSpPr>
        <p:spPr>
          <a:xfrm>
            <a:off x="251520" y="2348880"/>
            <a:ext cx="8640960" cy="1200329"/>
          </a:xfrm>
          <a:prstGeom prst="rect">
            <a:avLst/>
          </a:prstGeom>
          <a:noFill/>
        </p:spPr>
        <p:txBody>
          <a:bodyPr wrap="square" rtlCol="0">
            <a:spAutoFit/>
          </a:bodyPr>
          <a:lstStyle/>
          <a:p>
            <a:pPr marL="342900" indent="-342900">
              <a:spcAft>
                <a:spcPts val="0"/>
              </a:spcAft>
              <a:buFontTx/>
              <a:buChar char="-"/>
            </a:pPr>
            <a:r>
              <a:rPr lang="ru-RU" sz="2400" b="1" i="1" dirty="0" smtClean="0">
                <a:latin typeface="Times New Roman"/>
                <a:ea typeface="Times New Roman"/>
              </a:rPr>
              <a:t>Логарифмом </a:t>
            </a:r>
            <a:r>
              <a:rPr lang="ru-RU" sz="2400" b="1" i="1" dirty="0">
                <a:latin typeface="Times New Roman"/>
                <a:ea typeface="Times New Roman"/>
              </a:rPr>
              <a:t>положительного числа </a:t>
            </a:r>
            <a:r>
              <a:rPr lang="en-US" sz="2400" b="1" i="1" dirty="0">
                <a:latin typeface="Times New Roman"/>
                <a:ea typeface="Times New Roman"/>
              </a:rPr>
              <a:t>b </a:t>
            </a:r>
            <a:r>
              <a:rPr lang="ru-RU" sz="2400" b="1" i="1" dirty="0">
                <a:latin typeface="Times New Roman"/>
                <a:ea typeface="Times New Roman"/>
              </a:rPr>
              <a:t>по основанию а, </a:t>
            </a:r>
            <a:r>
              <a:rPr lang="ru-RU" sz="2400" b="1" i="1" dirty="0" smtClean="0">
                <a:latin typeface="Times New Roman"/>
                <a:ea typeface="Times New Roman"/>
              </a:rPr>
              <a:t>где</a:t>
            </a:r>
          </a:p>
          <a:p>
            <a:pPr>
              <a:spcAft>
                <a:spcPts val="0"/>
              </a:spcAft>
            </a:pPr>
            <a:r>
              <a:rPr lang="ru-RU" sz="2400" b="1" i="1" dirty="0" smtClean="0">
                <a:latin typeface="Times New Roman"/>
                <a:ea typeface="Times New Roman"/>
              </a:rPr>
              <a:t> </a:t>
            </a:r>
            <a:r>
              <a:rPr lang="ru-RU" sz="2400" b="1" i="1" dirty="0">
                <a:latin typeface="Times New Roman"/>
                <a:ea typeface="Times New Roman"/>
              </a:rPr>
              <a:t>а &gt;0, а≠1   называется показатель степени, в которую надо возвести число а, чтобы получить число </a:t>
            </a:r>
            <a:r>
              <a:rPr lang="en-US" sz="2400" b="1" i="1" dirty="0">
                <a:latin typeface="Times New Roman"/>
                <a:ea typeface="Times New Roman"/>
              </a:rPr>
              <a:t>b</a:t>
            </a:r>
            <a:r>
              <a:rPr lang="ru-RU" sz="2400" b="1" i="1" dirty="0">
                <a:latin typeface="Times New Roman"/>
                <a:ea typeface="Times New Roman"/>
              </a:rPr>
              <a:t>.</a:t>
            </a:r>
            <a:endParaRPr lang="ru-RU" sz="2400" b="1" dirty="0">
              <a:effectLst/>
              <a:latin typeface="Times New Roman"/>
              <a:ea typeface="Times New Roman"/>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4867" y="3549209"/>
            <a:ext cx="3520572" cy="2787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descr="E:\Мои рисунки\картинки\картинки школа\252326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688" y="4509120"/>
            <a:ext cx="1492250"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255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 calcmode="lin" valueType="num">
                                      <p:cBhvr additive="base">
                                        <p:cTn id="23" dur="500" fill="hold"/>
                                        <p:tgtEl>
                                          <p:spTgt spid="1026"/>
                                        </p:tgtEl>
                                        <p:attrNameLst>
                                          <p:attrName>ppt_x</p:attrName>
                                        </p:attrNameLst>
                                      </p:cBhvr>
                                      <p:tavLst>
                                        <p:tav tm="0">
                                          <p:val>
                                            <p:strVal val="#ppt_x"/>
                                          </p:val>
                                        </p:tav>
                                        <p:tav tm="100000">
                                          <p:val>
                                            <p:strVal val="#ppt_x"/>
                                          </p:val>
                                        </p:tav>
                                      </p:tavLst>
                                    </p:anim>
                                    <p:anim calcmode="lin" valueType="num">
                                      <p:cBhvr additive="base">
                                        <p:cTn id="24" dur="500" fill="hold"/>
                                        <p:tgtEl>
                                          <p:spTgt spid="1026"/>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5" presetClass="entr" presetSubtype="1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70" y="3933056"/>
            <a:ext cx="199671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idx="4294967295"/>
          </p:nvPr>
        </p:nvSpPr>
        <p:spPr>
          <a:xfrm>
            <a:off x="714375" y="0"/>
            <a:ext cx="8429625" cy="654050"/>
          </a:xfrm>
        </p:spPr>
        <p:txBody>
          <a:bodyPr rtlCol="0">
            <a:normAutofit fontScale="90000"/>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a:solidFill>
                  <a:schemeClr val="tx1"/>
                </a:solidFill>
                <a:latin typeface="Times New Roman" pitchFamily="18" charset="0"/>
                <a:cs typeface="Times New Roman" pitchFamily="18" charset="0"/>
              </a:rPr>
              <a:t/>
            </a:r>
            <a:br>
              <a:rPr lang="ru-RU" b="1" dirty="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a:solidFill>
                  <a:schemeClr val="tx1"/>
                </a:solidFill>
                <a:latin typeface="Times New Roman" pitchFamily="18" charset="0"/>
                <a:cs typeface="Times New Roman" pitchFamily="18" charset="0"/>
              </a:rPr>
              <a:t/>
            </a:r>
            <a:br>
              <a:rPr lang="ru-RU" b="1" dirty="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a:solidFill>
                  <a:schemeClr val="tx1"/>
                </a:solidFill>
                <a:latin typeface="Times New Roman" pitchFamily="18" charset="0"/>
                <a:cs typeface="Times New Roman" pitchFamily="18" charset="0"/>
              </a:rPr>
              <a:t/>
            </a:r>
            <a:br>
              <a:rPr lang="ru-RU" b="1" dirty="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Основное логарифмическое тождество</a:t>
            </a:r>
            <a:endParaRPr lang="ru-RU" b="1" dirty="0">
              <a:solidFill>
                <a:schemeClr val="tx1"/>
              </a:solidFill>
              <a:latin typeface="Times New Roman" pitchFamily="18" charset="0"/>
              <a:cs typeface="Times New Roman" pitchFamily="18" charset="0"/>
            </a:endParaRPr>
          </a:p>
        </p:txBody>
      </p:sp>
      <p:graphicFrame>
        <p:nvGraphicFramePr>
          <p:cNvPr id="21506" name="Object 2"/>
          <p:cNvGraphicFramePr>
            <a:graphicFrameLocks noChangeAspect="1"/>
          </p:cNvGraphicFramePr>
          <p:nvPr>
            <p:extLst>
              <p:ext uri="{D42A27DB-BD31-4B8C-83A1-F6EECF244321}">
                <p14:modId xmlns:p14="http://schemas.microsoft.com/office/powerpoint/2010/main" val="767985089"/>
              </p:ext>
            </p:extLst>
          </p:nvPr>
        </p:nvGraphicFramePr>
        <p:xfrm>
          <a:off x="2897485" y="3573016"/>
          <a:ext cx="5143500" cy="1066800"/>
        </p:xfrm>
        <a:graphic>
          <a:graphicData uri="http://schemas.openxmlformats.org/presentationml/2006/ole">
            <mc:AlternateContent xmlns:mc="http://schemas.openxmlformats.org/markup-compatibility/2006">
              <mc:Choice xmlns:v="urn:schemas-microsoft-com:vml" Requires="v">
                <p:oleObj spid="_x0000_s3093" name="Формула" r:id="rId4" imgW="596641" imgH="203112" progId="Equation.3">
                  <p:embed/>
                </p:oleObj>
              </mc:Choice>
              <mc:Fallback>
                <p:oleObj name="Формула" r:id="rId4" imgW="596641" imgH="20311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7485" y="3573016"/>
                        <a:ext cx="5143500" cy="1066800"/>
                      </a:xfrm>
                      <a:prstGeom prst="rect">
                        <a:avLst/>
                      </a:prstGeom>
                      <a:noFill/>
                      <a:ln w="38100" cmpd="thinThick">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268" name="Picture 8" descr="C:\Documents and Settings\UserXP\Рабочий стол\11745888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929438" y="2143125"/>
            <a:ext cx="1214437"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323528" y="188640"/>
            <a:ext cx="8568952" cy="1200329"/>
          </a:xfrm>
          <a:prstGeom prst="rect">
            <a:avLst/>
          </a:prstGeom>
        </p:spPr>
        <p:txBody>
          <a:bodyPr wrap="square">
            <a:spAutoFit/>
          </a:bodyPr>
          <a:lstStyle/>
          <a:p>
            <a:pPr algn="just">
              <a:spcAft>
                <a:spcPts val="0"/>
              </a:spcAft>
            </a:pPr>
            <a:r>
              <a:rPr lang="ru-RU" sz="2400" b="1" dirty="0">
                <a:latin typeface="Times New Roman"/>
                <a:ea typeface="Times New Roman"/>
              </a:rPr>
              <a:t>«</a:t>
            </a:r>
            <a:r>
              <a:rPr lang="ru-RU" sz="2400" b="1" dirty="0" smtClean="0">
                <a:latin typeface="Times New Roman"/>
                <a:ea typeface="Times New Roman"/>
              </a:rPr>
              <a:t>БАТТЛ</a:t>
            </a:r>
            <a:r>
              <a:rPr lang="ru-RU" sz="2400" b="1" dirty="0">
                <a:latin typeface="Times New Roman"/>
                <a:ea typeface="Times New Roman"/>
              </a:rPr>
              <a:t>» показательных и логарифмических уравнений»</a:t>
            </a:r>
          </a:p>
          <a:p>
            <a:pPr lvl="0" algn="just">
              <a:buClr>
                <a:srgbClr val="31B6FD"/>
              </a:buClr>
            </a:pPr>
            <a:endParaRPr lang="ru-RU" sz="2400" b="1" dirty="0">
              <a:solidFill>
                <a:prstClr val="black"/>
              </a:solidFill>
              <a:cs typeface="Aharoni" panose="02010803020104030203" pitchFamily="2" charset="-79"/>
            </a:endParaRPr>
          </a:p>
          <a:p>
            <a:pPr lvl="0" algn="r">
              <a:buClr>
                <a:srgbClr val="31B6FD"/>
              </a:buClr>
            </a:pPr>
            <a:r>
              <a:rPr lang="ru-RU" sz="2400" b="1" dirty="0" smtClean="0">
                <a:solidFill>
                  <a:prstClr val="black"/>
                </a:solidFill>
                <a:cs typeface="Aharoni" panose="02010803020104030203" pitchFamily="2" charset="-79"/>
              </a:rPr>
              <a:t> </a:t>
            </a:r>
            <a:endParaRPr lang="ru-RU" sz="2400" b="1" dirty="0">
              <a:solidFill>
                <a:prstClr val="black"/>
              </a:solidFill>
              <a:cs typeface="Aharoni" panose="02010803020104030203" pitchFamily="2" charset="-79"/>
            </a:endParaRPr>
          </a:p>
        </p:txBody>
      </p:sp>
    </p:spTree>
    <p:extLst>
      <p:ext uri="{BB962C8B-B14F-4D97-AF65-F5344CB8AC3E}">
        <p14:creationId xmlns:p14="http://schemas.microsoft.com/office/powerpoint/2010/main" val="776876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0095" y="2924944"/>
            <a:ext cx="1768859" cy="198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idx="4294967295"/>
          </p:nvPr>
        </p:nvSpPr>
        <p:spPr>
          <a:xfrm>
            <a:off x="785813" y="0"/>
            <a:ext cx="7443787" cy="654050"/>
          </a:xfrm>
        </p:spPr>
        <p:txBody>
          <a:bodyPr rtlCol="0">
            <a:normAutofit fontScale="90000"/>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Основные свойства логарифмов</a:t>
            </a:r>
            <a:endParaRPr lang="ru-RU" b="1" dirty="0">
              <a:solidFill>
                <a:schemeClr val="tx1"/>
              </a:solidFill>
              <a:latin typeface="Times New Roman" pitchFamily="18" charset="0"/>
              <a:cs typeface="Times New Roman" pitchFamily="18" charset="0"/>
            </a:endParaRPr>
          </a:p>
        </p:txBody>
      </p:sp>
      <p:graphicFrame>
        <p:nvGraphicFramePr>
          <p:cNvPr id="20482" name="Object 2"/>
          <p:cNvGraphicFramePr>
            <a:graphicFrameLocks noChangeAspect="1"/>
          </p:cNvGraphicFramePr>
          <p:nvPr/>
        </p:nvGraphicFramePr>
        <p:xfrm>
          <a:off x="714375" y="2928938"/>
          <a:ext cx="2855913" cy="1071562"/>
        </p:xfrm>
        <a:graphic>
          <a:graphicData uri="http://schemas.openxmlformats.org/presentationml/2006/ole">
            <mc:AlternateContent xmlns:mc="http://schemas.openxmlformats.org/markup-compatibility/2006">
              <mc:Choice xmlns:v="urn:schemas-microsoft-com:vml" Requires="v">
                <p:oleObj spid="_x0000_s4191" name="Формула" r:id="rId4" imgW="609600" imgH="228600" progId="Equation.3">
                  <p:embed/>
                </p:oleObj>
              </mc:Choice>
              <mc:Fallback>
                <p:oleObj name="Формула" r:id="rId4" imgW="6096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75" y="2928938"/>
                        <a:ext cx="2855913" cy="1071562"/>
                      </a:xfrm>
                      <a:prstGeom prst="rect">
                        <a:avLst/>
                      </a:prstGeom>
                      <a:noFill/>
                      <a:ln w="41275" cmpd="thinThick">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83" name="Object 3"/>
          <p:cNvGraphicFramePr>
            <a:graphicFrameLocks noChangeAspect="1"/>
          </p:cNvGraphicFramePr>
          <p:nvPr/>
        </p:nvGraphicFramePr>
        <p:xfrm>
          <a:off x="857250" y="1571625"/>
          <a:ext cx="2643188" cy="1025525"/>
        </p:xfrm>
        <a:graphic>
          <a:graphicData uri="http://schemas.openxmlformats.org/presentationml/2006/ole">
            <mc:AlternateContent xmlns:mc="http://schemas.openxmlformats.org/markup-compatibility/2006">
              <mc:Choice xmlns:v="urn:schemas-microsoft-com:vml" Requires="v">
                <p:oleObj spid="_x0000_s4192" name="Формула" r:id="rId6" imgW="609600" imgH="228600" progId="Equation.3">
                  <p:embed/>
                </p:oleObj>
              </mc:Choice>
              <mc:Fallback>
                <p:oleObj name="Формула" r:id="rId6" imgW="60960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7250" y="1571625"/>
                        <a:ext cx="2643188" cy="1025525"/>
                      </a:xfrm>
                      <a:prstGeom prst="rect">
                        <a:avLst/>
                      </a:prstGeom>
                      <a:noFill/>
                      <a:ln w="41275" cmpd="thinThick">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0071" name="Object 7"/>
          <p:cNvGraphicFramePr>
            <a:graphicFrameLocks noChangeAspect="1"/>
          </p:cNvGraphicFramePr>
          <p:nvPr>
            <p:extLst>
              <p:ext uri="{D42A27DB-BD31-4B8C-83A1-F6EECF244321}">
                <p14:modId xmlns:p14="http://schemas.microsoft.com/office/powerpoint/2010/main" val="1411537111"/>
              </p:ext>
            </p:extLst>
          </p:nvPr>
        </p:nvGraphicFramePr>
        <p:xfrm>
          <a:off x="160685" y="4905052"/>
          <a:ext cx="4123283" cy="723900"/>
        </p:xfrm>
        <a:graphic>
          <a:graphicData uri="http://schemas.openxmlformats.org/presentationml/2006/ole">
            <mc:AlternateContent xmlns:mc="http://schemas.openxmlformats.org/markup-compatibility/2006">
              <mc:Choice xmlns:v="urn:schemas-microsoft-com:vml" Requires="v">
                <p:oleObj spid="_x0000_s4193" name="Формула" r:id="rId8" imgW="1587500" imgH="228600" progId="Equation.3">
                  <p:embed/>
                </p:oleObj>
              </mc:Choice>
              <mc:Fallback>
                <p:oleObj name="Формула" r:id="rId8" imgW="1587500" imgH="2286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685" y="4905052"/>
                        <a:ext cx="4123283" cy="723900"/>
                      </a:xfrm>
                      <a:prstGeom prst="rect">
                        <a:avLst/>
                      </a:prstGeom>
                      <a:noFill/>
                      <a:ln w="38100">
                        <a:solidFill>
                          <a:schemeClr val="tx1"/>
                        </a:solidFill>
                        <a:miter lim="800000"/>
                        <a:headEnd/>
                        <a:tailEnd/>
                      </a:ln>
                    </p:spPr>
                  </p:pic>
                </p:oleObj>
              </mc:Fallback>
            </mc:AlternateContent>
          </a:graphicData>
        </a:graphic>
      </p:graphicFrame>
      <p:graphicFrame>
        <p:nvGraphicFramePr>
          <p:cNvPr id="130078" name="Object 8"/>
          <p:cNvGraphicFramePr>
            <a:graphicFrameLocks noChangeAspect="1"/>
          </p:cNvGraphicFramePr>
          <p:nvPr/>
        </p:nvGraphicFramePr>
        <p:xfrm>
          <a:off x="4594225" y="1395413"/>
          <a:ext cx="4098925" cy="1223962"/>
        </p:xfrm>
        <a:graphic>
          <a:graphicData uri="http://schemas.openxmlformats.org/presentationml/2006/ole">
            <mc:AlternateContent xmlns:mc="http://schemas.openxmlformats.org/markup-compatibility/2006">
              <mc:Choice xmlns:v="urn:schemas-microsoft-com:vml" Requires="v">
                <p:oleObj spid="_x0000_s4194" name="Формула" r:id="rId10" imgW="1587500" imgH="457200" progId="Equation.3">
                  <p:embed/>
                </p:oleObj>
              </mc:Choice>
              <mc:Fallback>
                <p:oleObj name="Формула" r:id="rId10" imgW="1587500" imgH="4572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94225" y="1395413"/>
                        <a:ext cx="4098925" cy="122396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0064" name="Object 9"/>
          <p:cNvGraphicFramePr>
            <a:graphicFrameLocks noChangeAspect="1"/>
          </p:cNvGraphicFramePr>
          <p:nvPr/>
        </p:nvGraphicFramePr>
        <p:xfrm>
          <a:off x="5027613" y="3357563"/>
          <a:ext cx="3910012" cy="719137"/>
        </p:xfrm>
        <a:graphic>
          <a:graphicData uri="http://schemas.openxmlformats.org/presentationml/2006/ole">
            <mc:AlternateContent xmlns:mc="http://schemas.openxmlformats.org/markup-compatibility/2006">
              <mc:Choice xmlns:v="urn:schemas-microsoft-com:vml" Requires="v">
                <p:oleObj spid="_x0000_s4195" name="Формула" r:id="rId12" imgW="1091726" imgH="241195" progId="Equation.3">
                  <p:embed/>
                </p:oleObj>
              </mc:Choice>
              <mc:Fallback>
                <p:oleObj name="Формула" r:id="rId12" imgW="1091726" imgH="241195"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27613" y="3357563"/>
                        <a:ext cx="3910012" cy="71913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7"/>
          <p:cNvSpPr>
            <a:spLocks noChangeArrowheads="1"/>
          </p:cNvSpPr>
          <p:nvPr/>
        </p:nvSpPr>
        <p:spPr bwMode="auto">
          <a:xfrm>
            <a:off x="251521" y="571500"/>
            <a:ext cx="2160239" cy="5715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pPr algn="ctr">
              <a:defRPr/>
            </a:pPr>
            <a:r>
              <a:rPr lang="en-US" dirty="0" smtClean="0"/>
              <a:t>b&gt;0</a:t>
            </a:r>
            <a:r>
              <a:rPr lang="ru-RU" dirty="0" smtClean="0"/>
              <a:t>, </a:t>
            </a:r>
            <a:r>
              <a:rPr lang="en-US" dirty="0" smtClean="0">
                <a:cs typeface="+mn-cs"/>
              </a:rPr>
              <a:t>a&gt;0, </a:t>
            </a:r>
            <a:r>
              <a:rPr lang="ru-RU" dirty="0" smtClean="0">
                <a:cs typeface="+mn-cs"/>
              </a:rPr>
              <a:t>а</a:t>
            </a:r>
            <a:r>
              <a:rPr lang="en-US" dirty="0" smtClean="0">
                <a:cs typeface="+mn-cs"/>
              </a:rPr>
              <a:t>≠</a:t>
            </a:r>
            <a:r>
              <a:rPr lang="en-US" dirty="0">
                <a:cs typeface="+mn-cs"/>
              </a:rPr>
              <a:t>1</a:t>
            </a:r>
            <a:r>
              <a:rPr lang="ru-RU" dirty="0">
                <a:cs typeface="+mn-cs"/>
              </a:rPr>
              <a:t>,</a:t>
            </a:r>
            <a:r>
              <a:rPr lang="en-US" dirty="0">
                <a:cs typeface="+mn-cs"/>
              </a:rPr>
              <a:t>n</a:t>
            </a:r>
            <a:r>
              <a:rPr lang="en-US" dirty="0">
                <a:latin typeface="Times New Roman"/>
                <a:cs typeface="Times New Roman"/>
              </a:rPr>
              <a:t>≠1</a:t>
            </a:r>
            <a:endParaRPr lang="en-US" dirty="0">
              <a:cs typeface="+mn-cs"/>
            </a:endParaRPr>
          </a:p>
        </p:txBody>
      </p:sp>
      <p:pic>
        <p:nvPicPr>
          <p:cNvPr id="12298" name="Picture 8" descr="C:\Documents and Settings\UserXP\Рабочий стол\117458881.gif"/>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7286625" y="0"/>
            <a:ext cx="121443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06711" y="4922637"/>
            <a:ext cx="17684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60232" y="4777380"/>
            <a:ext cx="1508125"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953416"/>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1000" fill="hold"/>
                                        <p:tgtEl>
                                          <p:spTgt spid="20483"/>
                                        </p:tgtEl>
                                        <p:attrNameLst>
                                          <p:attrName>ppt_x</p:attrName>
                                        </p:attrNameLst>
                                      </p:cBhvr>
                                      <p:tavLst>
                                        <p:tav tm="0">
                                          <p:val>
                                            <p:strVal val="1+#ppt_w/2"/>
                                          </p:val>
                                        </p:tav>
                                        <p:tav tm="100000">
                                          <p:val>
                                            <p:strVal val="#ppt_x"/>
                                          </p:val>
                                        </p:tav>
                                      </p:tavLst>
                                    </p:anim>
                                    <p:anim calcmode="lin" valueType="num">
                                      <p:cBhvr additive="base">
                                        <p:cTn id="8" dur="1000" fill="hold"/>
                                        <p:tgtEl>
                                          <p:spTgt spid="2048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2"/>
                                        </p:tgtEl>
                                        <p:attrNameLst>
                                          <p:attrName>style.visibility</p:attrName>
                                        </p:attrNameLst>
                                      </p:cBhvr>
                                      <p:to>
                                        <p:strVal val="visible"/>
                                      </p:to>
                                    </p:set>
                                    <p:anim calcmode="lin" valueType="num">
                                      <p:cBhvr additive="base">
                                        <p:cTn id="13" dur="500" fill="hold"/>
                                        <p:tgtEl>
                                          <p:spTgt spid="20482"/>
                                        </p:tgtEl>
                                        <p:attrNameLst>
                                          <p:attrName>ppt_x</p:attrName>
                                        </p:attrNameLst>
                                      </p:cBhvr>
                                      <p:tavLst>
                                        <p:tav tm="0">
                                          <p:val>
                                            <p:strVal val="#ppt_x"/>
                                          </p:val>
                                        </p:tav>
                                        <p:tav tm="100000">
                                          <p:val>
                                            <p:strVal val="#ppt_x"/>
                                          </p:val>
                                        </p:tav>
                                      </p:tavLst>
                                    </p:anim>
                                    <p:anim calcmode="lin" valueType="num">
                                      <p:cBhvr additive="base">
                                        <p:cTn id="14"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0071"/>
                                        </p:tgtEl>
                                        <p:attrNameLst>
                                          <p:attrName>style.visibility</p:attrName>
                                        </p:attrNameLst>
                                      </p:cBhvr>
                                      <p:to>
                                        <p:strVal val="visible"/>
                                      </p:to>
                                    </p:set>
                                    <p:anim calcmode="lin" valueType="num">
                                      <p:cBhvr additive="base">
                                        <p:cTn id="19" dur="500" fill="hold"/>
                                        <p:tgtEl>
                                          <p:spTgt spid="130071"/>
                                        </p:tgtEl>
                                        <p:attrNameLst>
                                          <p:attrName>ppt_x</p:attrName>
                                        </p:attrNameLst>
                                      </p:cBhvr>
                                      <p:tavLst>
                                        <p:tav tm="0">
                                          <p:val>
                                            <p:strVal val="#ppt_x"/>
                                          </p:val>
                                        </p:tav>
                                        <p:tav tm="100000">
                                          <p:val>
                                            <p:strVal val="#ppt_x"/>
                                          </p:val>
                                        </p:tav>
                                      </p:tavLst>
                                    </p:anim>
                                    <p:anim calcmode="lin" valueType="num">
                                      <p:cBhvr additive="base">
                                        <p:cTn id="20" dur="500" fill="hold"/>
                                        <p:tgtEl>
                                          <p:spTgt spid="13007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0078"/>
                                        </p:tgtEl>
                                        <p:attrNameLst>
                                          <p:attrName>style.visibility</p:attrName>
                                        </p:attrNameLst>
                                      </p:cBhvr>
                                      <p:to>
                                        <p:strVal val="visible"/>
                                      </p:to>
                                    </p:set>
                                    <p:anim calcmode="lin" valueType="num">
                                      <p:cBhvr additive="base">
                                        <p:cTn id="25" dur="500" fill="hold"/>
                                        <p:tgtEl>
                                          <p:spTgt spid="130078"/>
                                        </p:tgtEl>
                                        <p:attrNameLst>
                                          <p:attrName>ppt_x</p:attrName>
                                        </p:attrNameLst>
                                      </p:cBhvr>
                                      <p:tavLst>
                                        <p:tav tm="0">
                                          <p:val>
                                            <p:strVal val="#ppt_x"/>
                                          </p:val>
                                        </p:tav>
                                        <p:tav tm="100000">
                                          <p:val>
                                            <p:strVal val="#ppt_x"/>
                                          </p:val>
                                        </p:tav>
                                      </p:tavLst>
                                    </p:anim>
                                    <p:anim calcmode="lin" valueType="num">
                                      <p:cBhvr additive="base">
                                        <p:cTn id="26" dur="500" fill="hold"/>
                                        <p:tgtEl>
                                          <p:spTgt spid="13007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0064"/>
                                        </p:tgtEl>
                                        <p:attrNameLst>
                                          <p:attrName>style.visibility</p:attrName>
                                        </p:attrNameLst>
                                      </p:cBhvr>
                                      <p:to>
                                        <p:strVal val="visible"/>
                                      </p:to>
                                    </p:set>
                                    <p:anim calcmode="lin" valueType="num">
                                      <p:cBhvr additive="base">
                                        <p:cTn id="31" dur="500" fill="hold"/>
                                        <p:tgtEl>
                                          <p:spTgt spid="130064"/>
                                        </p:tgtEl>
                                        <p:attrNameLst>
                                          <p:attrName>ppt_x</p:attrName>
                                        </p:attrNameLst>
                                      </p:cBhvr>
                                      <p:tavLst>
                                        <p:tav tm="0">
                                          <p:val>
                                            <p:strVal val="#ppt_x"/>
                                          </p:val>
                                        </p:tav>
                                        <p:tav tm="100000">
                                          <p:val>
                                            <p:strVal val="#ppt_x"/>
                                          </p:val>
                                        </p:tav>
                                      </p:tavLst>
                                    </p:anim>
                                    <p:anim calcmode="lin" valueType="num">
                                      <p:cBhvr additive="base">
                                        <p:cTn id="32" dur="500" fill="hold"/>
                                        <p:tgtEl>
                                          <p:spTgt spid="1300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04"/>
                                        </p:tgtEl>
                                        <p:attrNameLst>
                                          <p:attrName>style.visibility</p:attrName>
                                        </p:attrNameLst>
                                      </p:cBhvr>
                                      <p:to>
                                        <p:strVal val="visible"/>
                                      </p:to>
                                    </p:set>
                                    <p:anim calcmode="lin" valueType="num">
                                      <p:cBhvr additive="base">
                                        <p:cTn id="37" dur="500" fill="hold"/>
                                        <p:tgtEl>
                                          <p:spTgt spid="4104"/>
                                        </p:tgtEl>
                                        <p:attrNameLst>
                                          <p:attrName>ppt_x</p:attrName>
                                        </p:attrNameLst>
                                      </p:cBhvr>
                                      <p:tavLst>
                                        <p:tav tm="0">
                                          <p:val>
                                            <p:strVal val="#ppt_x"/>
                                          </p:val>
                                        </p:tav>
                                        <p:tav tm="100000">
                                          <p:val>
                                            <p:strVal val="#ppt_x"/>
                                          </p:val>
                                        </p:tav>
                                      </p:tavLst>
                                    </p:anim>
                                    <p:anim calcmode="lin" valueType="num">
                                      <p:cBhvr additive="base">
                                        <p:cTn id="38"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05"/>
                                        </p:tgtEl>
                                        <p:attrNameLst>
                                          <p:attrName>style.visibility</p:attrName>
                                        </p:attrNameLst>
                                      </p:cBhvr>
                                      <p:to>
                                        <p:strVal val="visible"/>
                                      </p:to>
                                    </p:set>
                                    <p:anim calcmode="lin" valueType="num">
                                      <p:cBhvr additive="base">
                                        <p:cTn id="43" dur="500" fill="hold"/>
                                        <p:tgtEl>
                                          <p:spTgt spid="4105"/>
                                        </p:tgtEl>
                                        <p:attrNameLst>
                                          <p:attrName>ppt_x</p:attrName>
                                        </p:attrNameLst>
                                      </p:cBhvr>
                                      <p:tavLst>
                                        <p:tav tm="0">
                                          <p:val>
                                            <p:strVal val="#ppt_x"/>
                                          </p:val>
                                        </p:tav>
                                        <p:tav tm="100000">
                                          <p:val>
                                            <p:strVal val="#ppt_x"/>
                                          </p:val>
                                        </p:tav>
                                      </p:tavLst>
                                    </p:anim>
                                    <p:anim calcmode="lin" valueType="num">
                                      <p:cBhvr additive="base">
                                        <p:cTn id="44" dur="500" fill="hold"/>
                                        <p:tgtEl>
                                          <p:spTgt spid="4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9512" y="247204"/>
            <a:ext cx="8784976" cy="584775"/>
          </a:xfrm>
          <a:prstGeom prst="rect">
            <a:avLst/>
          </a:prstGeom>
          <a:noFill/>
        </p:spPr>
        <p:txBody>
          <a:bodyPr wrap="square">
            <a:spAutoFit/>
          </a:bodyPr>
          <a:lstStyle/>
          <a:p>
            <a:pPr algn="ctr">
              <a:defRPr/>
            </a:pPr>
            <a:r>
              <a:rPr lang="ru-RU" sz="3200" b="1" i="1" dirty="0" smtClean="0">
                <a:solidFill>
                  <a:srgbClr val="C00000"/>
                </a:solidFill>
                <a:latin typeface="+mn-lt"/>
                <a:cs typeface="+mn-cs"/>
              </a:rPr>
              <a:t>БАТТЛ №3 </a:t>
            </a:r>
            <a:r>
              <a:rPr lang="ru-RU" sz="3200" b="1" dirty="0">
                <a:solidFill>
                  <a:srgbClr val="C00000"/>
                </a:solidFill>
              </a:rPr>
              <a:t>Вычислить</a:t>
            </a:r>
            <a:r>
              <a:rPr lang="ru-RU" sz="3200" b="1" dirty="0" smtClean="0">
                <a:solidFill>
                  <a:srgbClr val="C00000"/>
                </a:solidFill>
              </a:rPr>
              <a:t>: «От </a:t>
            </a:r>
            <a:r>
              <a:rPr lang="ru-RU" sz="3200" b="1" dirty="0">
                <a:solidFill>
                  <a:srgbClr val="C00000"/>
                </a:solidFill>
              </a:rPr>
              <a:t>теории в практику!»: </a:t>
            </a:r>
            <a:endParaRPr lang="ru-RU" sz="3200" b="1" i="1" dirty="0">
              <a:solidFill>
                <a:srgbClr val="C00000"/>
              </a:solidFill>
            </a:endParaRPr>
          </a:p>
        </p:txBody>
      </p:sp>
      <p:sp>
        <p:nvSpPr>
          <p:cNvPr id="9" name="Стрелка вправо 8">
            <a:hlinkClick r:id="" action="ppaction://noaction"/>
          </p:cNvPr>
          <p:cNvSpPr/>
          <p:nvPr/>
        </p:nvSpPr>
        <p:spPr>
          <a:xfrm>
            <a:off x="7858125" y="6215063"/>
            <a:ext cx="928688" cy="412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5124" name="TextBox 3"/>
          <p:cNvSpPr txBox="1">
            <a:spLocks noChangeArrowheads="1"/>
          </p:cNvSpPr>
          <p:nvPr/>
        </p:nvSpPr>
        <p:spPr bwMode="auto">
          <a:xfrm>
            <a:off x="1295400" y="1938338"/>
            <a:ext cx="678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ru-RU" altLang="ru-RU" sz="2800"/>
          </a:p>
        </p:txBody>
      </p:sp>
      <p:graphicFrame>
        <p:nvGraphicFramePr>
          <p:cNvPr id="5125" name="Object 3"/>
          <p:cNvGraphicFramePr>
            <a:graphicFrameLocks noChangeAspect="1"/>
          </p:cNvGraphicFramePr>
          <p:nvPr/>
        </p:nvGraphicFramePr>
        <p:xfrm>
          <a:off x="1214438" y="857250"/>
          <a:ext cx="1214437" cy="5286375"/>
        </p:xfrm>
        <a:graphic>
          <a:graphicData uri="http://schemas.openxmlformats.org/presentationml/2006/ole">
            <mc:AlternateContent xmlns:mc="http://schemas.openxmlformats.org/markup-compatibility/2006">
              <mc:Choice xmlns:v="urn:schemas-microsoft-com:vml" Requires="v">
                <p:oleObj spid="_x0000_s5141" name="Формула" r:id="rId3" imgW="533400" imgH="2413000" progId="Equation.3">
                  <p:embed/>
                </p:oleObj>
              </mc:Choice>
              <mc:Fallback>
                <p:oleObj name="Формула" r:id="rId3" imgW="533400" imgH="2413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857250"/>
                        <a:ext cx="1214437" cy="528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26" name="TextBox 6"/>
          <p:cNvSpPr txBox="1">
            <a:spLocks noChangeArrowheads="1"/>
          </p:cNvSpPr>
          <p:nvPr/>
        </p:nvSpPr>
        <p:spPr bwMode="auto">
          <a:xfrm>
            <a:off x="4786313" y="785813"/>
            <a:ext cx="1428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ru-RU" altLang="ru-RU" sz="2400">
              <a:latin typeface="Times New Roman" pitchFamily="18" charset="0"/>
              <a:cs typeface="Times New Roman" pitchFamily="18" charset="0"/>
            </a:endParaRPr>
          </a:p>
          <a:p>
            <a:pPr eaLnBrk="1" hangingPunct="1">
              <a:spcBef>
                <a:spcPct val="0"/>
              </a:spcBef>
              <a:buFontTx/>
              <a:buAutoNum type="arabicParenR"/>
            </a:pPr>
            <a:endParaRPr lang="ru-RU" altLang="ru-RU" sz="2400">
              <a:latin typeface="Times New Roman" pitchFamily="18" charset="0"/>
              <a:cs typeface="Times New Roman" pitchFamily="18" charset="0"/>
            </a:endParaRPr>
          </a:p>
        </p:txBody>
      </p:sp>
      <p:sp>
        <p:nvSpPr>
          <p:cNvPr id="11" name="Содержимое 86"/>
          <p:cNvSpPr txBox="1">
            <a:spLocks/>
          </p:cNvSpPr>
          <p:nvPr/>
        </p:nvSpPr>
        <p:spPr>
          <a:xfrm>
            <a:off x="4643438" y="785813"/>
            <a:ext cx="2500312" cy="5214937"/>
          </a:xfrm>
          <a:prstGeom prst="rect">
            <a:avLst/>
          </a:prstGeom>
        </p:spPr>
        <p:txBody>
          <a:bodyPr>
            <a:normAutofit lnSpcReduction="10000"/>
          </a:bodyPr>
          <a:lstStyle/>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1) </a:t>
            </a:r>
            <a:r>
              <a:rPr lang="ru-RU" sz="2800" dirty="0">
                <a:latin typeface="Times New Roman" pitchFamily="18" charset="0"/>
                <a:cs typeface="Times New Roman" pitchFamily="18" charset="0"/>
              </a:rPr>
              <a:t>64</a:t>
            </a: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2)</a:t>
            </a:r>
            <a:r>
              <a:rPr lang="ru-RU" sz="2800" dirty="0">
                <a:latin typeface="Times New Roman" pitchFamily="18" charset="0"/>
                <a:cs typeface="Times New Roman" pitchFamily="18" charset="0"/>
              </a:rPr>
              <a:t>1</a:t>
            </a: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3) </a:t>
            </a:r>
            <a:r>
              <a:rPr lang="ru-RU" sz="2800" dirty="0">
                <a:latin typeface="Times New Roman" pitchFamily="18" charset="0"/>
                <a:cs typeface="Times New Roman" pitchFamily="18" charset="0"/>
              </a:rPr>
              <a:t>1/64</a:t>
            </a: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4) </a:t>
            </a:r>
            <a:r>
              <a:rPr lang="ru-RU" sz="2800" dirty="0">
                <a:latin typeface="Times New Roman" pitchFamily="18" charset="0"/>
                <a:cs typeface="Times New Roman" pitchFamily="18" charset="0"/>
              </a:rPr>
              <a:t>1/81</a:t>
            </a:r>
          </a:p>
          <a:p>
            <a:pPr marL="274320" indent="-274320" eaLnBrk="1" fontAlgn="auto" hangingPunct="1">
              <a:spcBef>
                <a:spcPct val="20000"/>
              </a:spcBef>
              <a:spcAft>
                <a:spcPts val="0"/>
              </a:spcAft>
              <a:buClr>
                <a:schemeClr val="accent3"/>
              </a:buClr>
              <a:buSzPct val="95000"/>
              <a:buFont typeface="Wingdings" pitchFamily="2" charset="2"/>
              <a:buChar char="Ø"/>
              <a:defRPr/>
            </a:pP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5) </a:t>
            </a:r>
            <a:r>
              <a:rPr lang="ru-RU" sz="2800" dirty="0">
                <a:latin typeface="Times New Roman" pitchFamily="18" charset="0"/>
                <a:cs typeface="Times New Roman" pitchFamily="18" charset="0"/>
              </a:rPr>
              <a:t>125</a:t>
            </a:r>
          </a:p>
          <a:p>
            <a:pPr marL="274320" indent="-274320" eaLnBrk="1" fontAlgn="auto" hangingPunct="1">
              <a:spcBef>
                <a:spcPct val="20000"/>
              </a:spcBef>
              <a:spcAft>
                <a:spcPts val="0"/>
              </a:spcAft>
              <a:buClr>
                <a:schemeClr val="accent3"/>
              </a:buClr>
              <a:buSzPct val="95000"/>
              <a:buFont typeface="Wingdings" pitchFamily="2" charset="2"/>
              <a:buChar char="Ø"/>
              <a:defRPr/>
            </a:pP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6) </a:t>
            </a:r>
            <a:r>
              <a:rPr lang="ru-RU" sz="2800" dirty="0">
                <a:latin typeface="Times New Roman" pitchFamily="18" charset="0"/>
                <a:cs typeface="Times New Roman" pitchFamily="18" charset="0"/>
              </a:rPr>
              <a:t>4</a:t>
            </a:r>
          </a:p>
          <a:p>
            <a:pPr marL="274320" indent="-274320" eaLnBrk="1" fontAlgn="auto" hangingPunct="1">
              <a:spcBef>
                <a:spcPct val="20000"/>
              </a:spcBef>
              <a:spcAft>
                <a:spcPts val="0"/>
              </a:spcAft>
              <a:buClr>
                <a:schemeClr val="accent3"/>
              </a:buClr>
              <a:buSzPct val="95000"/>
              <a:buFont typeface="Wingdings" pitchFamily="2" charset="2"/>
              <a:buChar char="Ø"/>
              <a:defRPr/>
            </a:pP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7)</a:t>
            </a:r>
            <a:r>
              <a:rPr lang="ru-RU" sz="2800" dirty="0">
                <a:latin typeface="Times New Roman" pitchFamily="18" charset="0"/>
                <a:cs typeface="Times New Roman" pitchFamily="18" charset="0"/>
              </a:rPr>
              <a:t>27</a:t>
            </a:r>
            <a:endParaRPr lang="en-US" sz="2800" dirty="0">
              <a:latin typeface="Times New Roman" pitchFamily="18" charset="0"/>
              <a:cs typeface="Times New Roman" pitchFamily="18" charset="0"/>
            </a:endParaRPr>
          </a:p>
          <a:p>
            <a:pPr marL="274320" indent="-274320" eaLnBrk="1" fontAlgn="auto" hangingPunct="1">
              <a:spcBef>
                <a:spcPct val="20000"/>
              </a:spcBef>
              <a:spcAft>
                <a:spcPts val="0"/>
              </a:spcAft>
              <a:buClr>
                <a:schemeClr val="accent3"/>
              </a:buClr>
              <a:buSzPct val="95000"/>
              <a:buFont typeface="Wingdings" pitchFamily="2" charset="2"/>
              <a:buChar char="Ø"/>
              <a:defRPr/>
            </a:pPr>
            <a:r>
              <a:rPr lang="en-US" sz="2800" dirty="0">
                <a:latin typeface="Times New Roman" pitchFamily="18" charset="0"/>
                <a:cs typeface="Times New Roman" pitchFamily="18" charset="0"/>
              </a:rPr>
              <a:t>8) </a:t>
            </a:r>
            <a:r>
              <a:rPr lang="ru-RU" sz="2800" dirty="0">
                <a:latin typeface="Times New Roman" pitchFamily="18" charset="0"/>
                <a:cs typeface="Times New Roman" pitchFamily="18" charset="0"/>
              </a:rPr>
              <a:t>1/32</a:t>
            </a:r>
          </a:p>
        </p:txBody>
      </p:sp>
      <p:pic>
        <p:nvPicPr>
          <p:cNvPr id="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8231" y="4876800"/>
            <a:ext cx="17684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77725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 calcmode="lin" valueType="num">
                                      <p:cBhvr additive="base">
                                        <p:cTn id="1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3" end="3"/>
                                            </p:txEl>
                                          </p:spTgt>
                                        </p:tgtEl>
                                        <p:attrNameLst>
                                          <p:attrName>style.visibility</p:attrName>
                                        </p:attrNameLst>
                                      </p:cBhvr>
                                      <p:to>
                                        <p:strVal val="visible"/>
                                      </p:to>
                                    </p:set>
                                    <p:anim calcmode="lin" valueType="num">
                                      <p:cBhvr additive="base">
                                        <p:cTn id="25"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anim calcmode="lin" valueType="num">
                                      <p:cBhvr additive="base">
                                        <p:cTn id="31"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xEl>
                                              <p:pRg st="7" end="7"/>
                                            </p:txEl>
                                          </p:spTgt>
                                        </p:tgtEl>
                                        <p:attrNameLst>
                                          <p:attrName>style.visibility</p:attrName>
                                        </p:attrNameLst>
                                      </p:cBhvr>
                                      <p:to>
                                        <p:strVal val="visible"/>
                                      </p:to>
                                    </p:set>
                                    <p:anim calcmode="lin" valueType="num">
                                      <p:cBhvr additive="base">
                                        <p:cTn id="37" dur="500" fill="hold"/>
                                        <p:tgtEl>
                                          <p:spTgt spid="1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xEl>
                                              <p:pRg st="9" end="9"/>
                                            </p:txEl>
                                          </p:spTgt>
                                        </p:tgtEl>
                                        <p:attrNameLst>
                                          <p:attrName>style.visibility</p:attrName>
                                        </p:attrNameLst>
                                      </p:cBhvr>
                                      <p:to>
                                        <p:strVal val="visible"/>
                                      </p:to>
                                    </p:set>
                                    <p:anim calcmode="lin" valueType="num">
                                      <p:cBhvr additive="base">
                                        <p:cTn id="43" dur="500" fill="hold"/>
                                        <p:tgtEl>
                                          <p:spTgt spid="11">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xEl>
                                              <p:pRg st="10" end="10"/>
                                            </p:txEl>
                                          </p:spTgt>
                                        </p:tgtEl>
                                        <p:attrNameLst>
                                          <p:attrName>style.visibility</p:attrName>
                                        </p:attrNameLst>
                                      </p:cBhvr>
                                      <p:to>
                                        <p:strVal val="visible"/>
                                      </p:to>
                                    </p:set>
                                    <p:anim calcmode="lin" valueType="num">
                                      <p:cBhvr additive="base">
                                        <p:cTn id="49" dur="500" fill="hold"/>
                                        <p:tgtEl>
                                          <p:spTgt spid="11">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1798</TotalTime>
  <Words>778</Words>
  <Application>Microsoft Office PowerPoint</Application>
  <PresentationFormat>Экран (4:3)</PresentationFormat>
  <Paragraphs>122</Paragraphs>
  <Slides>21</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3" baseType="lpstr">
      <vt:lpstr>Волна</vt:lpstr>
      <vt:lpstr>Формула</vt:lpstr>
      <vt:lpstr>«БАТТЛ» показательных и логарифмических уравнений»</vt:lpstr>
      <vt:lpstr>         «БАТТЛ» показательных и логарифмических уравнений»    «Дорогие друзья! Беритесь за решение трудных математических задач! И тех, которые только что поставлены, и тех, которые уже многие десятилетия  или столетия не поддаются решению. Не будьте безучастными и равнодушными, в противном случае это будет духовная смерть»                                                                                                                                                                                                    ДАНТЕ </vt:lpstr>
      <vt:lpstr>История №1 Гипатия </vt:lpstr>
      <vt:lpstr>Презентация PowerPoint</vt:lpstr>
      <vt:lpstr>1) Сформулируйте определение показательной функции, ее свойства.  - Показательной функцией называется функция вида у= ах, где а – заданное число, а &gt;0, а ≠1.    </vt:lpstr>
      <vt:lpstr>«БАТТЛ» показательных и логарифмических уравнений»  </vt:lpstr>
      <vt:lpstr>       Основное логарифмическое тождество</vt:lpstr>
      <vt:lpstr> Основные свойства логарифмов</vt:lpstr>
      <vt:lpstr>Презентация PowerPoint</vt:lpstr>
      <vt:lpstr>Вычислите</vt:lpstr>
      <vt:lpstr>Презентация PowerPoint</vt:lpstr>
      <vt:lpstr>Презентация PowerPoint</vt:lpstr>
      <vt:lpstr>Физ -Интеллект-Минутка</vt:lpstr>
      <vt:lpstr>Презентация PowerPoint</vt:lpstr>
      <vt:lpstr>История№2…. Леонард Эйлер </vt:lpstr>
      <vt:lpstr>ОБЪЯВЛЯЕТСЯ «БАТТЛ» «Я готовлюсь к ЕГЭ!»: </vt:lpstr>
      <vt:lpstr>АРХИМЕД</vt:lpstr>
      <vt:lpstr>Рефлексия деятельности на уроке «Лестница успеха»</vt:lpstr>
      <vt:lpstr>Домашнее задание Логарифмическая «комедия 2&gt;3»</vt:lpstr>
      <vt:lpstr>Презентация PowerPoint</vt:lpstr>
      <vt:lpstr>Спасибо за сотрудничество!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Teacher</dc:creator>
  <cp:lastModifiedBy>Teacher</cp:lastModifiedBy>
  <cp:revision>69</cp:revision>
  <dcterms:created xsi:type="dcterms:W3CDTF">2024-01-24T13:26:37Z</dcterms:created>
  <dcterms:modified xsi:type="dcterms:W3CDTF">2024-06-03T08:58:56Z</dcterms:modified>
</cp:coreProperties>
</file>