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2" r:id="rId4"/>
    <p:sldId id="263" r:id="rId5"/>
    <p:sldId id="258" r:id="rId6"/>
    <p:sldId id="264" r:id="rId7"/>
    <p:sldId id="265" r:id="rId8"/>
    <p:sldId id="267" r:id="rId9"/>
    <p:sldId id="270" r:id="rId10"/>
    <p:sldId id="271" r:id="rId11"/>
    <p:sldId id="272" r:id="rId12"/>
    <p:sldId id="269" r:id="rId13"/>
    <p:sldId id="273" r:id="rId14"/>
    <p:sldId id="274" r:id="rId15"/>
    <p:sldId id="276" r:id="rId16"/>
    <p:sldId id="278" r:id="rId17"/>
    <p:sldId id="277" r:id="rId18"/>
    <p:sldId id="268" r:id="rId19"/>
    <p:sldId id="26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602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4514654"/>
            <a:ext cx="6174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Franklin Gothic Demi" panose="020B0703020102020204" pitchFamily="34" charset="0"/>
              </a:rPr>
              <a:t>К </a:t>
            </a:r>
            <a:r>
              <a:rPr lang="ru-RU" sz="3200" b="1" dirty="0" smtClean="0">
                <a:latin typeface="Franklin Gothic Demi" panose="020B0703020102020204" pitchFamily="34" charset="0"/>
              </a:rPr>
              <a:t>225-летию </a:t>
            </a:r>
            <a:r>
              <a:rPr lang="ru-RU" sz="3200" b="1" dirty="0">
                <a:latin typeface="Franklin Gothic Demi" panose="020B0703020102020204" pitchFamily="34" charset="0"/>
              </a:rPr>
              <a:t>со дня рождения </a:t>
            </a:r>
          </a:p>
          <a:p>
            <a:pPr algn="ctr"/>
            <a:r>
              <a:rPr lang="ru-RU" sz="3200" b="1" dirty="0" smtClean="0">
                <a:latin typeface="Franklin Gothic Demi" panose="020B0703020102020204" pitchFamily="34" charset="0"/>
              </a:rPr>
              <a:t>А.С.Пушкина</a:t>
            </a:r>
            <a:endParaRPr lang="ru-RU" sz="3200" b="1" dirty="0">
              <a:latin typeface="Franklin Gothic Demi" panose="020B0703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15816" y="5842336"/>
            <a:ext cx="62281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latin typeface="Franklin Gothic Demi" panose="020B0703020102020204" pitchFamily="34" charset="0"/>
              </a:rPr>
              <a:t>Работу выполнила воспитатель ГБОУ СОШ № 493 Кировского района города Санкт-Петербурга</a:t>
            </a:r>
          </a:p>
          <a:p>
            <a:pPr algn="r"/>
            <a:r>
              <a:rPr lang="ru-RU" sz="2000" dirty="0">
                <a:latin typeface="Franklin Gothic Demi" panose="020B0703020102020204" pitchFamily="34" charset="0"/>
              </a:rPr>
              <a:t>Павлова Татьяна Юрьевна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695" y="-292150"/>
            <a:ext cx="3903513" cy="534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111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2207"/>
            <a:ext cx="9144000" cy="705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476672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Franklin Gothic Demi Cond" panose="020B0706030402020204" pitchFamily="34" charset="0"/>
              </a:rPr>
              <a:t>В 1830 году Пушкин сватается к Наталье Гончаровой, а 18 февраля (2 марта по старому стилю) 1831 года Пушкин и Гончарова венчаются в Москве. Весной молодожены переезжают в Царское Село, где снимают дачу. В 1836 году в семье было уже четыре ребенка.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081519"/>
            <a:ext cx="5328592" cy="4669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054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8178"/>
            <a:ext cx="9127558" cy="50787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152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43" y="2246767"/>
            <a:ext cx="7864114" cy="46112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39943" y="404663"/>
            <a:ext cx="76683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u="sng" dirty="0">
                <a:latin typeface="Franklin Gothic Demi Cond" panose="020B0706030402020204" pitchFamily="34" charset="0"/>
              </a:rPr>
              <a:t>Александр Пушкин: гибель</a:t>
            </a:r>
          </a:p>
          <a:p>
            <a:pPr fontAlgn="base"/>
            <a:r>
              <a:rPr lang="ru-RU" sz="2000" dirty="0">
                <a:latin typeface="Franklin Gothic Demi Cond" panose="020B0706030402020204" pitchFamily="34" charset="0"/>
              </a:rPr>
              <a:t>Роковая встреча произошла 27 января 1837 года на Черной речке. Пуля, выпущенная Дантесом, попала в живот Пушкину. Для того времени ранение было смертельным. Александр Сергеевич прожил еще два дня. Он успел попросить императора взять на себя заботу о его семье, исповедался священнику, попрощался с родными и скончался 29 января (10 февраля – по новому стилю) 1837 года.</a:t>
            </a:r>
          </a:p>
        </p:txBody>
      </p:sp>
    </p:spTree>
    <p:extLst>
      <p:ext uri="{BB962C8B-B14F-4D97-AF65-F5344CB8AC3E}">
        <p14:creationId xmlns:p14="http://schemas.microsoft.com/office/powerpoint/2010/main" val="389981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57" y="692696"/>
            <a:ext cx="8622086" cy="4797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9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89" y="394692"/>
            <a:ext cx="9144000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>
                <a:solidFill>
                  <a:schemeClr val="bg2">
                    <a:lumMod val="10000"/>
                  </a:schemeClr>
                </a:solidFill>
                <a:latin typeface="Franklin Gothic Demi" panose="020B0703020102020204" pitchFamily="34" charset="0"/>
              </a:rPr>
              <a:t>Интересные </a:t>
            </a:r>
            <a:r>
              <a:rPr lang="ru-RU" sz="2400" u="sng" dirty="0" smtClean="0">
                <a:solidFill>
                  <a:schemeClr val="bg2">
                    <a:lumMod val="10000"/>
                  </a:schemeClr>
                </a:solidFill>
                <a:latin typeface="Franklin Gothic Demi" panose="020B0703020102020204" pitchFamily="34" charset="0"/>
              </a:rPr>
              <a:t>факты</a:t>
            </a: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Franklin Gothic Demi" panose="020B0703020102020204" pitchFamily="34" charset="0"/>
              </a:rPr>
              <a:t>	- Интересно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Franklin Gothic Demi" panose="020B0703020102020204" pitchFamily="34" charset="0"/>
              </a:rPr>
              <a:t>, что будущий классик русской литературы помнил себя с возраста четырех лет. Вспоминая это время, Пушкин рассказывал, что находясь на прогулке, он чувствовал колебания земли. Как раз в это время в Москве произошло последнее землетрясение.</a:t>
            </a: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Franklin Gothic Demi" panose="020B0703020102020204" pitchFamily="34" charset="0"/>
              </a:rPr>
              <a:t>	- Тогда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Franklin Gothic Demi" panose="020B0703020102020204" pitchFamily="34" charset="0"/>
              </a:rPr>
              <a:t>же, в раннем детстве, произошла первая краткая встреча Пушкина с Александром I. Гуляя с няней, маленький Саша чуть не угодил под копыта коня императора. Трагедии удалось избежать – Александр удержал коня. </a:t>
            </a: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Franklin Gothic Demi" panose="020B0703020102020204" pitchFamily="34" charset="0"/>
              </a:rPr>
              <a:t>	- Александр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Franklin Gothic Demi" panose="020B0703020102020204" pitchFamily="34" charset="0"/>
              </a:rPr>
              <a:t>Сергеевич Пушкин настолько любил книги, что собрал в домашней библиотеке более 3500 экземпляров.</a:t>
            </a: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Franklin Gothic Demi" panose="020B0703020102020204" pitchFamily="34" charset="0"/>
              </a:rPr>
              <a:t>	- Он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Franklin Gothic Demi" panose="020B0703020102020204" pitchFamily="34" charset="0"/>
              </a:rPr>
              <a:t>также был полиглотом: знал много иностранных языков, среди которых: французский, греческий, латинский, немецкий и некоторые другие.</a:t>
            </a: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Franklin Gothic Demi" panose="020B0703020102020204" pitchFamily="34" charset="0"/>
              </a:rPr>
              <a:t>	- Пушкин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Franklin Gothic Demi" panose="020B0703020102020204" pitchFamily="34" charset="0"/>
              </a:rPr>
              <a:t>по своей натуре был человеком саркастичным. Его шутки и издевки над друзьями и современниками нередко приводили к дуэлям. </a:t>
            </a: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Franklin Gothic Demi" panose="020B0703020102020204" pitchFamily="34" charset="0"/>
              </a:rPr>
              <a:t>	- Поэт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Franklin Gothic Demi" panose="020B0703020102020204" pitchFamily="34" charset="0"/>
              </a:rPr>
              <a:t>участвовал в двух десятках дуэлей. В большинстве поединков друзьям Александра Сергеевича удавалось примирить дуэлянтов. Первая дуэль произошла, когда Пушкин был еще лицеистом. Последняя, 29-я дуэль, оказалась для него роковой.</a:t>
            </a:r>
          </a:p>
        </p:txBody>
      </p:sp>
    </p:spTree>
    <p:extLst>
      <p:ext uri="{BB962C8B-B14F-4D97-AF65-F5344CB8AC3E}">
        <p14:creationId xmlns:p14="http://schemas.microsoft.com/office/powerpoint/2010/main" val="307892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5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3539304"/>
            <a:ext cx="91279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prstClr val="black"/>
                </a:solidFill>
                <a:latin typeface="Franklin Gothic Demi" panose="020B0703020102020204" pitchFamily="34" charset="0"/>
              </a:rPr>
              <a:t>- За </a:t>
            </a:r>
            <a:r>
              <a:rPr lang="ru-RU" sz="2400" dirty="0">
                <a:solidFill>
                  <a:prstClr val="black"/>
                </a:solidFill>
                <a:latin typeface="Franklin Gothic Demi" panose="020B0703020102020204" pitchFamily="34" charset="0"/>
              </a:rPr>
              <a:t>всю свою жизнь Пушкин написал 1 роман в стихах, 12 поэм, 7 сказок, 15 прозаических произведений, 8 драматических произведений, 783 стихотворения</a:t>
            </a:r>
            <a:r>
              <a:rPr lang="ru-RU" sz="2400" dirty="0" smtClean="0">
                <a:solidFill>
                  <a:prstClr val="black"/>
                </a:solidFill>
                <a:latin typeface="Franklin Gothic Demi" panose="020B0703020102020204" pitchFamily="34" charset="0"/>
              </a:rPr>
              <a:t>. 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Franklin Gothic Demi" panose="020B0703020102020204" pitchFamily="34" charset="0"/>
              </a:rPr>
              <a:t>Многие произведения были написаны поэтом в ссылках.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549" y="5090944"/>
            <a:ext cx="8892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prstClr val="black"/>
                </a:solidFill>
                <a:latin typeface="Franklin Gothic Demi" panose="020B0703020102020204" pitchFamily="34" charset="0"/>
              </a:rPr>
              <a:t>- </a:t>
            </a:r>
            <a:r>
              <a:rPr lang="ru-RU" sz="2400" dirty="0">
                <a:solidFill>
                  <a:prstClr val="black"/>
                </a:solidFill>
                <a:latin typeface="Franklin Gothic Demi" panose="020B0703020102020204" pitchFamily="34" charset="0"/>
              </a:rPr>
              <a:t>Все работы мастера занимают 16 томов книг.</a:t>
            </a:r>
          </a:p>
          <a:p>
            <a:pPr lvl="0" algn="ctr">
              <a:spcAft>
                <a:spcPts val="1000"/>
              </a:spcAft>
            </a:pPr>
            <a:r>
              <a:rPr lang="ru-RU" sz="2400" dirty="0">
                <a:solidFill>
                  <a:prstClr val="black"/>
                </a:solidFill>
                <a:latin typeface="Franklin Gothic Demi" panose="020B0703020102020204" pitchFamily="34" charset="0"/>
                <a:ea typeface="Calibri"/>
                <a:cs typeface="Times New Roman"/>
              </a:rPr>
              <a:t>- Пушкин занимает 19 место по количеству написанных о нем книг за всю историю человечества. 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952" y="70200"/>
            <a:ext cx="4860032" cy="3645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158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8"/>
          <a:stretch/>
        </p:blipFill>
        <p:spPr bwMode="auto">
          <a:xfrm>
            <a:off x="1691680" y="2708921"/>
            <a:ext cx="5696494" cy="42845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260648"/>
            <a:ext cx="8964488" cy="2934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2400" dirty="0" smtClean="0">
                <a:latin typeface="Franklin Gothic Demi" panose="020B0703020102020204" pitchFamily="34" charset="0"/>
                <a:ea typeface="Calibri"/>
                <a:cs typeface="Times New Roman"/>
              </a:rPr>
              <a:t>- Именем </a:t>
            </a:r>
            <a:r>
              <a:rPr lang="ru-RU" sz="2400" dirty="0">
                <a:latin typeface="Franklin Gothic Demi" panose="020B0703020102020204" pitchFamily="34" charset="0"/>
                <a:ea typeface="Calibri"/>
                <a:cs typeface="Times New Roman"/>
              </a:rPr>
              <a:t>Пушкина названа малая планета. </a:t>
            </a:r>
          </a:p>
          <a:p>
            <a:pPr>
              <a:spcAft>
                <a:spcPts val="1000"/>
              </a:spcAft>
            </a:pPr>
            <a:r>
              <a:rPr lang="ru-RU" sz="2400" dirty="0" smtClean="0">
                <a:latin typeface="Franklin Gothic Demi" panose="020B0703020102020204" pitchFamily="34" charset="0"/>
                <a:ea typeface="Calibri"/>
                <a:cs typeface="Times New Roman"/>
              </a:rPr>
              <a:t>- Во </a:t>
            </a:r>
            <a:r>
              <a:rPr lang="ru-RU" sz="2400" dirty="0">
                <a:latin typeface="Franklin Gothic Demi" panose="020B0703020102020204" pitchFamily="34" charset="0"/>
                <a:ea typeface="Calibri"/>
                <a:cs typeface="Times New Roman"/>
              </a:rPr>
              <a:t>всем мире памятников Пушкину насчитывается свыше 670. Памятник Александру Сергеевичу есть даже в Эфиопии. </a:t>
            </a:r>
          </a:p>
          <a:p>
            <a:r>
              <a:rPr lang="ru-RU" sz="2400" dirty="0" smtClean="0">
                <a:latin typeface="Franklin Gothic Demi" panose="020B0703020102020204" pitchFamily="34" charset="0"/>
                <a:ea typeface="Calibri"/>
              </a:rPr>
              <a:t>- Только </a:t>
            </a:r>
            <a:r>
              <a:rPr lang="ru-RU" sz="2400" dirty="0">
                <a:latin typeface="Franklin Gothic Demi" panose="020B0703020102020204" pitchFamily="34" charset="0"/>
                <a:ea typeface="Calibri"/>
              </a:rPr>
              <a:t>в России насчитывается около 23 улиц с именем великого поэта. Кроме того, есть две именные </a:t>
            </a:r>
            <a:r>
              <a:rPr lang="ru-RU" sz="2400" dirty="0" smtClean="0">
                <a:latin typeface="Franklin Gothic Demi" panose="020B0703020102020204" pitchFamily="34" charset="0"/>
                <a:ea typeface="Calibri"/>
              </a:rPr>
              <a:t>улицы </a:t>
            </a:r>
            <a:r>
              <a:rPr lang="ru-RU" sz="2400" dirty="0">
                <a:latin typeface="Franklin Gothic Demi" panose="020B0703020102020204" pitchFamily="34" charset="0"/>
                <a:ea typeface="Calibri"/>
              </a:rPr>
              <a:t>на Украине, улицы Пушкина в Баку, Азербайджане, Армении и </a:t>
            </a:r>
            <a:r>
              <a:rPr lang="ru-RU" sz="2400" dirty="0" smtClean="0">
                <a:latin typeface="Franklin Gothic Demi" panose="020B0703020102020204" pitchFamily="34" charset="0"/>
                <a:ea typeface="Calibri"/>
              </a:rPr>
              <a:t>Грузии.</a:t>
            </a:r>
            <a:endParaRPr lang="ru-RU" sz="2400" dirty="0">
              <a:latin typeface="Franklin Gothic Demi" panose="020B07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44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5" y="1124744"/>
            <a:ext cx="9116517" cy="511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151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146050" cy="62009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097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5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2207865"/>
            <a:ext cx="6696744" cy="2281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6000" b="1" dirty="0" smtClean="0">
                <a:ln>
                  <a:solidFill>
                    <a:schemeClr val="bg2">
                      <a:lumMod val="90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Calibri"/>
                <a:cs typeface="Times New Roman"/>
              </a:rPr>
              <a:t>СПАСИБО</a:t>
            </a:r>
            <a:endParaRPr lang="ru-RU" sz="6000" b="1" dirty="0">
              <a:ln>
                <a:solidFill>
                  <a:schemeClr val="bg2">
                    <a:lumMod val="9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6000" b="1" dirty="0">
                <a:ln>
                  <a:solidFill>
                    <a:schemeClr val="bg2">
                      <a:lumMod val="90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Calibri"/>
                <a:cs typeface="Times New Roman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84261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" y="346"/>
            <a:ext cx="9247003" cy="7113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106" y="1752222"/>
            <a:ext cx="5200289" cy="3563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753" y="333770"/>
            <a:ext cx="4796227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Franklin Gothic Demi Cond" panose="020B0706030402020204" pitchFamily="34" charset="0"/>
              </a:rPr>
              <a:t>Я памятник себе воздвиг нерукотворный,</a:t>
            </a:r>
            <a:br>
              <a:rPr lang="ru-RU" sz="2800" dirty="0">
                <a:latin typeface="Franklin Gothic Demi Cond" panose="020B0706030402020204" pitchFamily="34" charset="0"/>
              </a:rPr>
            </a:br>
            <a:r>
              <a:rPr lang="ru-RU" sz="2800" dirty="0">
                <a:latin typeface="Franklin Gothic Demi Cond" panose="020B0706030402020204" pitchFamily="34" charset="0"/>
              </a:rPr>
              <a:t>К нему не зарастет народная тропа,</a:t>
            </a:r>
            <a:br>
              <a:rPr lang="ru-RU" sz="2800" dirty="0">
                <a:latin typeface="Franklin Gothic Demi Cond" panose="020B0706030402020204" pitchFamily="34" charset="0"/>
              </a:rPr>
            </a:br>
            <a:r>
              <a:rPr lang="ru-RU" sz="2800" dirty="0">
                <a:latin typeface="Franklin Gothic Demi Cond" panose="020B0706030402020204" pitchFamily="34" charset="0"/>
              </a:rPr>
              <a:t>Вознесся выше он главою непокорной</a:t>
            </a:r>
            <a:br>
              <a:rPr lang="ru-RU" sz="2800" dirty="0">
                <a:latin typeface="Franklin Gothic Demi Cond" panose="020B0706030402020204" pitchFamily="34" charset="0"/>
              </a:rPr>
            </a:br>
            <a:r>
              <a:rPr lang="ru-RU" sz="2800" dirty="0">
                <a:latin typeface="Franklin Gothic Demi Cond" panose="020B0706030402020204" pitchFamily="34" charset="0"/>
              </a:rPr>
              <a:t>Александрийского столпа.</a:t>
            </a:r>
            <a:br>
              <a:rPr lang="ru-RU" sz="2800" dirty="0">
                <a:latin typeface="Franklin Gothic Demi Cond" panose="020B0706030402020204" pitchFamily="34" charset="0"/>
              </a:rPr>
            </a:br>
            <a:r>
              <a:rPr lang="ru-RU" sz="2800" dirty="0">
                <a:latin typeface="Franklin Gothic Demi Cond" panose="020B0706030402020204" pitchFamily="34" charset="0"/>
              </a:rPr>
              <a:t/>
            </a:r>
            <a:br>
              <a:rPr lang="ru-RU" sz="2800" dirty="0">
                <a:latin typeface="Franklin Gothic Demi Cond" panose="020B0706030402020204" pitchFamily="34" charset="0"/>
              </a:rPr>
            </a:br>
            <a:r>
              <a:rPr lang="ru-RU" sz="2800" dirty="0">
                <a:latin typeface="Franklin Gothic Demi Cond" panose="020B0706030402020204" pitchFamily="34" charset="0"/>
              </a:rPr>
              <a:t>Нет, весь я не умру - душ</a:t>
            </a:r>
            <a:r>
              <a:rPr lang="ru-RU" sz="2800" dirty="0">
                <a:solidFill>
                  <a:schemeClr val="bg2">
                    <a:lumMod val="10000"/>
                  </a:schemeClr>
                </a:solidFill>
                <a:latin typeface="Franklin Gothic Demi Cond" panose="020B0706030402020204" pitchFamily="34" charset="0"/>
              </a:rPr>
              <a:t>а</a:t>
            </a:r>
            <a:r>
              <a:rPr lang="ru-RU" sz="28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 </a:t>
            </a:r>
            <a:r>
              <a:rPr lang="ru-RU" sz="2800" dirty="0">
                <a:solidFill>
                  <a:schemeClr val="bg2">
                    <a:lumMod val="10000"/>
                  </a:schemeClr>
                </a:solidFill>
                <a:latin typeface="Franklin Gothic Demi Cond" panose="020B0706030402020204" pitchFamily="34" charset="0"/>
              </a:rPr>
              <a:t>в</a:t>
            </a:r>
            <a:r>
              <a:rPr lang="ru-RU" sz="28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 </a:t>
            </a:r>
            <a:r>
              <a:rPr lang="ru-RU" sz="2800" dirty="0">
                <a:latin typeface="Franklin Gothic Demi Cond" panose="020B0706030402020204" pitchFamily="34" charset="0"/>
              </a:rPr>
              <a:t>заветной лире</a:t>
            </a:r>
            <a:br>
              <a:rPr lang="ru-RU" sz="2800" dirty="0">
                <a:latin typeface="Franklin Gothic Demi Cond" panose="020B0706030402020204" pitchFamily="34" charset="0"/>
              </a:rPr>
            </a:br>
            <a:r>
              <a:rPr lang="ru-RU" sz="2800" dirty="0">
                <a:latin typeface="Franklin Gothic Demi Cond" panose="020B0706030402020204" pitchFamily="34" charset="0"/>
              </a:rPr>
              <a:t>Мой прах переживет и тл</a:t>
            </a:r>
            <a:r>
              <a:rPr lang="ru-RU" sz="2800" dirty="0">
                <a:solidFill>
                  <a:schemeClr val="bg2">
                    <a:lumMod val="10000"/>
                  </a:schemeClr>
                </a:solidFill>
                <a:latin typeface="Franklin Gothic Demi Cond" panose="020B0706030402020204" pitchFamily="34" charset="0"/>
              </a:rPr>
              <a:t>ен</a:t>
            </a:r>
            <a:r>
              <a:rPr lang="ru-RU" sz="28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ья</a:t>
            </a:r>
            <a:r>
              <a:rPr lang="ru-RU" sz="2800" dirty="0">
                <a:latin typeface="Franklin Gothic Demi Cond" panose="020B0706030402020204" pitchFamily="34" charset="0"/>
              </a:rPr>
              <a:t> убежит -</a:t>
            </a:r>
            <a:br>
              <a:rPr lang="ru-RU" sz="2800" dirty="0">
                <a:latin typeface="Franklin Gothic Demi Cond" panose="020B0706030402020204" pitchFamily="34" charset="0"/>
              </a:rPr>
            </a:br>
            <a:r>
              <a:rPr lang="ru-RU" sz="2800" dirty="0">
                <a:latin typeface="Franklin Gothic Demi Cond" panose="020B0706030402020204" pitchFamily="34" charset="0"/>
              </a:rPr>
              <a:t>И славен буду я, доколь в подлунном мире</a:t>
            </a:r>
            <a:br>
              <a:rPr lang="ru-RU" sz="2800" dirty="0">
                <a:latin typeface="Franklin Gothic Demi Cond" panose="020B0706030402020204" pitchFamily="34" charset="0"/>
              </a:rPr>
            </a:br>
            <a:r>
              <a:rPr lang="ru-RU" sz="2800" dirty="0">
                <a:latin typeface="Franklin Gothic Demi Cond" panose="020B0706030402020204" pitchFamily="34" charset="0"/>
              </a:rPr>
              <a:t>Жив будет хоть один пиит.</a:t>
            </a:r>
          </a:p>
        </p:txBody>
      </p:sp>
    </p:spTree>
    <p:extLst>
      <p:ext uri="{BB962C8B-B14F-4D97-AF65-F5344CB8AC3E}">
        <p14:creationId xmlns:p14="http://schemas.microsoft.com/office/powerpoint/2010/main" val="376848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6494" y="897439"/>
            <a:ext cx="8712968" cy="1983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5000"/>
              </a:lnSpc>
              <a:spcAft>
                <a:spcPts val="1500"/>
              </a:spcAft>
            </a:pPr>
            <a:r>
              <a:rPr lang="ru-RU" sz="2400" dirty="0">
                <a:solidFill>
                  <a:srgbClr val="000000"/>
                </a:solidFill>
                <a:latin typeface="Franklin Gothic Demi Cond" panose="020B0706030402020204" pitchFamily="34" charset="0"/>
                <a:ea typeface="Times New Roman"/>
                <a:cs typeface="Times New Roman"/>
              </a:rPr>
              <a:t>Александр Пушкин – великий русский поэт, прозаик, драматург, один из самых авторитетных литературных деятелей первой трети XIX века.</a:t>
            </a:r>
            <a:endParaRPr lang="ru-RU" sz="2400" dirty="0">
              <a:latin typeface="Franklin Gothic Demi Cond" panose="020B0706030402020204" pitchFamily="34" charset="0"/>
              <a:ea typeface="Calibri"/>
              <a:cs typeface="Times New Roman"/>
            </a:endParaRPr>
          </a:p>
          <a:p>
            <a:pPr fontAlgn="base">
              <a:lnSpc>
                <a:spcPct val="115000"/>
              </a:lnSpc>
              <a:spcAft>
                <a:spcPts val="1500"/>
              </a:spcAft>
            </a:pPr>
            <a:r>
              <a:rPr lang="ru-RU" sz="2400" dirty="0">
                <a:solidFill>
                  <a:srgbClr val="000000"/>
                </a:solidFill>
                <a:latin typeface="Franklin Gothic Demi Cond" panose="020B0706030402020204" pitchFamily="34" charset="0"/>
                <a:ea typeface="Times New Roman"/>
                <a:cs typeface="Times New Roman"/>
              </a:rPr>
              <a:t>Александр Сергеевич Пушкин родился 6 июня (по старому стилю 26 мая) 1799 года в Москве в дворянской помещичьей семье. </a:t>
            </a:r>
            <a:endParaRPr lang="ru-RU" sz="2400" dirty="0">
              <a:latin typeface="Franklin Gothic Demi Cond" panose="020B0706030402020204" pitchFamily="34" charset="0"/>
              <a:ea typeface="Calibri"/>
              <a:cs typeface="Times New Roman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636" y="2647460"/>
            <a:ext cx="3372684" cy="4315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507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033" y="-77329"/>
            <a:ext cx="9252520" cy="695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82" y="1425083"/>
            <a:ext cx="7204357" cy="5399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0847" y="620853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Franklin Gothic Demi Cond" panose="020B0706030402020204" pitchFamily="34" charset="0"/>
              </a:rPr>
              <a:t>Родители поэта Сергей Львович и Надежда Осиповна, кроме Александра, также воспитывали дочь Ольгу и сына Льва.</a:t>
            </a:r>
          </a:p>
        </p:txBody>
      </p:sp>
    </p:spTree>
    <p:extLst>
      <p:ext uri="{BB962C8B-B14F-4D97-AF65-F5344CB8AC3E}">
        <p14:creationId xmlns:p14="http://schemas.microsoft.com/office/powerpoint/2010/main" val="365911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1614"/>
            <a:ext cx="9144000" cy="705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1994" y="381544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Franklin Gothic Demi Cond" panose="020B0706030402020204" pitchFamily="34" charset="0"/>
                <a:ea typeface="Times New Roman"/>
                <a:cs typeface="Times New Roman"/>
              </a:rPr>
              <a:t>Прадедом по матери был африканец Абрам Петрович Ганнибал, воспитанник и слуга царя Петра I. От него ему и достался бурный темперамент и необычная внешность.</a:t>
            </a:r>
            <a:endParaRPr lang="ru-RU" sz="24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498" y="1581873"/>
            <a:ext cx="6557004" cy="49212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14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333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8" r="14718"/>
          <a:stretch/>
        </p:blipFill>
        <p:spPr bwMode="auto">
          <a:xfrm>
            <a:off x="5149516" y="3013602"/>
            <a:ext cx="3994484" cy="3836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1" t="25108" r="2472" b="4760"/>
          <a:stretch/>
        </p:blipFill>
        <p:spPr bwMode="auto">
          <a:xfrm>
            <a:off x="29506" y="188640"/>
            <a:ext cx="5376310" cy="3002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6295" y="3190890"/>
            <a:ext cx="4104456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5000"/>
              </a:lnSpc>
              <a:spcAft>
                <a:spcPts val="1500"/>
              </a:spcAft>
            </a:pPr>
            <a:r>
              <a:rPr lang="ru-RU" sz="2400" dirty="0">
                <a:solidFill>
                  <a:srgbClr val="000000"/>
                </a:solidFill>
                <a:latin typeface="Franklin Gothic Demi Cond" panose="020B0706030402020204" pitchFamily="34" charset="0"/>
                <a:ea typeface="Times New Roman"/>
                <a:cs typeface="Times New Roman"/>
              </a:rPr>
              <a:t>В раннем детстве Пушкин часто гостит у своей бабушки в подмосковном селе Захарове. Здесь он знакомится с няней Ариной Родионовной, которая стала ему близким человеком на всю жизнь.</a:t>
            </a:r>
            <a:endParaRPr lang="ru-RU" sz="2400" dirty="0">
              <a:latin typeface="Franklin Gothic Demi Cond" panose="020B0706030402020204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1630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1" r="3005" b="3872"/>
          <a:stretch/>
        </p:blipFill>
        <p:spPr bwMode="auto">
          <a:xfrm>
            <a:off x="1376881" y="2474560"/>
            <a:ext cx="6390238" cy="45496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35568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dirty="0">
                <a:latin typeface="Franklin Gothic Demi Cond" panose="020B0706030402020204" pitchFamily="34" charset="0"/>
              </a:rPr>
              <a:t>В 1811 году, когда Александру исполнилось 12 лет, его отвезли в Царскосельский Лицей под Петербургом, новое, только что открывшееся, учебное заведение. С первых лет работы оно отличалось камерной, творческой атмосферой. Многие из лицеистов пробовали писать стихи и прозу, издавали рукописные журналы.</a:t>
            </a:r>
          </a:p>
        </p:txBody>
      </p:sp>
    </p:spTree>
    <p:extLst>
      <p:ext uri="{BB962C8B-B14F-4D97-AF65-F5344CB8AC3E}">
        <p14:creationId xmlns:p14="http://schemas.microsoft.com/office/powerpoint/2010/main" val="21748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65"/>
          <a:stretch/>
        </p:blipFill>
        <p:spPr bwMode="auto">
          <a:xfrm>
            <a:off x="755576" y="2486526"/>
            <a:ext cx="7956884" cy="43714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2122" y="188640"/>
            <a:ext cx="8690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Franklin Gothic Demi" panose="020B0703020102020204" pitchFamily="34" charset="0"/>
              </a:rPr>
              <a:t>В Царскосельском лицее Александр провёл </a:t>
            </a:r>
            <a:r>
              <a:rPr lang="ru-RU" sz="2000" dirty="0">
                <a:solidFill>
                  <a:schemeClr val="bg2">
                    <a:lumMod val="90000"/>
                  </a:schemeClr>
                </a:solidFill>
                <a:latin typeface="Franklin Gothic Demi" panose="020B0703020102020204" pitchFamily="34" charset="0"/>
              </a:rPr>
              <a:t>шесть лет.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2018" y="896526"/>
            <a:ext cx="837042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Franklin Gothic Demi" panose="020B0703020102020204" pitchFamily="34" charset="0"/>
              </a:rPr>
              <a:t>В лицее у Пушкина было много верных товарищей. Они искренно любили его. Восхищал их не только его талант, но и личность: общительный, пылкий, любящий и верный. Вместе с ним всегда было хорошо и весело. Говорили, что где бы он ни появлялся, всё наполнялось его весёлым смехом.</a:t>
            </a:r>
          </a:p>
        </p:txBody>
      </p:sp>
    </p:spTree>
    <p:extLst>
      <p:ext uri="{BB962C8B-B14F-4D97-AF65-F5344CB8AC3E}">
        <p14:creationId xmlns:p14="http://schemas.microsoft.com/office/powerpoint/2010/main" val="129972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99" y="-96838"/>
            <a:ext cx="9252520" cy="705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00"/>
          <a:stretch/>
        </p:blipFill>
        <p:spPr bwMode="auto">
          <a:xfrm>
            <a:off x="157590" y="1204303"/>
            <a:ext cx="4234971" cy="53979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88640"/>
            <a:ext cx="90364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solidFill>
                  <a:srgbClr val="EEECE1">
                    <a:lumMod val="10000"/>
                  </a:srgbClr>
                </a:solidFill>
                <a:latin typeface="Franklin Gothic Demi" panose="020B0703020102020204" pitchFamily="34" charset="0"/>
              </a:rPr>
              <a:t>Впервые стихи Пушкина вышли в печать </a:t>
            </a:r>
            <a:r>
              <a:rPr lang="ru-RU" sz="2000" dirty="0">
                <a:solidFill>
                  <a:schemeClr val="bg2">
                    <a:lumMod val="90000"/>
                  </a:schemeClr>
                </a:solidFill>
                <a:latin typeface="Franklin Gothic Demi" panose="020B0703020102020204" pitchFamily="34" charset="0"/>
              </a:rPr>
              <a:t>в 1814 году. В журнале «Вестник </a:t>
            </a:r>
            <a:r>
              <a:rPr lang="ru-RU" sz="2000" dirty="0">
                <a:solidFill>
                  <a:srgbClr val="EEECE1">
                    <a:lumMod val="10000"/>
                  </a:srgbClr>
                </a:solidFill>
                <a:latin typeface="Franklin Gothic Demi" panose="020B0703020102020204" pitchFamily="34" charset="0"/>
              </a:rPr>
              <a:t>Европы» опубликовали его стихотворение «К другу-стихотворцу». В этом же году молодого поэта приняли в литературное общество «Арзамас».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0" r="5673"/>
          <a:stretch/>
        </p:blipFill>
        <p:spPr bwMode="auto">
          <a:xfrm>
            <a:off x="4392561" y="1916831"/>
            <a:ext cx="4751439" cy="4003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584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547</Words>
  <Application>Microsoft Office PowerPoint</Application>
  <PresentationFormat>Экран (4:3)</PresentationFormat>
  <Paragraphs>33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Павлова Татьяна Юрьевна</dc:creator>
  <cp:lastModifiedBy>Павлова Татьяна Юрьевна</cp:lastModifiedBy>
  <cp:revision>53</cp:revision>
  <dcterms:created xsi:type="dcterms:W3CDTF">2024-03-22T13:27:08Z</dcterms:created>
  <dcterms:modified xsi:type="dcterms:W3CDTF">2024-05-13T14:33:51Z</dcterms:modified>
</cp:coreProperties>
</file>