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sldIdLst>
    <p:sldId id="256" r:id="rId2"/>
    <p:sldId id="269" r:id="rId3"/>
    <p:sldId id="275" r:id="rId4"/>
    <p:sldId id="277" r:id="rId5"/>
    <p:sldId id="278" r:id="rId6"/>
    <p:sldId id="279" r:id="rId7"/>
    <p:sldId id="262" r:id="rId8"/>
    <p:sldId id="280" r:id="rId9"/>
    <p:sldId id="263" r:id="rId10"/>
    <p:sldId id="281" r:id="rId11"/>
    <p:sldId id="286" r:id="rId12"/>
    <p:sldId id="282" r:id="rId13"/>
    <p:sldId id="266" r:id="rId14"/>
    <p:sldId id="283" r:id="rId15"/>
    <p:sldId id="265" r:id="rId16"/>
    <p:sldId id="284" r:id="rId17"/>
    <p:sldId id="258" r:id="rId18"/>
    <p:sldId id="257" r:id="rId19"/>
    <p:sldId id="259" r:id="rId20"/>
    <p:sldId id="260" r:id="rId21"/>
    <p:sldId id="287" r:id="rId22"/>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5" d="100"/>
          <a:sy n="65" d="100"/>
        </p:scale>
        <p:origin x="-1306" y="-7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143000" y="1122363"/>
            <a:ext cx="6858000" cy="2387600"/>
          </a:xfrm>
        </p:spPr>
        <p:txBody>
          <a:bodyPr anchor="b"/>
          <a:lstStyle>
            <a:lvl1pPr algn="ctr">
              <a:defRPr sz="4500"/>
            </a:lvl1pPr>
          </a:lstStyle>
          <a:p>
            <a:r>
              <a:rPr lang="ru-RU" smtClean="0"/>
              <a:t>Образец заголовка</a:t>
            </a:r>
            <a:endParaRPr lang="ru-RU"/>
          </a:p>
        </p:txBody>
      </p:sp>
      <p:sp>
        <p:nvSpPr>
          <p:cNvPr id="3" name="Подзаголовок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F6A36AB-A3A0-4DB4-976A-6C924A360E6E}" type="datetimeFigureOut">
              <a:rPr lang="ru-RU" smtClean="0"/>
              <a:t>03.06.2024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0287A8D-2AB7-4820-B37E-391117B1D5E0}" type="slidenum">
              <a:rPr lang="ru-RU" smtClean="0"/>
              <a:t>‹#›</a:t>
            </a:fld>
            <a:endParaRPr lang="ru-RU"/>
          </a:p>
        </p:txBody>
      </p:sp>
    </p:spTree>
    <p:extLst>
      <p:ext uri="{BB962C8B-B14F-4D97-AF65-F5344CB8AC3E}">
        <p14:creationId xmlns:p14="http://schemas.microsoft.com/office/powerpoint/2010/main" val="33554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F6A36AB-A3A0-4DB4-976A-6C924A360E6E}" type="datetimeFigureOut">
              <a:rPr lang="ru-RU" smtClean="0"/>
              <a:t>03.06.2024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0287A8D-2AB7-4820-B37E-391117B1D5E0}" type="slidenum">
              <a:rPr lang="ru-RU" smtClean="0"/>
              <a:t>‹#›</a:t>
            </a:fld>
            <a:endParaRPr lang="ru-RU"/>
          </a:p>
        </p:txBody>
      </p:sp>
    </p:spTree>
    <p:extLst>
      <p:ext uri="{BB962C8B-B14F-4D97-AF65-F5344CB8AC3E}">
        <p14:creationId xmlns:p14="http://schemas.microsoft.com/office/powerpoint/2010/main" val="19312101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543675" y="365125"/>
            <a:ext cx="1971675"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628650" y="365125"/>
            <a:ext cx="5800725"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F6A36AB-A3A0-4DB4-976A-6C924A360E6E}" type="datetimeFigureOut">
              <a:rPr lang="ru-RU" smtClean="0"/>
              <a:t>03.06.2024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0287A8D-2AB7-4820-B37E-391117B1D5E0}" type="slidenum">
              <a:rPr lang="ru-RU" smtClean="0"/>
              <a:t>‹#›</a:t>
            </a:fld>
            <a:endParaRPr lang="ru-RU"/>
          </a:p>
        </p:txBody>
      </p:sp>
    </p:spTree>
    <p:extLst>
      <p:ext uri="{BB962C8B-B14F-4D97-AF65-F5344CB8AC3E}">
        <p14:creationId xmlns:p14="http://schemas.microsoft.com/office/powerpoint/2010/main" val="484013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F6A36AB-A3A0-4DB4-976A-6C924A360E6E}" type="datetimeFigureOut">
              <a:rPr lang="ru-RU" smtClean="0"/>
              <a:t>03.06.2024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0287A8D-2AB7-4820-B37E-391117B1D5E0}" type="slidenum">
              <a:rPr lang="ru-RU" smtClean="0"/>
              <a:t>‹#›</a:t>
            </a:fld>
            <a:endParaRPr lang="ru-RU"/>
          </a:p>
        </p:txBody>
      </p:sp>
    </p:spTree>
    <p:extLst>
      <p:ext uri="{BB962C8B-B14F-4D97-AF65-F5344CB8AC3E}">
        <p14:creationId xmlns:p14="http://schemas.microsoft.com/office/powerpoint/2010/main" val="20341408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3888" y="1709739"/>
            <a:ext cx="7886700" cy="2852737"/>
          </a:xfrm>
        </p:spPr>
        <p:txBody>
          <a:bodyPr anchor="b"/>
          <a:lstStyle>
            <a:lvl1pPr>
              <a:defRPr sz="4500"/>
            </a:lvl1pPr>
          </a:lstStyle>
          <a:p>
            <a:r>
              <a:rPr lang="ru-RU" smtClean="0"/>
              <a:t>Образец заголовка</a:t>
            </a:r>
            <a:endParaRPr lang="ru-RU"/>
          </a:p>
        </p:txBody>
      </p:sp>
      <p:sp>
        <p:nvSpPr>
          <p:cNvPr id="3" name="Текст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F6A36AB-A3A0-4DB4-976A-6C924A360E6E}" type="datetimeFigureOut">
              <a:rPr lang="ru-RU" smtClean="0"/>
              <a:t>03.06.2024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0287A8D-2AB7-4820-B37E-391117B1D5E0}" type="slidenum">
              <a:rPr lang="ru-RU" smtClean="0"/>
              <a:t>‹#›</a:t>
            </a:fld>
            <a:endParaRPr lang="ru-RU"/>
          </a:p>
        </p:txBody>
      </p:sp>
    </p:spTree>
    <p:extLst>
      <p:ext uri="{BB962C8B-B14F-4D97-AF65-F5344CB8AC3E}">
        <p14:creationId xmlns:p14="http://schemas.microsoft.com/office/powerpoint/2010/main" val="9835513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628650" y="1825625"/>
            <a:ext cx="38862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29150" y="1825625"/>
            <a:ext cx="38862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F6A36AB-A3A0-4DB4-976A-6C924A360E6E}" type="datetimeFigureOut">
              <a:rPr lang="ru-RU" smtClean="0"/>
              <a:t>03.06.2024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0287A8D-2AB7-4820-B37E-391117B1D5E0}" type="slidenum">
              <a:rPr lang="ru-RU" smtClean="0"/>
              <a:t>‹#›</a:t>
            </a:fld>
            <a:endParaRPr lang="ru-RU"/>
          </a:p>
        </p:txBody>
      </p:sp>
    </p:spTree>
    <p:extLst>
      <p:ext uri="{BB962C8B-B14F-4D97-AF65-F5344CB8AC3E}">
        <p14:creationId xmlns:p14="http://schemas.microsoft.com/office/powerpoint/2010/main" val="9432258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9841" y="365126"/>
            <a:ext cx="78867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ru-RU" smtClean="0"/>
              <a:t>Образец текста</a:t>
            </a:r>
          </a:p>
        </p:txBody>
      </p:sp>
      <p:sp>
        <p:nvSpPr>
          <p:cNvPr id="4" name="Объект 3"/>
          <p:cNvSpPr>
            <a:spLocks noGrp="1"/>
          </p:cNvSpPr>
          <p:nvPr>
            <p:ph sz="half" idx="2"/>
          </p:nvPr>
        </p:nvSpPr>
        <p:spPr>
          <a:xfrm>
            <a:off x="629842" y="2505075"/>
            <a:ext cx="3868340"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ru-RU" smtClean="0"/>
              <a:t>Образец текста</a:t>
            </a:r>
          </a:p>
        </p:txBody>
      </p:sp>
      <p:sp>
        <p:nvSpPr>
          <p:cNvPr id="6" name="Объект 5"/>
          <p:cNvSpPr>
            <a:spLocks noGrp="1"/>
          </p:cNvSpPr>
          <p:nvPr>
            <p:ph sz="quarter" idx="4"/>
          </p:nvPr>
        </p:nvSpPr>
        <p:spPr>
          <a:xfrm>
            <a:off x="4629150" y="2505075"/>
            <a:ext cx="3887391"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F6A36AB-A3A0-4DB4-976A-6C924A360E6E}" type="datetimeFigureOut">
              <a:rPr lang="ru-RU" smtClean="0"/>
              <a:t>03.06.2024</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50287A8D-2AB7-4820-B37E-391117B1D5E0}" type="slidenum">
              <a:rPr lang="ru-RU" smtClean="0"/>
              <a:t>‹#›</a:t>
            </a:fld>
            <a:endParaRPr lang="ru-RU"/>
          </a:p>
        </p:txBody>
      </p:sp>
    </p:spTree>
    <p:extLst>
      <p:ext uri="{BB962C8B-B14F-4D97-AF65-F5344CB8AC3E}">
        <p14:creationId xmlns:p14="http://schemas.microsoft.com/office/powerpoint/2010/main" val="6327231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F6A36AB-A3A0-4DB4-976A-6C924A360E6E}" type="datetimeFigureOut">
              <a:rPr lang="ru-RU" smtClean="0"/>
              <a:t>03.06.2024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50287A8D-2AB7-4820-B37E-391117B1D5E0}" type="slidenum">
              <a:rPr lang="ru-RU" smtClean="0"/>
              <a:t>‹#›</a:t>
            </a:fld>
            <a:endParaRPr lang="ru-RU"/>
          </a:p>
        </p:txBody>
      </p:sp>
    </p:spTree>
    <p:extLst>
      <p:ext uri="{BB962C8B-B14F-4D97-AF65-F5344CB8AC3E}">
        <p14:creationId xmlns:p14="http://schemas.microsoft.com/office/powerpoint/2010/main" val="20656910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F6A36AB-A3A0-4DB4-976A-6C924A360E6E}" type="datetimeFigureOut">
              <a:rPr lang="ru-RU" smtClean="0"/>
              <a:t>03.06.2024</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50287A8D-2AB7-4820-B37E-391117B1D5E0}" type="slidenum">
              <a:rPr lang="ru-RU" smtClean="0"/>
              <a:t>‹#›</a:t>
            </a:fld>
            <a:endParaRPr lang="ru-RU"/>
          </a:p>
        </p:txBody>
      </p:sp>
    </p:spTree>
    <p:extLst>
      <p:ext uri="{BB962C8B-B14F-4D97-AF65-F5344CB8AC3E}">
        <p14:creationId xmlns:p14="http://schemas.microsoft.com/office/powerpoint/2010/main" val="34378350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9841" y="457200"/>
            <a:ext cx="2949178" cy="1600200"/>
          </a:xfrm>
        </p:spPr>
        <p:txBody>
          <a:bodyPr anchor="b"/>
          <a:lstStyle>
            <a:lvl1pPr>
              <a:defRPr sz="2400"/>
            </a:lvl1pPr>
          </a:lstStyle>
          <a:p>
            <a:r>
              <a:rPr lang="ru-RU" smtClean="0"/>
              <a:t>Образец заголовка</a:t>
            </a:r>
            <a:endParaRPr lang="ru-RU"/>
          </a:p>
        </p:txBody>
      </p:sp>
      <p:sp>
        <p:nvSpPr>
          <p:cNvPr id="3" name="Объект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ru-RU" smtClean="0"/>
              <a:t>Образец текста</a:t>
            </a:r>
          </a:p>
        </p:txBody>
      </p:sp>
      <p:sp>
        <p:nvSpPr>
          <p:cNvPr id="5" name="Дата 4"/>
          <p:cNvSpPr>
            <a:spLocks noGrp="1"/>
          </p:cNvSpPr>
          <p:nvPr>
            <p:ph type="dt" sz="half" idx="10"/>
          </p:nvPr>
        </p:nvSpPr>
        <p:spPr/>
        <p:txBody>
          <a:bodyPr/>
          <a:lstStyle/>
          <a:p>
            <a:fld id="{5F6A36AB-A3A0-4DB4-976A-6C924A360E6E}" type="datetimeFigureOut">
              <a:rPr lang="ru-RU" smtClean="0"/>
              <a:t>03.06.2024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0287A8D-2AB7-4820-B37E-391117B1D5E0}" type="slidenum">
              <a:rPr lang="ru-RU" smtClean="0"/>
              <a:t>‹#›</a:t>
            </a:fld>
            <a:endParaRPr lang="ru-RU"/>
          </a:p>
        </p:txBody>
      </p:sp>
    </p:spTree>
    <p:extLst>
      <p:ext uri="{BB962C8B-B14F-4D97-AF65-F5344CB8AC3E}">
        <p14:creationId xmlns:p14="http://schemas.microsoft.com/office/powerpoint/2010/main" val="4907454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9841" y="457200"/>
            <a:ext cx="2949178" cy="1600200"/>
          </a:xfrm>
        </p:spPr>
        <p:txBody>
          <a:bodyPr anchor="b"/>
          <a:lstStyle>
            <a:lvl1pPr>
              <a:defRPr sz="2400"/>
            </a:lvl1pPr>
          </a:lstStyle>
          <a:p>
            <a:r>
              <a:rPr lang="ru-RU" smtClean="0"/>
              <a:t>Образец заголовка</a:t>
            </a:r>
            <a:endParaRPr lang="ru-RU"/>
          </a:p>
        </p:txBody>
      </p:sp>
      <p:sp>
        <p:nvSpPr>
          <p:cNvPr id="3" name="Рисунок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ru-RU"/>
          </a:p>
        </p:txBody>
      </p:sp>
      <p:sp>
        <p:nvSpPr>
          <p:cNvPr id="4" name="Текст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ru-RU" smtClean="0"/>
              <a:t>Образец текста</a:t>
            </a:r>
          </a:p>
        </p:txBody>
      </p:sp>
      <p:sp>
        <p:nvSpPr>
          <p:cNvPr id="5" name="Дата 4"/>
          <p:cNvSpPr>
            <a:spLocks noGrp="1"/>
          </p:cNvSpPr>
          <p:nvPr>
            <p:ph type="dt" sz="half" idx="10"/>
          </p:nvPr>
        </p:nvSpPr>
        <p:spPr/>
        <p:txBody>
          <a:bodyPr/>
          <a:lstStyle/>
          <a:p>
            <a:fld id="{5F6A36AB-A3A0-4DB4-976A-6C924A360E6E}" type="datetimeFigureOut">
              <a:rPr lang="ru-RU" smtClean="0"/>
              <a:t>03.06.2024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0287A8D-2AB7-4820-B37E-391117B1D5E0}" type="slidenum">
              <a:rPr lang="ru-RU" smtClean="0"/>
              <a:t>‹#›</a:t>
            </a:fld>
            <a:endParaRPr lang="ru-RU"/>
          </a:p>
        </p:txBody>
      </p:sp>
    </p:spTree>
    <p:extLst>
      <p:ext uri="{BB962C8B-B14F-4D97-AF65-F5344CB8AC3E}">
        <p14:creationId xmlns:p14="http://schemas.microsoft.com/office/powerpoint/2010/main" val="34689515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5F6A36AB-A3A0-4DB4-976A-6C924A360E6E}" type="datetimeFigureOut">
              <a:rPr lang="ru-RU" smtClean="0"/>
              <a:t>03.06.2024</a:t>
            </a:fld>
            <a:endParaRPr lang="ru-RU"/>
          </a:p>
        </p:txBody>
      </p:sp>
      <p:sp>
        <p:nvSpPr>
          <p:cNvPr id="5" name="Нижний колонтитул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50287A8D-2AB7-4820-B37E-391117B1D5E0}" type="slidenum">
              <a:rPr lang="ru-RU" smtClean="0"/>
              <a:t>‹#›</a:t>
            </a:fld>
            <a:endParaRPr lang="ru-RU"/>
          </a:p>
        </p:txBody>
      </p:sp>
    </p:spTree>
    <p:extLst>
      <p:ext uri="{BB962C8B-B14F-4D97-AF65-F5344CB8AC3E}">
        <p14:creationId xmlns:p14="http://schemas.microsoft.com/office/powerpoint/2010/main" val="4108335945"/>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ru-RU"/>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8.png"/><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2.png"/><Relationship Id="rId1" Type="http://schemas.openxmlformats.org/officeDocument/2006/relationships/slideLayout" Target="../slideLayouts/slideLayout7.xml"/><Relationship Id="rId4" Type="http://schemas.openxmlformats.org/officeDocument/2006/relationships/image" Target="../media/image26.gif"/></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alpha val="91000"/>
          </a:schemeClr>
        </a:solidFill>
        <a:effectLst/>
      </p:bgPr>
    </p:bg>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187569" y="0"/>
            <a:ext cx="9331569" cy="6998676"/>
          </a:xfrm>
          <a:prstGeom prst="rect">
            <a:avLst/>
          </a:prstGeom>
        </p:spPr>
      </p:pic>
      <p:sp>
        <p:nvSpPr>
          <p:cNvPr id="2" name="Заголовок 1"/>
          <p:cNvSpPr>
            <a:spLocks noGrp="1"/>
          </p:cNvSpPr>
          <p:nvPr>
            <p:ph type="ctrTitle"/>
          </p:nvPr>
        </p:nvSpPr>
        <p:spPr>
          <a:xfrm>
            <a:off x="398585" y="1905948"/>
            <a:ext cx="8288215" cy="2387600"/>
          </a:xfrm>
        </p:spPr>
        <p:txBody>
          <a:bodyPr>
            <a:noAutofit/>
          </a:bodyPr>
          <a:lstStyle/>
          <a:p>
            <a:r>
              <a:rPr lang="ru-RU" sz="8000" dirty="0" smtClean="0">
                <a:solidFill>
                  <a:srgbClr val="FF0000"/>
                </a:solidFill>
              </a:rPr>
              <a:t>«Решение логарифмических уравнений»</a:t>
            </a:r>
            <a:endParaRPr lang="ru-RU" sz="8000" dirty="0">
              <a:solidFill>
                <a:srgbClr val="FF0000"/>
              </a:solidFill>
            </a:endParaRPr>
          </a:p>
        </p:txBody>
      </p:sp>
      <p:sp>
        <p:nvSpPr>
          <p:cNvPr id="3" name="Подзаголовок 2"/>
          <p:cNvSpPr>
            <a:spLocks noGrp="1"/>
          </p:cNvSpPr>
          <p:nvPr>
            <p:ph type="subTitle" idx="1"/>
          </p:nvPr>
        </p:nvSpPr>
        <p:spPr>
          <a:xfrm>
            <a:off x="4478215" y="5697509"/>
            <a:ext cx="4665785" cy="976247"/>
          </a:xfrm>
        </p:spPr>
        <p:txBody>
          <a:bodyPr>
            <a:noAutofit/>
          </a:bodyPr>
          <a:lstStyle/>
          <a:p>
            <a:r>
              <a:rPr lang="ru-RU" sz="2400" b="1" dirty="0" smtClean="0">
                <a:solidFill>
                  <a:srgbClr val="FFFF00"/>
                </a:solidFill>
              </a:rPr>
              <a:t>Подготовила Чернова Арина 10а</a:t>
            </a:r>
          </a:p>
          <a:p>
            <a:r>
              <a:rPr lang="ru-RU" sz="2400" b="1" dirty="0" smtClean="0">
                <a:solidFill>
                  <a:srgbClr val="FFFF00"/>
                </a:solidFill>
              </a:rPr>
              <a:t>ГБОУ СШ№4 им. </a:t>
            </a:r>
            <a:r>
              <a:rPr lang="ru-RU" sz="2400" b="1" dirty="0" err="1" smtClean="0">
                <a:solidFill>
                  <a:srgbClr val="FFFF00"/>
                </a:solidFill>
              </a:rPr>
              <a:t>В.П.Глушко</a:t>
            </a:r>
            <a:endParaRPr lang="ru-RU" sz="2400" b="1" dirty="0">
              <a:solidFill>
                <a:srgbClr val="FFFF00"/>
              </a:solidFill>
            </a:endParaRP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4191367"/>
            <a:ext cx="4244115" cy="23735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1409" y="5697509"/>
            <a:ext cx="437184" cy="773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187569" y="375138"/>
            <a:ext cx="8628185" cy="461665"/>
          </a:xfrm>
          <a:prstGeom prst="rect">
            <a:avLst/>
          </a:prstGeom>
          <a:noFill/>
        </p:spPr>
        <p:txBody>
          <a:bodyPr wrap="square" rtlCol="0">
            <a:spAutoFit/>
          </a:bodyPr>
          <a:lstStyle/>
          <a:p>
            <a:pPr algn="ctr"/>
            <a:r>
              <a:rPr lang="ru-RU" sz="2400" b="1" dirty="0" smtClean="0">
                <a:solidFill>
                  <a:srgbClr val="FFFF00"/>
                </a:solidFill>
              </a:rPr>
              <a:t>Индивидуальный информационно- практический проект</a:t>
            </a:r>
            <a:endParaRPr lang="ru-RU" sz="2400" b="1" dirty="0">
              <a:solidFill>
                <a:srgbClr val="FFFF00"/>
              </a:solidFill>
            </a:endParaRPr>
          </a:p>
        </p:txBody>
      </p:sp>
    </p:spTree>
    <p:extLst>
      <p:ext uri="{BB962C8B-B14F-4D97-AF65-F5344CB8AC3E}">
        <p14:creationId xmlns:p14="http://schemas.microsoft.com/office/powerpoint/2010/main" val="28637207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793" y="-594"/>
            <a:ext cx="9144793" cy="6858594"/>
          </a:xfrm>
          <a:prstGeom prst="rect">
            <a:avLst/>
          </a:prstGeom>
        </p:spPr>
      </p:pic>
      <p:sp>
        <p:nvSpPr>
          <p:cNvPr id="27" name="Прямоугольник 26"/>
          <p:cNvSpPr/>
          <p:nvPr/>
        </p:nvSpPr>
        <p:spPr>
          <a:xfrm>
            <a:off x="211015" y="1324708"/>
            <a:ext cx="6646985" cy="4524315"/>
          </a:xfrm>
          <a:prstGeom prst="rect">
            <a:avLst/>
          </a:prstGeom>
        </p:spPr>
        <p:txBody>
          <a:bodyPr wrap="square">
            <a:spAutoFit/>
          </a:bodyPr>
          <a:lstStyle/>
          <a:p>
            <a:r>
              <a:rPr lang="ru-RU" sz="2400" b="1" dirty="0">
                <a:solidFill>
                  <a:srgbClr val="FFFF00"/>
                </a:solidFill>
                <a:latin typeface="Times New Roman" panose="02020603050405020304" pitchFamily="18" charset="0"/>
                <a:cs typeface="Times New Roman" panose="02020603050405020304" pitchFamily="18" charset="0"/>
              </a:rPr>
              <a:t>Пример </a:t>
            </a:r>
            <a:r>
              <a:rPr lang="ru-RU" sz="2400" b="1" dirty="0" smtClean="0">
                <a:solidFill>
                  <a:srgbClr val="FFFF00"/>
                </a:solidFill>
                <a:latin typeface="Times New Roman" panose="02020603050405020304" pitchFamily="18" charset="0"/>
                <a:cs typeface="Times New Roman" panose="02020603050405020304" pitchFamily="18" charset="0"/>
              </a:rPr>
              <a:t>:</a:t>
            </a:r>
            <a:endParaRPr lang="ru-RU" sz="2400" b="1" dirty="0">
              <a:solidFill>
                <a:srgbClr val="FFFF00"/>
              </a:solidFill>
              <a:latin typeface="Times New Roman" panose="02020603050405020304" pitchFamily="18" charset="0"/>
              <a:cs typeface="Times New Roman" panose="02020603050405020304" pitchFamily="18" charset="0"/>
            </a:endParaRPr>
          </a:p>
          <a:p>
            <a:r>
              <a:rPr lang="ru-RU" sz="2400" b="1" dirty="0">
                <a:solidFill>
                  <a:srgbClr val="FFFF00"/>
                </a:solidFill>
                <a:latin typeface="Times New Roman" panose="02020603050405020304" pitchFamily="18" charset="0"/>
                <a:cs typeface="Times New Roman" panose="02020603050405020304" pitchFamily="18" charset="0"/>
              </a:rPr>
              <a:t>решить уравнение:</a:t>
            </a:r>
          </a:p>
          <a:p>
            <a:r>
              <a:rPr lang="ru-RU" sz="2400" b="1" dirty="0">
                <a:solidFill>
                  <a:srgbClr val="FFFF00"/>
                </a:solidFill>
                <a:latin typeface="Times New Roman" panose="02020603050405020304" pitchFamily="18" charset="0"/>
                <a:cs typeface="Times New Roman" panose="02020603050405020304" pitchFamily="18" charset="0"/>
              </a:rPr>
              <a:t> </a:t>
            </a:r>
            <a:r>
              <a:rPr lang="ru-RU" sz="2400" b="1" dirty="0" err="1" smtClean="0">
                <a:solidFill>
                  <a:srgbClr val="FFFF00"/>
                </a:solidFill>
                <a:latin typeface="Times New Roman" panose="02020603050405020304" pitchFamily="18" charset="0"/>
                <a:cs typeface="Times New Roman" panose="02020603050405020304" pitchFamily="18" charset="0"/>
              </a:rPr>
              <a:t>log</a:t>
            </a:r>
            <a:r>
              <a:rPr lang="ru-RU" sz="2400" b="1" dirty="0" smtClean="0">
                <a:solidFill>
                  <a:srgbClr val="FFFF00"/>
                </a:solidFill>
                <a:latin typeface="Cambria Math"/>
                <a:ea typeface="Cambria Math"/>
                <a:cs typeface="Times New Roman" panose="02020603050405020304" pitchFamily="18" charset="0"/>
              </a:rPr>
              <a:t>₆</a:t>
            </a:r>
            <a:r>
              <a:rPr lang="ru-RU" sz="2400" b="1" dirty="0" smtClean="0">
                <a:solidFill>
                  <a:srgbClr val="FFFF00"/>
                </a:solidFill>
                <a:latin typeface="Times New Roman" panose="02020603050405020304" pitchFamily="18" charset="0"/>
                <a:cs typeface="Times New Roman" panose="02020603050405020304" pitchFamily="18" charset="0"/>
              </a:rPr>
              <a:t>(</a:t>
            </a:r>
            <a:r>
              <a:rPr lang="ru-RU" sz="2400" b="1" dirty="0">
                <a:solidFill>
                  <a:srgbClr val="FFFF00"/>
                </a:solidFill>
                <a:latin typeface="Times New Roman" panose="02020603050405020304" pitchFamily="18" charset="0"/>
                <a:cs typeface="Times New Roman" panose="02020603050405020304" pitchFamily="18" charset="0"/>
              </a:rPr>
              <a:t>x+1)=</a:t>
            </a:r>
            <a:r>
              <a:rPr lang="ru-RU" sz="2400" b="1" dirty="0" err="1" smtClean="0">
                <a:solidFill>
                  <a:srgbClr val="FFFF00"/>
                </a:solidFill>
                <a:latin typeface="Times New Roman" panose="02020603050405020304" pitchFamily="18" charset="0"/>
                <a:cs typeface="Times New Roman" panose="02020603050405020304" pitchFamily="18" charset="0"/>
              </a:rPr>
              <a:t>log</a:t>
            </a:r>
            <a:r>
              <a:rPr lang="ru-RU" sz="2400" b="1" dirty="0" smtClean="0">
                <a:solidFill>
                  <a:srgbClr val="FFFF00"/>
                </a:solidFill>
                <a:latin typeface="Cambria Math"/>
                <a:ea typeface="Cambria Math"/>
                <a:cs typeface="Times New Roman" panose="02020603050405020304" pitchFamily="18" charset="0"/>
              </a:rPr>
              <a:t>₆</a:t>
            </a:r>
            <a:r>
              <a:rPr lang="ru-RU" sz="2400" b="1" dirty="0" smtClean="0">
                <a:solidFill>
                  <a:srgbClr val="FFFF00"/>
                </a:solidFill>
                <a:latin typeface="Times New Roman" panose="02020603050405020304" pitchFamily="18" charset="0"/>
                <a:cs typeface="Times New Roman" panose="02020603050405020304" pitchFamily="18" charset="0"/>
              </a:rPr>
              <a:t>(</a:t>
            </a:r>
            <a:r>
              <a:rPr lang="ru-RU" sz="2400" b="1" dirty="0">
                <a:solidFill>
                  <a:srgbClr val="FFFF00"/>
                </a:solidFill>
                <a:latin typeface="Times New Roman" panose="02020603050405020304" pitchFamily="18" charset="0"/>
                <a:cs typeface="Times New Roman" panose="02020603050405020304" pitchFamily="18" charset="0"/>
              </a:rPr>
              <a:t>2x−3).</a:t>
            </a:r>
          </a:p>
          <a:p>
            <a:endParaRPr lang="ru-RU" sz="2400" b="1" dirty="0">
              <a:solidFill>
                <a:srgbClr val="FFFF00"/>
              </a:solidFill>
              <a:latin typeface="Times New Roman" panose="02020603050405020304" pitchFamily="18" charset="0"/>
              <a:cs typeface="Times New Roman" panose="02020603050405020304" pitchFamily="18" charset="0"/>
            </a:endParaRPr>
          </a:p>
          <a:p>
            <a:r>
              <a:rPr lang="ru-RU" sz="2400" b="1" dirty="0">
                <a:solidFill>
                  <a:srgbClr val="FFFF00"/>
                </a:solidFill>
                <a:latin typeface="Times New Roman" panose="02020603050405020304" pitchFamily="18" charset="0"/>
                <a:cs typeface="Times New Roman" panose="02020603050405020304" pitchFamily="18" charset="0"/>
              </a:rPr>
              <a:t>Решение:</a:t>
            </a:r>
          </a:p>
          <a:p>
            <a:r>
              <a:rPr lang="ru-RU" sz="2400" b="1" dirty="0">
                <a:solidFill>
                  <a:srgbClr val="FFFF00"/>
                </a:solidFill>
                <a:latin typeface="Times New Roman" panose="02020603050405020304" pitchFamily="18" charset="0"/>
                <a:cs typeface="Times New Roman" panose="02020603050405020304" pitchFamily="18" charset="0"/>
              </a:rPr>
              <a:t>Находим ОДЗ:</a:t>
            </a:r>
          </a:p>
          <a:p>
            <a:r>
              <a:rPr lang="ru-RU" sz="2400" b="1" dirty="0">
                <a:solidFill>
                  <a:srgbClr val="FFFF00"/>
                </a:solidFill>
                <a:latin typeface="Times New Roman" panose="02020603050405020304" pitchFamily="18" charset="0"/>
                <a:cs typeface="Times New Roman" panose="02020603050405020304" pitchFamily="18" charset="0"/>
              </a:rPr>
              <a:t> x+1&gt;0</a:t>
            </a:r>
          </a:p>
          <a:p>
            <a:r>
              <a:rPr lang="ru-RU" sz="2400" b="1" dirty="0">
                <a:solidFill>
                  <a:srgbClr val="FFFF00"/>
                </a:solidFill>
                <a:latin typeface="Times New Roman" panose="02020603050405020304" pitchFamily="18" charset="0"/>
                <a:cs typeface="Times New Roman" panose="02020603050405020304" pitchFamily="18" charset="0"/>
              </a:rPr>
              <a:t> 2x−3&gt;0</a:t>
            </a:r>
          </a:p>
          <a:p>
            <a:r>
              <a:rPr lang="ru-RU" sz="2400" b="1" dirty="0">
                <a:solidFill>
                  <a:srgbClr val="FFFF00"/>
                </a:solidFill>
                <a:latin typeface="Times New Roman" panose="02020603050405020304" pitchFamily="18" charset="0"/>
                <a:cs typeface="Times New Roman" panose="02020603050405020304" pitchFamily="18" charset="0"/>
              </a:rPr>
              <a:t> x&gt;−1</a:t>
            </a:r>
          </a:p>
          <a:p>
            <a:r>
              <a:rPr lang="ru-RU" sz="2400" b="1" dirty="0">
                <a:solidFill>
                  <a:srgbClr val="FFFF00"/>
                </a:solidFill>
                <a:latin typeface="Times New Roman" panose="02020603050405020304" pitchFamily="18" charset="0"/>
                <a:cs typeface="Times New Roman" panose="02020603050405020304" pitchFamily="18" charset="0"/>
              </a:rPr>
              <a:t> 2x&gt;3</a:t>
            </a:r>
          </a:p>
          <a:p>
            <a:r>
              <a:rPr lang="ru-RU" sz="2400" b="1" dirty="0">
                <a:solidFill>
                  <a:srgbClr val="FFFF00"/>
                </a:solidFill>
                <a:latin typeface="Times New Roman" panose="02020603050405020304" pitchFamily="18" charset="0"/>
                <a:cs typeface="Times New Roman" panose="02020603050405020304" pitchFamily="18" charset="0"/>
              </a:rPr>
              <a:t>  x&gt;−1</a:t>
            </a:r>
          </a:p>
          <a:p>
            <a:r>
              <a:rPr lang="ru-RU" sz="2400" b="1" dirty="0">
                <a:solidFill>
                  <a:srgbClr val="FFFF00"/>
                </a:solidFill>
                <a:latin typeface="Times New Roman" panose="02020603050405020304" pitchFamily="18" charset="0"/>
                <a:cs typeface="Times New Roman" panose="02020603050405020304" pitchFamily="18" charset="0"/>
              </a:rPr>
              <a:t>  x&gt;1,5            x∈(1,5;+∞).</a:t>
            </a:r>
          </a:p>
        </p:txBody>
      </p:sp>
      <p:sp>
        <p:nvSpPr>
          <p:cNvPr id="28" name="Прямоугольник 27"/>
          <p:cNvSpPr/>
          <p:nvPr/>
        </p:nvSpPr>
        <p:spPr>
          <a:xfrm>
            <a:off x="3845169" y="1324708"/>
            <a:ext cx="5169876" cy="4708981"/>
          </a:xfrm>
          <a:prstGeom prst="rect">
            <a:avLst/>
          </a:prstGeom>
        </p:spPr>
        <p:txBody>
          <a:bodyPr wrap="square">
            <a:spAutoFit/>
          </a:bodyPr>
          <a:lstStyle/>
          <a:p>
            <a:endParaRPr lang="ru-RU" b="1" dirty="0" smtClean="0">
              <a:solidFill>
                <a:srgbClr val="FFFF00"/>
              </a:solidFill>
            </a:endParaRPr>
          </a:p>
          <a:p>
            <a:endParaRPr lang="ru-RU" b="1" dirty="0">
              <a:solidFill>
                <a:srgbClr val="FFFF00"/>
              </a:solidFill>
            </a:endParaRPr>
          </a:p>
          <a:p>
            <a:r>
              <a:rPr lang="ru-RU" sz="2400" b="1" dirty="0" smtClean="0">
                <a:solidFill>
                  <a:srgbClr val="FFFF00"/>
                </a:solidFill>
              </a:rPr>
              <a:t>Решаем </a:t>
            </a:r>
            <a:r>
              <a:rPr lang="ru-RU" sz="2400" b="1" dirty="0">
                <a:solidFill>
                  <a:srgbClr val="FFFF00"/>
                </a:solidFill>
              </a:rPr>
              <a:t>уравнение:</a:t>
            </a:r>
          </a:p>
          <a:p>
            <a:r>
              <a:rPr lang="ru-RU" sz="2400" b="1" dirty="0" err="1" smtClean="0">
                <a:solidFill>
                  <a:srgbClr val="FFFF00"/>
                </a:solidFill>
              </a:rPr>
              <a:t>log</a:t>
            </a:r>
            <a:r>
              <a:rPr lang="ru-RU" sz="2400" b="1" dirty="0" smtClean="0">
                <a:solidFill>
                  <a:srgbClr val="FFFF00"/>
                </a:solidFill>
                <a:latin typeface="Cambria Math"/>
                <a:ea typeface="Cambria Math"/>
              </a:rPr>
              <a:t>₆</a:t>
            </a:r>
            <a:r>
              <a:rPr lang="ru-RU" sz="2400" b="1" dirty="0" smtClean="0">
                <a:solidFill>
                  <a:srgbClr val="FFFF00"/>
                </a:solidFill>
              </a:rPr>
              <a:t>(</a:t>
            </a:r>
            <a:r>
              <a:rPr lang="ru-RU" sz="2400" b="1" dirty="0">
                <a:solidFill>
                  <a:srgbClr val="FFFF00"/>
                </a:solidFill>
              </a:rPr>
              <a:t>x+1)=</a:t>
            </a:r>
            <a:r>
              <a:rPr lang="ru-RU" sz="2400" b="1" dirty="0" err="1" smtClean="0">
                <a:solidFill>
                  <a:srgbClr val="FFFF00"/>
                </a:solidFill>
              </a:rPr>
              <a:t>log</a:t>
            </a:r>
            <a:r>
              <a:rPr lang="ru-RU" sz="2400" b="1" dirty="0" smtClean="0">
                <a:solidFill>
                  <a:srgbClr val="FFFF00"/>
                </a:solidFill>
                <a:latin typeface="Cambria Math"/>
                <a:ea typeface="Cambria Math"/>
              </a:rPr>
              <a:t>₆</a:t>
            </a:r>
            <a:r>
              <a:rPr lang="ru-RU" sz="2400" b="1" dirty="0" smtClean="0">
                <a:solidFill>
                  <a:srgbClr val="FFFF00"/>
                </a:solidFill>
              </a:rPr>
              <a:t>(</a:t>
            </a:r>
            <a:r>
              <a:rPr lang="ru-RU" sz="2400" b="1" dirty="0">
                <a:solidFill>
                  <a:srgbClr val="FFFF00"/>
                </a:solidFill>
              </a:rPr>
              <a:t>2x−3)</a:t>
            </a:r>
          </a:p>
          <a:p>
            <a:r>
              <a:rPr lang="ru-RU" sz="2400" b="1" dirty="0">
                <a:solidFill>
                  <a:srgbClr val="FFFF00"/>
                </a:solidFill>
              </a:rPr>
              <a:t>    x+1=2x−3</a:t>
            </a:r>
          </a:p>
          <a:p>
            <a:r>
              <a:rPr lang="ru-RU" sz="2400" b="1" dirty="0">
                <a:solidFill>
                  <a:srgbClr val="FFFF00"/>
                </a:solidFill>
              </a:rPr>
              <a:t>    x−2x=−3−1</a:t>
            </a:r>
          </a:p>
          <a:p>
            <a:r>
              <a:rPr lang="ru-RU" sz="2400" b="1" dirty="0">
                <a:solidFill>
                  <a:srgbClr val="FFFF00"/>
                </a:solidFill>
              </a:rPr>
              <a:t>    −x=−4.</a:t>
            </a:r>
          </a:p>
          <a:p>
            <a:r>
              <a:rPr lang="ru-RU" sz="2400" b="1" dirty="0">
                <a:solidFill>
                  <a:srgbClr val="FFFF00"/>
                </a:solidFill>
              </a:rPr>
              <a:t>      x=4    </a:t>
            </a:r>
          </a:p>
          <a:p>
            <a:r>
              <a:rPr lang="ru-RU" sz="2400" b="1" dirty="0">
                <a:solidFill>
                  <a:srgbClr val="FFFF00"/>
                </a:solidFill>
              </a:rPr>
              <a:t>принадлежит интервалу  x∈(1,5;+∞),</a:t>
            </a:r>
          </a:p>
          <a:p>
            <a:r>
              <a:rPr lang="ru-RU" sz="2400" b="1" dirty="0">
                <a:solidFill>
                  <a:srgbClr val="FFFF00"/>
                </a:solidFill>
              </a:rPr>
              <a:t>значит, является корнем исходного </a:t>
            </a:r>
            <a:endParaRPr lang="ru-RU" sz="2400" b="1" dirty="0" smtClean="0">
              <a:solidFill>
                <a:srgbClr val="FFFF00"/>
              </a:solidFill>
            </a:endParaRPr>
          </a:p>
          <a:p>
            <a:r>
              <a:rPr lang="ru-RU" sz="2400" b="1" dirty="0" smtClean="0">
                <a:solidFill>
                  <a:srgbClr val="FFFF00"/>
                </a:solidFill>
              </a:rPr>
              <a:t>логарифмического </a:t>
            </a:r>
            <a:r>
              <a:rPr lang="ru-RU" sz="2400" b="1" dirty="0">
                <a:solidFill>
                  <a:srgbClr val="FFFF00"/>
                </a:solidFill>
              </a:rPr>
              <a:t>уравнения.</a:t>
            </a:r>
          </a:p>
          <a:p>
            <a:endParaRPr lang="ru-RU" sz="2400" b="1" dirty="0">
              <a:solidFill>
                <a:srgbClr val="FFFF00"/>
              </a:solidFill>
            </a:endParaRPr>
          </a:p>
          <a:p>
            <a:r>
              <a:rPr lang="ru-RU" sz="2400" b="1" dirty="0">
                <a:solidFill>
                  <a:srgbClr val="FFFF00"/>
                </a:solidFill>
              </a:rPr>
              <a:t>Ответ: x=4.</a:t>
            </a:r>
          </a:p>
        </p:txBody>
      </p:sp>
      <p:sp>
        <p:nvSpPr>
          <p:cNvPr id="29" name="Прямоугольник 28"/>
          <p:cNvSpPr/>
          <p:nvPr/>
        </p:nvSpPr>
        <p:spPr>
          <a:xfrm>
            <a:off x="457200" y="405632"/>
            <a:ext cx="5706326" cy="553357"/>
          </a:xfrm>
          <a:prstGeom prst="rect">
            <a:avLst/>
          </a:prstGeom>
        </p:spPr>
        <p:txBody>
          <a:bodyPr wrap="square">
            <a:spAutoFit/>
          </a:bodyPr>
          <a:lstStyle/>
          <a:p>
            <a:pPr lvl="0">
              <a:lnSpc>
                <a:spcPct val="107000"/>
              </a:lnSpc>
            </a:pPr>
            <a:r>
              <a:rPr lang="ru-RU" sz="2800" b="1" dirty="0">
                <a:solidFill>
                  <a:srgbClr val="FFFFFF"/>
                </a:solidFill>
                <a:latin typeface="inherit"/>
                <a:ea typeface="Times New Roman" panose="02020603050405020304" pitchFamily="18" charset="0"/>
                <a:cs typeface="Arial" panose="020B0604020202020204" pitchFamily="34" charset="0"/>
              </a:rPr>
              <a:t>Потенцирование</a:t>
            </a:r>
          </a:p>
        </p:txBody>
      </p:sp>
      <p:sp>
        <p:nvSpPr>
          <p:cNvPr id="30" name="Левая фигурная скобка 29"/>
          <p:cNvSpPr/>
          <p:nvPr/>
        </p:nvSpPr>
        <p:spPr>
          <a:xfrm>
            <a:off x="211015" y="3586865"/>
            <a:ext cx="140677" cy="715504"/>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sp>
        <p:nvSpPr>
          <p:cNvPr id="31" name="Левая фигурная скобка 30"/>
          <p:cNvSpPr/>
          <p:nvPr/>
        </p:nvSpPr>
        <p:spPr>
          <a:xfrm>
            <a:off x="351692" y="4443046"/>
            <a:ext cx="45719" cy="562708"/>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sp>
        <p:nvSpPr>
          <p:cNvPr id="32" name="Левая фигурная скобка 31"/>
          <p:cNvSpPr/>
          <p:nvPr/>
        </p:nvSpPr>
        <p:spPr>
          <a:xfrm>
            <a:off x="351692" y="5134708"/>
            <a:ext cx="45719" cy="714315"/>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spTree>
    <p:extLst>
      <p:ext uri="{BB962C8B-B14F-4D97-AF65-F5344CB8AC3E}">
        <p14:creationId xmlns:p14="http://schemas.microsoft.com/office/powerpoint/2010/main" val="141783972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a:stretch>
            <a:fillRect/>
          </a:stretch>
        </p:blipFill>
        <p:spPr>
          <a:xfrm>
            <a:off x="-397" y="-297"/>
            <a:ext cx="9144793" cy="6858594"/>
          </a:xfrm>
          <a:prstGeom prst="rect">
            <a:avLst/>
          </a:prstGeom>
        </p:spPr>
      </p:pic>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6831" y="545123"/>
            <a:ext cx="7479323" cy="57267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7632336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0" y="0"/>
            <a:ext cx="9144793" cy="6858594"/>
          </a:xfrm>
          <a:prstGeom prst="rect">
            <a:avLst/>
          </a:prstGeom>
        </p:spPr>
      </p:pic>
      <mc:AlternateContent xmlns:mc="http://schemas.openxmlformats.org/markup-compatibility/2006" xmlns:a14="http://schemas.microsoft.com/office/drawing/2010/main">
        <mc:Choice Requires="a14">
          <p:sp>
            <p:nvSpPr>
              <p:cNvPr id="3" name="Прямоугольник 2"/>
              <p:cNvSpPr/>
              <p:nvPr/>
            </p:nvSpPr>
            <p:spPr>
              <a:xfrm>
                <a:off x="351692" y="799776"/>
                <a:ext cx="7901353" cy="5466818"/>
              </a:xfrm>
              <a:prstGeom prst="rect">
                <a:avLst/>
              </a:prstGeom>
            </p:spPr>
            <p:txBody>
              <a:bodyPr wrap="square">
                <a:spAutoFit/>
              </a:bodyPr>
              <a:lstStyle/>
              <a:p>
                <a:pPr>
                  <a:lnSpc>
                    <a:spcPct val="107000"/>
                  </a:lnSpc>
                  <a:spcAft>
                    <a:spcPts val="0"/>
                  </a:spcAft>
                </a:pPr>
                <a:r>
                  <a:rPr lang="ru-RU" sz="2000" b="1" dirty="0" smtClean="0">
                    <a:solidFill>
                      <a:srgbClr val="FFFF00"/>
                    </a:solidFill>
                    <a:latin typeface="Times New Roman"/>
                    <a:ea typeface="Times New Roman"/>
                    <a:cs typeface="Times New Roman"/>
                  </a:rPr>
                  <a:t>Пример :         </a:t>
                </a:r>
                <a:r>
                  <a:rPr lang="ru-RU" sz="2000" b="1" dirty="0" smtClean="0">
                    <a:solidFill>
                      <a:srgbClr val="FFFF00"/>
                    </a:solidFill>
                    <a:effectLst/>
                    <a:latin typeface="Times New Roman"/>
                    <a:ea typeface="Times New Roman"/>
                    <a:cs typeface="Times New Roman"/>
                  </a:rPr>
                  <a:t>решить </a:t>
                </a:r>
                <a:r>
                  <a:rPr lang="ru-RU" sz="2000" b="1" dirty="0">
                    <a:solidFill>
                      <a:srgbClr val="FFFF00"/>
                    </a:solidFill>
                    <a:effectLst/>
                    <a:latin typeface="Times New Roman"/>
                    <a:ea typeface="Times New Roman"/>
                    <a:cs typeface="Times New Roman"/>
                  </a:rPr>
                  <a:t>уравнение: 2log</a:t>
                </a:r>
                <a:r>
                  <a:rPr lang="ru-RU" sz="2000" b="1" baseline="-25000" dirty="0">
                    <a:solidFill>
                      <a:srgbClr val="FFFF00"/>
                    </a:solidFill>
                    <a:effectLst/>
                    <a:latin typeface="Times New Roman"/>
                    <a:ea typeface="Times New Roman"/>
                    <a:cs typeface="Times New Roman"/>
                  </a:rPr>
                  <a:t>4</a:t>
                </a:r>
                <a:r>
                  <a:rPr lang="ru-RU" sz="2000" b="1" baseline="30000" dirty="0">
                    <a:solidFill>
                      <a:srgbClr val="FFFF00"/>
                    </a:solidFill>
                    <a:effectLst/>
                    <a:latin typeface="Times New Roman"/>
                    <a:ea typeface="Times New Roman"/>
                    <a:cs typeface="Times New Roman"/>
                  </a:rPr>
                  <a:t>2</a:t>
                </a:r>
                <a:r>
                  <a:rPr lang="ru-RU" sz="2000" b="1" dirty="0">
                    <a:solidFill>
                      <a:srgbClr val="FFFF00"/>
                    </a:solidFill>
                    <a:effectLst/>
                    <a:latin typeface="Times New Roman"/>
                    <a:ea typeface="Times New Roman"/>
                    <a:cs typeface="Times New Roman"/>
                  </a:rPr>
                  <a:t>x−5log</a:t>
                </a:r>
                <a:r>
                  <a:rPr lang="ru-RU" sz="2000" b="1" baseline="-25000" dirty="0">
                    <a:solidFill>
                      <a:srgbClr val="FFFF00"/>
                    </a:solidFill>
                    <a:effectLst/>
                    <a:latin typeface="Times New Roman"/>
                    <a:ea typeface="Times New Roman"/>
                    <a:cs typeface="Times New Roman"/>
                  </a:rPr>
                  <a:t>4</a:t>
                </a:r>
                <a:r>
                  <a:rPr lang="ru-RU" sz="2000" b="1" dirty="0">
                    <a:solidFill>
                      <a:srgbClr val="FFFF00"/>
                    </a:solidFill>
                    <a:effectLst/>
                    <a:latin typeface="Times New Roman"/>
                    <a:ea typeface="Times New Roman"/>
                    <a:cs typeface="Times New Roman"/>
                  </a:rPr>
                  <a:t>x=−2.</a:t>
                </a:r>
                <a:endParaRPr lang="ru-RU" sz="2000" b="1" dirty="0">
                  <a:solidFill>
                    <a:srgbClr val="FFFF00"/>
                  </a:solidFill>
                  <a:ea typeface="Calibri"/>
                  <a:cs typeface="Times New Roman"/>
                </a:endParaRPr>
              </a:p>
              <a:p>
                <a:pPr>
                  <a:lnSpc>
                    <a:spcPct val="107000"/>
                  </a:lnSpc>
                  <a:spcAft>
                    <a:spcPts val="0"/>
                  </a:spcAft>
                </a:pPr>
                <a:r>
                  <a:rPr lang="ru-RU" sz="2000" b="1" dirty="0">
                    <a:solidFill>
                      <a:srgbClr val="FFFF00"/>
                    </a:solidFill>
                    <a:effectLst/>
                    <a:latin typeface="Times New Roman"/>
                    <a:ea typeface="Times New Roman"/>
                    <a:cs typeface="Times New Roman"/>
                  </a:rPr>
                  <a:t> </a:t>
                </a:r>
                <a:r>
                  <a:rPr lang="ru-RU" sz="2000" b="1" dirty="0" smtClean="0">
                    <a:solidFill>
                      <a:srgbClr val="FFFF00"/>
                    </a:solidFill>
                    <a:effectLst/>
                    <a:latin typeface="Times New Roman"/>
                    <a:ea typeface="Times New Roman"/>
                    <a:cs typeface="Times New Roman"/>
                  </a:rPr>
                  <a:t>Решение</a:t>
                </a:r>
                <a:r>
                  <a:rPr lang="ru-RU" sz="2000" b="1" dirty="0">
                    <a:solidFill>
                      <a:srgbClr val="FFFF00"/>
                    </a:solidFill>
                    <a:effectLst/>
                    <a:latin typeface="Times New Roman"/>
                    <a:ea typeface="Times New Roman"/>
                    <a:cs typeface="Times New Roman"/>
                  </a:rPr>
                  <a:t>:  </a:t>
                </a:r>
                <a:r>
                  <a:rPr lang="ru-RU" sz="2000" b="1" dirty="0" smtClean="0">
                    <a:solidFill>
                      <a:srgbClr val="FFFF00"/>
                    </a:solidFill>
                    <a:effectLst/>
                    <a:latin typeface="Times New Roman"/>
                    <a:ea typeface="Times New Roman"/>
                    <a:cs typeface="Times New Roman"/>
                  </a:rPr>
                  <a:t>Находим  </a:t>
                </a:r>
                <a:r>
                  <a:rPr lang="ru-RU" sz="2000" b="1" dirty="0">
                    <a:solidFill>
                      <a:srgbClr val="FFFF00"/>
                    </a:solidFill>
                    <a:effectLst/>
                    <a:latin typeface="Times New Roman"/>
                    <a:ea typeface="Times New Roman"/>
                    <a:cs typeface="Times New Roman"/>
                  </a:rPr>
                  <a:t>ОДЗ: x&gt;0.</a:t>
                </a:r>
                <a:endParaRPr lang="ru-RU" sz="2000" b="1" dirty="0">
                  <a:solidFill>
                    <a:srgbClr val="FFFF00"/>
                  </a:solidFill>
                  <a:ea typeface="Calibri"/>
                  <a:cs typeface="Times New Roman"/>
                </a:endParaRPr>
              </a:p>
              <a:p>
                <a:pPr>
                  <a:lnSpc>
                    <a:spcPct val="107000"/>
                  </a:lnSpc>
                  <a:spcAft>
                    <a:spcPts val="0"/>
                  </a:spcAft>
                </a:pPr>
                <a:r>
                  <a:rPr lang="ru-RU" sz="2000" b="1" dirty="0">
                    <a:solidFill>
                      <a:srgbClr val="FFFF00"/>
                    </a:solidFill>
                    <a:effectLst/>
                    <a:latin typeface="Times New Roman"/>
                    <a:ea typeface="Times New Roman"/>
                    <a:cs typeface="Times New Roman"/>
                  </a:rPr>
                  <a:t> </a:t>
                </a:r>
                <a:endParaRPr lang="ru-RU" sz="2000" b="1" dirty="0" smtClean="0">
                  <a:solidFill>
                    <a:srgbClr val="FFFF00"/>
                  </a:solidFill>
                  <a:effectLst/>
                  <a:latin typeface="Times New Roman"/>
                  <a:ea typeface="Times New Roman"/>
                  <a:cs typeface="Times New Roman"/>
                </a:endParaRPr>
              </a:p>
              <a:p>
                <a:pPr>
                  <a:lnSpc>
                    <a:spcPct val="107000"/>
                  </a:lnSpc>
                  <a:spcAft>
                    <a:spcPts val="0"/>
                  </a:spcAft>
                </a:pPr>
                <a:r>
                  <a:rPr lang="ru-RU" sz="2000" b="1" dirty="0" smtClean="0">
                    <a:solidFill>
                      <a:srgbClr val="FFFF00"/>
                    </a:solidFill>
                    <a:effectLst/>
                    <a:latin typeface="Times New Roman"/>
                    <a:ea typeface="Times New Roman"/>
                    <a:cs typeface="Times New Roman"/>
                  </a:rPr>
                  <a:t>2log</a:t>
                </a:r>
                <a:r>
                  <a:rPr lang="ru-RU" sz="2000" b="1" baseline="-25000" dirty="0" smtClean="0">
                    <a:solidFill>
                      <a:srgbClr val="FFFF00"/>
                    </a:solidFill>
                    <a:effectLst/>
                    <a:latin typeface="Times New Roman"/>
                    <a:ea typeface="Times New Roman"/>
                    <a:cs typeface="Times New Roman"/>
                  </a:rPr>
                  <a:t>4</a:t>
                </a:r>
                <a:r>
                  <a:rPr lang="ru-RU" sz="2000" b="1" baseline="30000" dirty="0" smtClean="0">
                    <a:solidFill>
                      <a:srgbClr val="FFFF00"/>
                    </a:solidFill>
                    <a:effectLst/>
                    <a:latin typeface="Times New Roman"/>
                    <a:ea typeface="Times New Roman"/>
                    <a:cs typeface="Times New Roman"/>
                  </a:rPr>
                  <a:t>2</a:t>
                </a:r>
                <a:r>
                  <a:rPr lang="ru-RU" sz="2000" b="1" dirty="0" smtClean="0">
                    <a:solidFill>
                      <a:srgbClr val="FFFF00"/>
                    </a:solidFill>
                    <a:effectLst/>
                    <a:latin typeface="Times New Roman"/>
                    <a:ea typeface="Times New Roman"/>
                    <a:cs typeface="Times New Roman"/>
                  </a:rPr>
                  <a:t>x</a:t>
                </a:r>
                <a:r>
                  <a:rPr lang="ru-RU" sz="2000" b="1" dirty="0">
                    <a:solidFill>
                      <a:srgbClr val="FFFF00"/>
                    </a:solidFill>
                    <a:effectLst/>
                    <a:latin typeface="Times New Roman"/>
                    <a:ea typeface="Times New Roman"/>
                    <a:cs typeface="Times New Roman"/>
                  </a:rPr>
                  <a:t>−5log</a:t>
                </a:r>
                <a:r>
                  <a:rPr lang="ru-RU" sz="2000" b="1" baseline="-25000" dirty="0">
                    <a:solidFill>
                      <a:srgbClr val="FFFF00"/>
                    </a:solidFill>
                    <a:effectLst/>
                    <a:latin typeface="Times New Roman"/>
                    <a:ea typeface="Times New Roman"/>
                    <a:cs typeface="Times New Roman"/>
                  </a:rPr>
                  <a:t>4</a:t>
                </a:r>
                <a:r>
                  <a:rPr lang="ru-RU" sz="2000" b="1" dirty="0">
                    <a:solidFill>
                      <a:srgbClr val="FFFF00"/>
                    </a:solidFill>
                    <a:effectLst/>
                    <a:latin typeface="Times New Roman"/>
                    <a:ea typeface="Times New Roman"/>
                    <a:cs typeface="Times New Roman"/>
                  </a:rPr>
                  <a:t>x=−2</a:t>
                </a:r>
                <a:endParaRPr lang="ru-RU" sz="2000" b="1" dirty="0">
                  <a:solidFill>
                    <a:srgbClr val="FFFF00"/>
                  </a:solidFill>
                  <a:ea typeface="Calibri"/>
                  <a:cs typeface="Times New Roman"/>
                </a:endParaRPr>
              </a:p>
              <a:p>
                <a:pPr>
                  <a:lnSpc>
                    <a:spcPct val="107000"/>
                  </a:lnSpc>
                  <a:spcAft>
                    <a:spcPts val="0"/>
                  </a:spcAft>
                </a:pPr>
                <a:r>
                  <a:rPr lang="ru-RU" sz="2000" b="1" dirty="0">
                    <a:solidFill>
                      <a:srgbClr val="FFFF00"/>
                    </a:solidFill>
                    <a:effectLst/>
                    <a:latin typeface="Times New Roman"/>
                    <a:ea typeface="Times New Roman"/>
                    <a:cs typeface="Times New Roman"/>
                  </a:rPr>
                  <a:t>2log</a:t>
                </a:r>
                <a:r>
                  <a:rPr lang="ru-RU" sz="2000" b="1" baseline="-25000" dirty="0">
                    <a:solidFill>
                      <a:srgbClr val="FFFF00"/>
                    </a:solidFill>
                    <a:effectLst/>
                    <a:latin typeface="Times New Roman"/>
                    <a:ea typeface="Times New Roman"/>
                    <a:cs typeface="Times New Roman"/>
                  </a:rPr>
                  <a:t>4</a:t>
                </a:r>
                <a:r>
                  <a:rPr lang="ru-RU" sz="2000" b="1" baseline="30000" dirty="0">
                    <a:solidFill>
                      <a:srgbClr val="FFFF00"/>
                    </a:solidFill>
                    <a:effectLst/>
                    <a:latin typeface="Times New Roman"/>
                    <a:ea typeface="Times New Roman"/>
                    <a:cs typeface="Times New Roman"/>
                  </a:rPr>
                  <a:t>2</a:t>
                </a:r>
                <a:r>
                  <a:rPr lang="ru-RU" sz="2000" b="1" dirty="0">
                    <a:solidFill>
                      <a:srgbClr val="FFFF00"/>
                    </a:solidFill>
                    <a:effectLst/>
                    <a:latin typeface="Times New Roman"/>
                    <a:ea typeface="Times New Roman"/>
                    <a:cs typeface="Times New Roman"/>
                  </a:rPr>
                  <a:t>x−5log</a:t>
                </a:r>
                <a:r>
                  <a:rPr lang="ru-RU" sz="2000" b="1" baseline="-25000" dirty="0">
                    <a:solidFill>
                      <a:srgbClr val="FFFF00"/>
                    </a:solidFill>
                    <a:effectLst/>
                    <a:latin typeface="Times New Roman"/>
                    <a:ea typeface="Times New Roman"/>
                    <a:cs typeface="Times New Roman"/>
                  </a:rPr>
                  <a:t>4</a:t>
                </a:r>
                <a:r>
                  <a:rPr lang="ru-RU" sz="2000" b="1" dirty="0">
                    <a:solidFill>
                      <a:srgbClr val="FFFF00"/>
                    </a:solidFill>
                    <a:effectLst/>
                    <a:latin typeface="Times New Roman"/>
                    <a:ea typeface="Times New Roman"/>
                    <a:cs typeface="Times New Roman"/>
                  </a:rPr>
                  <a:t>x+2=0.</a:t>
                </a:r>
                <a:endParaRPr lang="ru-RU" sz="2000" b="1" dirty="0">
                  <a:solidFill>
                    <a:srgbClr val="FFFF00"/>
                  </a:solidFill>
                  <a:ea typeface="Calibri"/>
                  <a:cs typeface="Times New Roman"/>
                </a:endParaRPr>
              </a:p>
              <a:p>
                <a:pPr>
                  <a:lnSpc>
                    <a:spcPct val="107000"/>
                  </a:lnSpc>
                  <a:spcAft>
                    <a:spcPts val="0"/>
                  </a:spcAft>
                </a:pPr>
                <a:r>
                  <a:rPr lang="ru-RU" sz="2000" b="1" dirty="0">
                    <a:solidFill>
                      <a:srgbClr val="FFFF00"/>
                    </a:solidFill>
                    <a:effectLst/>
                    <a:latin typeface="Times New Roman"/>
                    <a:ea typeface="Times New Roman"/>
                    <a:cs typeface="Times New Roman"/>
                  </a:rPr>
                  <a:t> </a:t>
                </a:r>
                <a:r>
                  <a:rPr lang="ru-RU" sz="2000" b="1" dirty="0" smtClean="0">
                    <a:solidFill>
                      <a:srgbClr val="FFFF00"/>
                    </a:solidFill>
                    <a:effectLst/>
                    <a:latin typeface="Times New Roman"/>
                    <a:ea typeface="Times New Roman"/>
                    <a:cs typeface="Times New Roman"/>
                  </a:rPr>
                  <a:t>Замена </a:t>
                </a:r>
                <a:r>
                  <a:rPr lang="ru-RU" sz="2000" b="1" dirty="0">
                    <a:solidFill>
                      <a:srgbClr val="FFFF00"/>
                    </a:solidFill>
                    <a:effectLst/>
                    <a:latin typeface="Times New Roman"/>
                    <a:ea typeface="Times New Roman"/>
                    <a:cs typeface="Times New Roman"/>
                  </a:rPr>
                  <a:t>переменной: </a:t>
                </a:r>
                <a:endParaRPr lang="ru-RU" sz="2000" b="1" dirty="0">
                  <a:solidFill>
                    <a:srgbClr val="FFFF00"/>
                  </a:solidFill>
                  <a:ea typeface="Calibri"/>
                  <a:cs typeface="Times New Roman"/>
                </a:endParaRPr>
              </a:p>
              <a:p>
                <a:pPr>
                  <a:lnSpc>
                    <a:spcPct val="107000"/>
                  </a:lnSpc>
                  <a:spcAft>
                    <a:spcPts val="0"/>
                  </a:spcAft>
                </a:pPr>
                <a:r>
                  <a:rPr lang="ru-RU" sz="2000" b="1" dirty="0">
                    <a:solidFill>
                      <a:srgbClr val="FFFF00"/>
                    </a:solidFill>
                    <a:effectLst/>
                    <a:latin typeface="Times New Roman"/>
                    <a:ea typeface="Times New Roman"/>
                    <a:cs typeface="Times New Roman"/>
                  </a:rPr>
                  <a:t>Обозначив log</a:t>
                </a:r>
                <a:r>
                  <a:rPr lang="ru-RU" sz="2000" b="1" baseline="-25000" dirty="0">
                    <a:solidFill>
                      <a:srgbClr val="FFFF00"/>
                    </a:solidFill>
                    <a:effectLst/>
                    <a:latin typeface="Times New Roman"/>
                    <a:ea typeface="Times New Roman"/>
                    <a:cs typeface="Times New Roman"/>
                  </a:rPr>
                  <a:t>4</a:t>
                </a:r>
                <a:r>
                  <a:rPr lang="ru-RU" sz="2000" b="1" dirty="0">
                    <a:solidFill>
                      <a:srgbClr val="FFFF00"/>
                    </a:solidFill>
                    <a:effectLst/>
                    <a:latin typeface="Times New Roman"/>
                    <a:ea typeface="Times New Roman"/>
                    <a:cs typeface="Times New Roman"/>
                  </a:rPr>
                  <a:t>x=t, получим уравнение </a:t>
                </a:r>
                <a:endParaRPr lang="ru-RU" sz="2000" b="1" dirty="0">
                  <a:solidFill>
                    <a:srgbClr val="FFFF00"/>
                  </a:solidFill>
                  <a:ea typeface="Calibri"/>
                  <a:cs typeface="Times New Roman"/>
                </a:endParaRPr>
              </a:p>
              <a:p>
                <a:pPr>
                  <a:lnSpc>
                    <a:spcPct val="107000"/>
                  </a:lnSpc>
                  <a:spcAft>
                    <a:spcPts val="0"/>
                  </a:spcAft>
                </a:pPr>
                <a:r>
                  <a:rPr lang="ru-RU" sz="2000" b="1" dirty="0">
                    <a:solidFill>
                      <a:srgbClr val="FFFF00"/>
                    </a:solidFill>
                    <a:effectLst/>
                    <a:latin typeface="Times New Roman"/>
                    <a:ea typeface="Times New Roman"/>
                    <a:cs typeface="Times New Roman"/>
                  </a:rPr>
                  <a:t>                                         2t</a:t>
                </a:r>
                <a:r>
                  <a:rPr lang="ru-RU" sz="2000" b="1" baseline="30000" dirty="0">
                    <a:solidFill>
                      <a:srgbClr val="FFFF00"/>
                    </a:solidFill>
                    <a:effectLst/>
                    <a:latin typeface="Times New Roman"/>
                    <a:ea typeface="Times New Roman"/>
                    <a:cs typeface="Times New Roman"/>
                  </a:rPr>
                  <a:t>2</a:t>
                </a:r>
                <a:r>
                  <a:rPr lang="ru-RU" sz="2000" b="1" dirty="0">
                    <a:solidFill>
                      <a:srgbClr val="FFFF00"/>
                    </a:solidFill>
                    <a:effectLst/>
                    <a:latin typeface="Times New Roman"/>
                    <a:ea typeface="Times New Roman"/>
                    <a:cs typeface="Times New Roman"/>
                  </a:rPr>
                  <a:t>−5t+2=0.</a:t>
                </a:r>
                <a:endParaRPr lang="ru-RU" sz="2000" b="1" dirty="0">
                  <a:solidFill>
                    <a:srgbClr val="FFFF00"/>
                  </a:solidFill>
                  <a:ea typeface="Calibri"/>
                  <a:cs typeface="Times New Roman"/>
                </a:endParaRPr>
              </a:p>
              <a:p>
                <a:pPr>
                  <a:lnSpc>
                    <a:spcPct val="107000"/>
                  </a:lnSpc>
                  <a:spcAft>
                    <a:spcPts val="0"/>
                  </a:spcAft>
                </a:pPr>
                <a:r>
                  <a:rPr lang="ru-RU" sz="2000" b="1" dirty="0">
                    <a:solidFill>
                      <a:srgbClr val="FFFF00"/>
                    </a:solidFill>
                    <a:effectLst/>
                    <a:latin typeface="Times New Roman"/>
                    <a:ea typeface="Times New Roman"/>
                    <a:cs typeface="Times New Roman"/>
                  </a:rPr>
                  <a:t>Корни этого уравнения  t</a:t>
                </a:r>
                <a:r>
                  <a:rPr lang="ru-RU" sz="2000" b="1" baseline="-25000" dirty="0">
                    <a:solidFill>
                      <a:srgbClr val="FFFF00"/>
                    </a:solidFill>
                    <a:effectLst/>
                    <a:latin typeface="Times New Roman"/>
                    <a:ea typeface="Times New Roman"/>
                    <a:cs typeface="Times New Roman"/>
                  </a:rPr>
                  <a:t>1</a:t>
                </a:r>
                <a:r>
                  <a:rPr lang="ru-RU" sz="2000" b="1" dirty="0">
                    <a:solidFill>
                      <a:srgbClr val="FFFF00"/>
                    </a:solidFill>
                    <a:effectLst/>
                    <a:latin typeface="Times New Roman"/>
                    <a:ea typeface="Times New Roman"/>
                    <a:cs typeface="Times New Roman"/>
                  </a:rPr>
                  <a:t>=</a:t>
                </a:r>
                <a14:m>
                  <m:oMath xmlns:m="http://schemas.openxmlformats.org/officeDocument/2006/math">
                    <m:r>
                      <a:rPr lang="ru-RU" sz="2000" b="1">
                        <a:solidFill>
                          <a:srgbClr val="FFFF00"/>
                        </a:solidFill>
                        <a:effectLst/>
                        <a:latin typeface="Cambria Math"/>
                        <a:ea typeface="Times New Roman"/>
                        <a:cs typeface="Times New Roman"/>
                      </a:rPr>
                      <m:t> </m:t>
                    </m:r>
                    <m:f>
                      <m:fPr>
                        <m:ctrlPr>
                          <a:rPr lang="ru-RU" sz="2000" b="1" i="1">
                            <a:solidFill>
                              <a:srgbClr val="FFFF00"/>
                            </a:solidFill>
                            <a:effectLst/>
                            <a:latin typeface="Cambria Math"/>
                            <a:ea typeface="Times New Roman"/>
                            <a:cs typeface="Times New Roman"/>
                          </a:rPr>
                        </m:ctrlPr>
                      </m:fPr>
                      <m:num>
                        <m:r>
                          <a:rPr lang="ru-RU" sz="2000" b="1" i="1">
                            <a:solidFill>
                              <a:srgbClr val="FFFF00"/>
                            </a:solidFill>
                            <a:effectLst/>
                            <a:latin typeface="Cambria Math"/>
                            <a:ea typeface="Times New Roman"/>
                            <a:cs typeface="Times New Roman"/>
                          </a:rPr>
                          <m:t>𝟏</m:t>
                        </m:r>
                      </m:num>
                      <m:den>
                        <m:r>
                          <a:rPr lang="ru-RU" sz="2000" b="1">
                            <a:solidFill>
                              <a:srgbClr val="FFFF00"/>
                            </a:solidFill>
                            <a:effectLst/>
                            <a:latin typeface="Cambria Math"/>
                            <a:ea typeface="Times New Roman"/>
                            <a:cs typeface="Times New Roman"/>
                          </a:rPr>
                          <m:t> </m:t>
                        </m:r>
                        <m:r>
                          <a:rPr lang="ru-RU" sz="2000" b="1" i="1">
                            <a:solidFill>
                              <a:srgbClr val="FFFF00"/>
                            </a:solidFill>
                            <a:effectLst/>
                            <a:latin typeface="Cambria Math"/>
                            <a:ea typeface="Times New Roman"/>
                            <a:cs typeface="Times New Roman"/>
                          </a:rPr>
                          <m:t>𝟐</m:t>
                        </m:r>
                      </m:den>
                    </m:f>
                  </m:oMath>
                </a14:m>
                <a:r>
                  <a:rPr lang="ru-RU" sz="2000" b="1" dirty="0">
                    <a:solidFill>
                      <a:srgbClr val="FFFF00"/>
                    </a:solidFill>
                    <a:effectLst/>
                    <a:latin typeface="Times New Roman"/>
                    <a:ea typeface="Times New Roman"/>
                    <a:cs typeface="Times New Roman"/>
                  </a:rPr>
                  <a:t>,  t</a:t>
                </a:r>
                <a:r>
                  <a:rPr lang="ru-RU" sz="2000" b="1" baseline="-25000" dirty="0">
                    <a:solidFill>
                      <a:srgbClr val="FFFF00"/>
                    </a:solidFill>
                    <a:effectLst/>
                    <a:latin typeface="Times New Roman"/>
                    <a:ea typeface="Times New Roman"/>
                    <a:cs typeface="Times New Roman"/>
                  </a:rPr>
                  <a:t>2</a:t>
                </a:r>
                <a:r>
                  <a:rPr lang="ru-RU" sz="2000" b="1" dirty="0">
                    <a:solidFill>
                      <a:srgbClr val="FFFF00"/>
                    </a:solidFill>
                    <a:effectLst/>
                    <a:latin typeface="Times New Roman"/>
                    <a:ea typeface="Times New Roman"/>
                    <a:cs typeface="Times New Roman"/>
                  </a:rPr>
                  <a:t>=2.</a:t>
                </a:r>
                <a:endParaRPr lang="ru-RU" sz="2000" b="1" dirty="0">
                  <a:solidFill>
                    <a:srgbClr val="FFFF00"/>
                  </a:solidFill>
                  <a:ea typeface="Calibri"/>
                  <a:cs typeface="Times New Roman"/>
                </a:endParaRPr>
              </a:p>
              <a:p>
                <a:pPr>
                  <a:lnSpc>
                    <a:spcPct val="107000"/>
                  </a:lnSpc>
                  <a:spcAft>
                    <a:spcPts val="0"/>
                  </a:spcAft>
                </a:pPr>
                <a:r>
                  <a:rPr lang="ru-RU" sz="2000" b="1" dirty="0">
                    <a:solidFill>
                      <a:srgbClr val="FFFF00"/>
                    </a:solidFill>
                    <a:effectLst/>
                    <a:latin typeface="Times New Roman"/>
                    <a:ea typeface="Times New Roman"/>
                    <a:cs typeface="Times New Roman"/>
                  </a:rPr>
                  <a:t>Обратная замена: t</a:t>
                </a:r>
                <a:r>
                  <a:rPr lang="ru-RU" sz="2000" b="1" baseline="-25000" dirty="0">
                    <a:solidFill>
                      <a:srgbClr val="FFFF00"/>
                    </a:solidFill>
                    <a:effectLst/>
                    <a:latin typeface="Times New Roman"/>
                    <a:ea typeface="Times New Roman"/>
                    <a:cs typeface="Times New Roman"/>
                  </a:rPr>
                  <a:t>1</a:t>
                </a:r>
                <a:r>
                  <a:rPr lang="ru-RU" sz="2000" b="1" dirty="0">
                    <a:solidFill>
                      <a:srgbClr val="FFFF00"/>
                    </a:solidFill>
                    <a:effectLst/>
                    <a:latin typeface="Times New Roman"/>
                    <a:ea typeface="Times New Roman"/>
                    <a:cs typeface="Times New Roman"/>
                  </a:rPr>
                  <a:t>=</a:t>
                </a:r>
                <a14:m>
                  <m:oMath xmlns:m="http://schemas.openxmlformats.org/officeDocument/2006/math">
                    <m:r>
                      <a:rPr lang="ru-RU" sz="2000" b="1">
                        <a:solidFill>
                          <a:srgbClr val="FFFF00"/>
                        </a:solidFill>
                        <a:effectLst/>
                        <a:latin typeface="Cambria Math"/>
                        <a:ea typeface="Times New Roman"/>
                        <a:cs typeface="Times New Roman"/>
                      </a:rPr>
                      <m:t> </m:t>
                    </m:r>
                    <m:f>
                      <m:fPr>
                        <m:ctrlPr>
                          <a:rPr lang="ru-RU" sz="2000" b="1" i="1">
                            <a:solidFill>
                              <a:srgbClr val="FFFF00"/>
                            </a:solidFill>
                            <a:effectLst/>
                            <a:latin typeface="Cambria Math"/>
                            <a:ea typeface="Times New Roman"/>
                            <a:cs typeface="Times New Roman"/>
                          </a:rPr>
                        </m:ctrlPr>
                      </m:fPr>
                      <m:num>
                        <m:r>
                          <a:rPr lang="ru-RU" sz="2000" b="1" i="1">
                            <a:solidFill>
                              <a:srgbClr val="FFFF00"/>
                            </a:solidFill>
                            <a:effectLst/>
                            <a:latin typeface="Cambria Math"/>
                            <a:ea typeface="Times New Roman"/>
                            <a:cs typeface="Times New Roman"/>
                          </a:rPr>
                          <m:t>𝟏</m:t>
                        </m:r>
                      </m:num>
                      <m:den>
                        <m:r>
                          <a:rPr lang="ru-RU" sz="2000" b="1">
                            <a:solidFill>
                              <a:srgbClr val="FFFF00"/>
                            </a:solidFill>
                            <a:effectLst/>
                            <a:latin typeface="Cambria Math"/>
                            <a:ea typeface="Times New Roman"/>
                            <a:cs typeface="Times New Roman"/>
                          </a:rPr>
                          <m:t> </m:t>
                        </m:r>
                        <m:r>
                          <a:rPr lang="ru-RU" sz="2000" b="1" i="1">
                            <a:solidFill>
                              <a:srgbClr val="FFFF00"/>
                            </a:solidFill>
                            <a:effectLst/>
                            <a:latin typeface="Cambria Math"/>
                            <a:ea typeface="Times New Roman"/>
                            <a:cs typeface="Times New Roman"/>
                          </a:rPr>
                          <m:t>𝟐</m:t>
                        </m:r>
                      </m:den>
                    </m:f>
                  </m:oMath>
                </a14:m>
                <a:r>
                  <a:rPr lang="ru-RU" sz="2000" b="1" dirty="0">
                    <a:solidFill>
                      <a:srgbClr val="FFFF00"/>
                    </a:solidFill>
                    <a:effectLst/>
                    <a:latin typeface="Times New Roman"/>
                    <a:ea typeface="Times New Roman"/>
                    <a:cs typeface="Times New Roman"/>
                  </a:rPr>
                  <a:t> </a:t>
                </a:r>
                <a:endParaRPr lang="ru-RU" sz="2000" b="1" dirty="0">
                  <a:solidFill>
                    <a:srgbClr val="FFFF00"/>
                  </a:solidFill>
                  <a:ea typeface="Calibri"/>
                  <a:cs typeface="Times New Roman"/>
                </a:endParaRPr>
              </a:p>
              <a:p>
                <a:pPr>
                  <a:lnSpc>
                    <a:spcPct val="107000"/>
                  </a:lnSpc>
                  <a:spcAft>
                    <a:spcPts val="0"/>
                  </a:spcAft>
                </a:pPr>
                <a:r>
                  <a:rPr lang="ru-RU" sz="2000" b="1" dirty="0">
                    <a:solidFill>
                      <a:srgbClr val="FFFF00"/>
                    </a:solidFill>
                    <a:effectLst/>
                    <a:latin typeface="Times New Roman"/>
                    <a:ea typeface="Times New Roman"/>
                    <a:cs typeface="Times New Roman"/>
                  </a:rPr>
                  <a:t>из уравнения      log</a:t>
                </a:r>
                <a:r>
                  <a:rPr lang="ru-RU" sz="2000" b="1" baseline="-25000" dirty="0">
                    <a:solidFill>
                      <a:srgbClr val="FFFF00"/>
                    </a:solidFill>
                    <a:effectLst/>
                    <a:latin typeface="Times New Roman"/>
                    <a:ea typeface="Times New Roman"/>
                    <a:cs typeface="Times New Roman"/>
                  </a:rPr>
                  <a:t>4</a:t>
                </a:r>
                <a:r>
                  <a:rPr lang="ru-RU" sz="2000" b="1" dirty="0">
                    <a:solidFill>
                      <a:srgbClr val="FFFF00"/>
                    </a:solidFill>
                    <a:effectLst/>
                    <a:latin typeface="Times New Roman"/>
                    <a:ea typeface="Times New Roman"/>
                    <a:cs typeface="Times New Roman"/>
                  </a:rPr>
                  <a:t>x= </a:t>
                </a:r>
                <a14:m>
                  <m:oMath xmlns:m="http://schemas.openxmlformats.org/officeDocument/2006/math">
                    <m:f>
                      <m:fPr>
                        <m:ctrlPr>
                          <a:rPr lang="ru-RU" sz="2000" b="1" i="1">
                            <a:solidFill>
                              <a:srgbClr val="FFFF00"/>
                            </a:solidFill>
                            <a:effectLst/>
                            <a:latin typeface="Cambria Math"/>
                            <a:ea typeface="Times New Roman"/>
                            <a:cs typeface="Times New Roman"/>
                          </a:rPr>
                        </m:ctrlPr>
                      </m:fPr>
                      <m:num>
                        <m:r>
                          <a:rPr lang="ru-RU" sz="2000" b="1" i="1">
                            <a:solidFill>
                              <a:srgbClr val="FFFF00"/>
                            </a:solidFill>
                            <a:effectLst/>
                            <a:latin typeface="Cambria Math"/>
                            <a:ea typeface="Times New Roman"/>
                            <a:cs typeface="Times New Roman"/>
                          </a:rPr>
                          <m:t>𝟏</m:t>
                        </m:r>
                      </m:num>
                      <m:den>
                        <m:r>
                          <a:rPr lang="ru-RU" sz="2000" b="1" i="1">
                            <a:solidFill>
                              <a:srgbClr val="FFFF00"/>
                            </a:solidFill>
                            <a:effectLst/>
                            <a:latin typeface="Cambria Math"/>
                            <a:ea typeface="Times New Roman"/>
                            <a:cs typeface="Times New Roman"/>
                          </a:rPr>
                          <m:t>𝟐</m:t>
                        </m:r>
                      </m:den>
                    </m:f>
                  </m:oMath>
                </a14:m>
                <a:r>
                  <a:rPr lang="ru-RU" sz="2000" b="1" dirty="0">
                    <a:solidFill>
                      <a:srgbClr val="FFFF00"/>
                    </a:solidFill>
                    <a:effectLst/>
                    <a:latin typeface="Times New Roman"/>
                    <a:ea typeface="Times New Roman"/>
                    <a:cs typeface="Times New Roman"/>
                  </a:rPr>
                  <a:t>  находим, что  x=4</a:t>
                </a:r>
                <a:r>
                  <a:rPr lang="ru-RU" sz="2000" b="1" baseline="30000" dirty="0">
                    <a:solidFill>
                      <a:srgbClr val="FFFF00"/>
                    </a:solidFill>
                    <a:effectLst/>
                    <a:latin typeface="Times New Roman"/>
                    <a:ea typeface="Times New Roman"/>
                    <a:cs typeface="Times New Roman"/>
                  </a:rPr>
                  <a:t>1/2</a:t>
                </a:r>
                <a:r>
                  <a:rPr lang="ru-RU" sz="2000" b="1" dirty="0">
                    <a:solidFill>
                      <a:srgbClr val="FFFF00"/>
                    </a:solidFill>
                    <a:effectLst/>
                    <a:latin typeface="Times New Roman"/>
                    <a:ea typeface="Times New Roman"/>
                    <a:cs typeface="Times New Roman"/>
                  </a:rPr>
                  <a:t>  =</a:t>
                </a:r>
                <a:r>
                  <a:rPr lang="ru-RU" sz="2000" b="1" baseline="30000" dirty="0">
                    <a:solidFill>
                      <a:srgbClr val="FFFF00"/>
                    </a:solidFill>
                    <a:effectLst/>
                    <a:latin typeface="Times New Roman"/>
                    <a:ea typeface="Times New Roman"/>
                    <a:cs typeface="Times New Roman"/>
                  </a:rPr>
                  <a:t>  </a:t>
                </a:r>
                <a:r>
                  <a:rPr lang="ru-RU" sz="2000" b="1" dirty="0">
                    <a:solidFill>
                      <a:srgbClr val="FFFF00"/>
                    </a:solidFill>
                    <a:effectLst/>
                    <a:latin typeface="Times New Roman"/>
                    <a:ea typeface="Times New Roman"/>
                    <a:cs typeface="Times New Roman"/>
                  </a:rPr>
                  <a:t>√4= 2, </a:t>
                </a:r>
                <a:endParaRPr lang="ru-RU" sz="2000" b="1" dirty="0">
                  <a:solidFill>
                    <a:srgbClr val="FFFF00"/>
                  </a:solidFill>
                  <a:ea typeface="Calibri"/>
                  <a:cs typeface="Times New Roman"/>
                </a:endParaRPr>
              </a:p>
              <a:p>
                <a:pPr>
                  <a:lnSpc>
                    <a:spcPct val="107000"/>
                  </a:lnSpc>
                  <a:spcAft>
                    <a:spcPts val="0"/>
                  </a:spcAft>
                </a:pPr>
                <a:r>
                  <a:rPr lang="ru-RU" sz="2000" b="1" dirty="0">
                    <a:solidFill>
                      <a:srgbClr val="FFFF00"/>
                    </a:solidFill>
                    <a:effectLst/>
                    <a:latin typeface="Times New Roman"/>
                    <a:ea typeface="Times New Roman"/>
                    <a:cs typeface="Times New Roman"/>
                  </a:rPr>
                  <a:t>                              t</a:t>
                </a:r>
                <a:r>
                  <a:rPr lang="ru-RU" sz="2000" b="1" baseline="-25000" dirty="0">
                    <a:solidFill>
                      <a:srgbClr val="FFFF00"/>
                    </a:solidFill>
                    <a:effectLst/>
                    <a:latin typeface="Times New Roman"/>
                    <a:ea typeface="Times New Roman"/>
                    <a:cs typeface="Times New Roman"/>
                  </a:rPr>
                  <a:t>2</a:t>
                </a:r>
                <a:r>
                  <a:rPr lang="ru-RU" sz="2000" b="1" dirty="0">
                    <a:solidFill>
                      <a:srgbClr val="FFFF00"/>
                    </a:solidFill>
                    <a:effectLst/>
                    <a:latin typeface="Times New Roman"/>
                    <a:ea typeface="Times New Roman"/>
                    <a:cs typeface="Times New Roman"/>
                  </a:rPr>
                  <a:t>=2  </a:t>
                </a:r>
                <a:endParaRPr lang="ru-RU" sz="2000" b="1" dirty="0">
                  <a:solidFill>
                    <a:srgbClr val="FFFF00"/>
                  </a:solidFill>
                  <a:ea typeface="Calibri"/>
                  <a:cs typeface="Times New Roman"/>
                </a:endParaRPr>
              </a:p>
              <a:p>
                <a:pPr>
                  <a:lnSpc>
                    <a:spcPct val="107000"/>
                  </a:lnSpc>
                  <a:spcAft>
                    <a:spcPts val="0"/>
                  </a:spcAft>
                </a:pPr>
                <a:r>
                  <a:rPr lang="ru-RU" sz="2000" b="1" dirty="0">
                    <a:solidFill>
                      <a:srgbClr val="FFFF00"/>
                    </a:solidFill>
                    <a:effectLst/>
                    <a:latin typeface="Times New Roman"/>
                    <a:ea typeface="Times New Roman"/>
                    <a:cs typeface="Times New Roman"/>
                  </a:rPr>
                  <a:t>а из уравнения log</a:t>
                </a:r>
                <a:r>
                  <a:rPr lang="ru-RU" sz="2000" b="1" baseline="-25000" dirty="0">
                    <a:solidFill>
                      <a:srgbClr val="FFFF00"/>
                    </a:solidFill>
                    <a:effectLst/>
                    <a:latin typeface="Times New Roman"/>
                    <a:ea typeface="Times New Roman"/>
                    <a:cs typeface="Times New Roman"/>
                  </a:rPr>
                  <a:t>4</a:t>
                </a:r>
                <a:r>
                  <a:rPr lang="ru-RU" sz="2000" b="1" dirty="0">
                    <a:solidFill>
                      <a:srgbClr val="FFFF00"/>
                    </a:solidFill>
                    <a:effectLst/>
                    <a:latin typeface="Times New Roman"/>
                    <a:ea typeface="Times New Roman"/>
                    <a:cs typeface="Times New Roman"/>
                  </a:rPr>
                  <a:t>x=2  следует, что x=4</a:t>
                </a:r>
                <a:r>
                  <a:rPr lang="ru-RU" sz="2000" b="1" baseline="30000" dirty="0">
                    <a:solidFill>
                      <a:srgbClr val="FFFF00"/>
                    </a:solidFill>
                    <a:effectLst/>
                    <a:latin typeface="Times New Roman"/>
                    <a:ea typeface="Times New Roman"/>
                    <a:cs typeface="Times New Roman"/>
                  </a:rPr>
                  <a:t>2</a:t>
                </a:r>
                <a:r>
                  <a:rPr lang="ru-RU" sz="2000" b="1" dirty="0">
                    <a:solidFill>
                      <a:srgbClr val="FFFF00"/>
                    </a:solidFill>
                    <a:effectLst/>
                    <a:latin typeface="Times New Roman"/>
                    <a:ea typeface="Times New Roman"/>
                    <a:cs typeface="Times New Roman"/>
                  </a:rPr>
                  <a:t>, т. е. x=16.</a:t>
                </a:r>
                <a:endParaRPr lang="ru-RU" sz="2000" b="1" dirty="0">
                  <a:solidFill>
                    <a:srgbClr val="FFFF00"/>
                  </a:solidFill>
                  <a:ea typeface="Calibri"/>
                  <a:cs typeface="Times New Roman"/>
                </a:endParaRPr>
              </a:p>
              <a:p>
                <a:pPr>
                  <a:lnSpc>
                    <a:spcPct val="107000"/>
                  </a:lnSpc>
                  <a:spcAft>
                    <a:spcPts val="0"/>
                  </a:spcAft>
                </a:pPr>
                <a:r>
                  <a:rPr lang="ru-RU" sz="2000" b="1" dirty="0">
                    <a:solidFill>
                      <a:srgbClr val="FFFF00"/>
                    </a:solidFill>
                    <a:effectLst/>
                    <a:latin typeface="Times New Roman"/>
                    <a:ea typeface="Times New Roman"/>
                    <a:cs typeface="Times New Roman"/>
                  </a:rPr>
                  <a:t>Оба корня принадлежат ОДЗ:  x&gt;0.</a:t>
                </a:r>
                <a:endParaRPr lang="ru-RU" sz="2000" b="1" dirty="0">
                  <a:solidFill>
                    <a:srgbClr val="FFFF00"/>
                  </a:solidFill>
                  <a:ea typeface="Calibri"/>
                  <a:cs typeface="Times New Roman"/>
                </a:endParaRPr>
              </a:p>
              <a:p>
                <a:pPr>
                  <a:lnSpc>
                    <a:spcPct val="107000"/>
                  </a:lnSpc>
                  <a:spcAft>
                    <a:spcPts val="800"/>
                  </a:spcAft>
                </a:pPr>
                <a:r>
                  <a:rPr lang="ru-RU" sz="2000" b="1" dirty="0">
                    <a:solidFill>
                      <a:srgbClr val="FFFF00"/>
                    </a:solidFill>
                    <a:effectLst/>
                    <a:latin typeface="Times New Roman"/>
                    <a:ea typeface="Times New Roman"/>
                    <a:cs typeface="Times New Roman"/>
                  </a:rPr>
                  <a:t> </a:t>
                </a:r>
                <a:r>
                  <a:rPr lang="ru-RU" sz="2000" b="1" dirty="0" smtClean="0">
                    <a:solidFill>
                      <a:srgbClr val="FFFF00"/>
                    </a:solidFill>
                    <a:effectLst/>
                    <a:latin typeface="Times New Roman"/>
                    <a:ea typeface="Times New Roman"/>
                    <a:cs typeface="Times New Roman"/>
                  </a:rPr>
                  <a:t>Ответ</a:t>
                </a:r>
                <a:r>
                  <a:rPr lang="ru-RU" sz="2000" b="1" dirty="0">
                    <a:solidFill>
                      <a:srgbClr val="FFFF00"/>
                    </a:solidFill>
                    <a:effectLst/>
                    <a:latin typeface="Times New Roman"/>
                    <a:ea typeface="Times New Roman"/>
                    <a:cs typeface="Times New Roman"/>
                  </a:rPr>
                  <a:t>:  2;16.</a:t>
                </a:r>
                <a:endParaRPr lang="ru-RU" sz="2000" b="1" dirty="0">
                  <a:solidFill>
                    <a:srgbClr val="FFFF00"/>
                  </a:solidFill>
                  <a:ea typeface="Calibri"/>
                  <a:cs typeface="Times New Roman"/>
                </a:endParaRPr>
              </a:p>
            </p:txBody>
          </p:sp>
        </mc:Choice>
        <mc:Fallback xmlns="">
          <p:sp>
            <p:nvSpPr>
              <p:cNvPr id="3" name="Прямоугольник 2"/>
              <p:cNvSpPr>
                <a:spLocks noRot="1" noChangeAspect="1" noMove="1" noResize="1" noEditPoints="1" noAdjustHandles="1" noChangeArrowheads="1" noChangeShapeType="1" noTextEdit="1"/>
              </p:cNvSpPr>
              <p:nvPr/>
            </p:nvSpPr>
            <p:spPr>
              <a:xfrm>
                <a:off x="351692" y="799776"/>
                <a:ext cx="7901353" cy="5466818"/>
              </a:xfrm>
              <a:prstGeom prst="rect">
                <a:avLst/>
              </a:prstGeom>
              <a:blipFill rotWithShape="1">
                <a:blip r:embed="rId3"/>
                <a:stretch>
                  <a:fillRect l="-849" t="-557" b="-669"/>
                </a:stretch>
              </a:blipFill>
            </p:spPr>
            <p:txBody>
              <a:bodyPr/>
              <a:lstStyle/>
              <a:p>
                <a:r>
                  <a:rPr lang="ru-RU">
                    <a:noFill/>
                  </a:rPr>
                  <a:t> </a:t>
                </a:r>
              </a:p>
            </p:txBody>
          </p:sp>
        </mc:Fallback>
      </mc:AlternateContent>
      <p:sp>
        <p:nvSpPr>
          <p:cNvPr id="5" name="Прямоугольник 4"/>
          <p:cNvSpPr/>
          <p:nvPr/>
        </p:nvSpPr>
        <p:spPr>
          <a:xfrm>
            <a:off x="164123" y="269631"/>
            <a:ext cx="6693877" cy="530145"/>
          </a:xfrm>
          <a:prstGeom prst="rect">
            <a:avLst/>
          </a:prstGeom>
        </p:spPr>
        <p:txBody>
          <a:bodyPr wrap="square">
            <a:spAutoFit/>
          </a:bodyPr>
          <a:lstStyle/>
          <a:p>
            <a:pPr lvl="0" algn="ctr">
              <a:lnSpc>
                <a:spcPct val="107000"/>
              </a:lnSpc>
            </a:pPr>
            <a:r>
              <a:rPr lang="ru-RU" sz="2800" b="1" dirty="0">
                <a:solidFill>
                  <a:srgbClr val="FFFFFF"/>
                </a:solidFill>
                <a:latin typeface="inherit"/>
                <a:ea typeface="Times New Roman" panose="02020603050405020304" pitchFamily="18" charset="0"/>
                <a:cs typeface="Arial" panose="020B0604020202020204" pitchFamily="34" charset="0"/>
              </a:rPr>
              <a:t>Метод введения новой переменной</a:t>
            </a:r>
            <a:endParaRPr lang="ru-RU" sz="2800" b="1"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09002500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4" name="Рисунок 3"/>
          <p:cNvPicPr>
            <a:picLocks noChangeAspect="1"/>
          </p:cNvPicPr>
          <p:nvPr/>
        </p:nvPicPr>
        <p:blipFill>
          <a:blip r:embed="rId2"/>
          <a:stretch>
            <a:fillRect/>
          </a:stretch>
        </p:blipFill>
        <p:spPr>
          <a:xfrm>
            <a:off x="0" y="0"/>
            <a:ext cx="9144793" cy="6858594"/>
          </a:xfrm>
          <a:prstGeom prst="rect">
            <a:avLst/>
          </a:prstGeom>
        </p:spPr>
      </p:pic>
      <p:sp>
        <p:nvSpPr>
          <p:cNvPr id="5" name="Прямоугольник 4"/>
          <p:cNvSpPr/>
          <p:nvPr/>
        </p:nvSpPr>
        <p:spPr>
          <a:xfrm>
            <a:off x="339969" y="365126"/>
            <a:ext cx="8675077" cy="3718518"/>
          </a:xfrm>
          <a:prstGeom prst="rect">
            <a:avLst/>
          </a:prstGeom>
        </p:spPr>
        <p:txBody>
          <a:bodyPr wrap="square">
            <a:spAutoFit/>
          </a:bodyPr>
          <a:lstStyle/>
          <a:p>
            <a:pPr>
              <a:lnSpc>
                <a:spcPct val="107000"/>
              </a:lnSpc>
              <a:spcAft>
                <a:spcPts val="0"/>
              </a:spcAft>
            </a:pPr>
            <a:r>
              <a:rPr lang="ru-RU" sz="3200" b="1" dirty="0" smtClean="0">
                <a:solidFill>
                  <a:srgbClr val="FFFFFF"/>
                </a:solidFill>
                <a:effectLst/>
                <a:latin typeface="Times New Roman" panose="02020603050405020304" pitchFamily="18" charset="0"/>
                <a:ea typeface="Times New Roman" panose="02020603050405020304" pitchFamily="18" charset="0"/>
                <a:cs typeface="Times New Roman" panose="02020603050405020304" pitchFamily="18" charset="0"/>
              </a:rPr>
              <a:t>Логарифмирование</a:t>
            </a:r>
            <a:endParaRPr lang="ru-RU" sz="3200" b="1" dirty="0" smtClean="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ru-RU" sz="1400" dirty="0" smtClean="0">
                <a:solidFill>
                  <a:srgbClr val="4E4E3F"/>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1100" dirty="0" smtClean="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ru-RU" sz="2800" dirty="0" smtClean="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Уравнения вида </a:t>
            </a:r>
            <a:r>
              <a:rPr lang="ru-RU" sz="2800" dirty="0" smtClean="0">
                <a:solidFill>
                  <a:srgbClr val="FFFF00"/>
                </a:solidFill>
                <a:effectLst/>
                <a:latin typeface="Times New Roman" panose="02020603050405020304" pitchFamily="18" charset="0"/>
                <a:ea typeface="Times New Roman" panose="02020603050405020304" pitchFamily="18" charset="0"/>
                <a:cs typeface="Times New Roman" panose="02020603050405020304" pitchFamily="18" charset="0"/>
              </a:rPr>
              <a:t> 2</a:t>
            </a:r>
            <a:r>
              <a:rPr lang="ru-RU" sz="2800" baseline="30000" dirty="0" smtClean="0">
                <a:solidFill>
                  <a:srgbClr val="FFFF00"/>
                </a:solidFill>
                <a:effectLst/>
                <a:latin typeface="Times New Roman" panose="02020603050405020304" pitchFamily="18" charset="0"/>
                <a:ea typeface="Times New Roman" panose="02020603050405020304" pitchFamily="18" charset="0"/>
                <a:cs typeface="Times New Roman" panose="02020603050405020304" pitchFamily="18" charset="0"/>
              </a:rPr>
              <a:t>x</a:t>
            </a:r>
            <a:r>
              <a:rPr lang="ru-RU" sz="2800" dirty="0" smtClean="0">
                <a:solidFill>
                  <a:srgbClr val="FFFF00"/>
                </a:solidFill>
                <a:effectLst/>
                <a:latin typeface="Times New Roman" panose="02020603050405020304" pitchFamily="18" charset="0"/>
                <a:ea typeface="Times New Roman" panose="02020603050405020304" pitchFamily="18" charset="0"/>
                <a:cs typeface="Times New Roman" panose="02020603050405020304" pitchFamily="18" charset="0"/>
              </a:rPr>
              <a:t>=3</a:t>
            </a:r>
            <a:r>
              <a:rPr lang="ru-RU" sz="2800" dirty="0" smtClean="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800" b="1" dirty="0" smtClean="0">
                <a:solidFill>
                  <a:srgbClr val="FFFF00"/>
                </a:solidFill>
                <a:effectLst/>
                <a:latin typeface="Times New Roman" panose="02020603050405020304" pitchFamily="18" charset="0"/>
                <a:ea typeface="Times New Roman" panose="02020603050405020304" pitchFamily="18" charset="0"/>
                <a:cs typeface="Times New Roman" panose="02020603050405020304" pitchFamily="18" charset="0"/>
              </a:rPr>
              <a:t>х</a:t>
            </a:r>
            <a:r>
              <a:rPr lang="ru-RU" sz="2800" b="1" baseline="30000" dirty="0" smtClean="0">
                <a:solidFill>
                  <a:srgbClr val="FFFF00"/>
                </a:solidFill>
                <a:effectLst/>
                <a:latin typeface="Times New Roman" panose="02020603050405020304" pitchFamily="18" charset="0"/>
                <a:ea typeface="Times New Roman" panose="02020603050405020304" pitchFamily="18" charset="0"/>
                <a:cs typeface="Times New Roman" panose="02020603050405020304" pitchFamily="18" charset="0"/>
              </a:rPr>
              <a:t>log</a:t>
            </a:r>
            <a:r>
              <a:rPr lang="ru-RU" sz="2800" b="1" baseline="30000" dirty="0" smtClean="0">
                <a:solidFill>
                  <a:srgbClr val="FFFF00"/>
                </a:solidFill>
                <a:effectLst/>
                <a:latin typeface="Cambria Math"/>
                <a:ea typeface="Cambria Math"/>
                <a:cs typeface="Times New Roman" panose="02020603050405020304" pitchFamily="18" charset="0"/>
              </a:rPr>
              <a:t>₆</a:t>
            </a:r>
            <a:r>
              <a:rPr lang="ru-RU" sz="2800" b="1" baseline="30000" dirty="0" smtClean="0">
                <a:solidFill>
                  <a:srgbClr val="FFFF00"/>
                </a:solidFill>
                <a:effectLst/>
                <a:latin typeface="Times New Roman" panose="02020603050405020304" pitchFamily="18" charset="0"/>
                <a:ea typeface="Times New Roman" panose="02020603050405020304" pitchFamily="18" charset="0"/>
                <a:cs typeface="Times New Roman" panose="02020603050405020304" pitchFamily="18" charset="0"/>
              </a:rPr>
              <a:t>x−2</a:t>
            </a:r>
            <a:r>
              <a:rPr lang="ru-RU" sz="2800" b="1" dirty="0" smtClean="0">
                <a:solidFill>
                  <a:srgbClr val="FFFF00"/>
                </a:solidFill>
                <a:effectLst/>
                <a:latin typeface="Times New Roman" panose="02020603050405020304" pitchFamily="18" charset="0"/>
                <a:ea typeface="Times New Roman" panose="02020603050405020304" pitchFamily="18" charset="0"/>
                <a:cs typeface="Times New Roman" panose="02020603050405020304" pitchFamily="18" charset="0"/>
              </a:rPr>
              <a:t>=27</a:t>
            </a:r>
            <a:r>
              <a:rPr lang="ru-RU" sz="2800" dirty="0" smtClean="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800" b="1" dirty="0" smtClean="0">
                <a:solidFill>
                  <a:srgbClr val="FFFF00"/>
                </a:solidFill>
                <a:effectLst/>
                <a:latin typeface="Times New Roman" panose="02020603050405020304" pitchFamily="18" charset="0"/>
                <a:ea typeface="Times New Roman" panose="02020603050405020304" pitchFamily="18" charset="0"/>
                <a:cs typeface="Times New Roman" panose="02020603050405020304" pitchFamily="18" charset="0"/>
              </a:rPr>
              <a:t>x</a:t>
            </a:r>
            <a:r>
              <a:rPr lang="ru-RU" sz="2800" b="1" baseline="30000" dirty="0" smtClean="0">
                <a:solidFill>
                  <a:srgbClr val="FFFF00"/>
                </a:solidFill>
                <a:effectLst/>
                <a:latin typeface="Times New Roman" panose="02020603050405020304" pitchFamily="18" charset="0"/>
                <a:ea typeface="Times New Roman" panose="02020603050405020304" pitchFamily="18" charset="0"/>
                <a:cs typeface="Times New Roman" panose="02020603050405020304" pitchFamily="18" charset="0"/>
              </a:rPr>
              <a:t>log</a:t>
            </a:r>
            <a:r>
              <a:rPr lang="ru-RU" sz="2800" b="1" baseline="-25000" dirty="0" smtClean="0">
                <a:solidFill>
                  <a:srgbClr val="FFFF00"/>
                </a:solidFill>
                <a:effectLst/>
                <a:latin typeface="Times New Roman" panose="02020603050405020304" pitchFamily="18" charset="0"/>
                <a:ea typeface="Times New Roman" panose="02020603050405020304" pitchFamily="18" charset="0"/>
                <a:cs typeface="Times New Roman" panose="02020603050405020304" pitchFamily="18" charset="0"/>
              </a:rPr>
              <a:t>2</a:t>
            </a:r>
            <a:r>
              <a:rPr lang="ru-RU" sz="2800" b="1" baseline="30000" dirty="0" smtClean="0">
                <a:solidFill>
                  <a:srgbClr val="FFFF00"/>
                </a:solidFill>
                <a:effectLst/>
                <a:latin typeface="Times New Roman" panose="02020603050405020304" pitchFamily="18" charset="0"/>
                <a:ea typeface="Times New Roman" panose="02020603050405020304" pitchFamily="18" charset="0"/>
                <a:cs typeface="Times New Roman" panose="02020603050405020304" pitchFamily="18" charset="0"/>
              </a:rPr>
              <a:t>x</a:t>
            </a:r>
            <a:r>
              <a:rPr lang="ru-RU" sz="2800" b="1" dirty="0" smtClean="0">
                <a:solidFill>
                  <a:srgbClr val="FFFF00"/>
                </a:solidFill>
                <a:effectLst/>
                <a:latin typeface="Times New Roman" panose="02020603050405020304" pitchFamily="18" charset="0"/>
                <a:ea typeface="Times New Roman" panose="02020603050405020304" pitchFamily="18" charset="0"/>
                <a:cs typeface="Times New Roman" panose="02020603050405020304" pitchFamily="18" charset="0"/>
              </a:rPr>
              <a:t>=4x  </a:t>
            </a:r>
            <a:r>
              <a:rPr lang="ru-RU" sz="2800" dirty="0" smtClean="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a:t>
            </a:r>
          </a:p>
          <a:p>
            <a:pPr>
              <a:lnSpc>
                <a:spcPct val="107000"/>
              </a:lnSpc>
              <a:spcAft>
                <a:spcPts val="0"/>
              </a:spcAft>
            </a:pPr>
            <a:r>
              <a:rPr lang="ru-RU" sz="2800" dirty="0" smtClean="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решаются логарифмированием обеих частей уравнения.</a:t>
            </a:r>
            <a:endParaRPr lang="ru-RU" sz="2800" dirty="0" smtClean="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ru-RU" sz="2800" b="1" dirty="0" smtClean="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2800" dirty="0" smtClean="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ru-RU" sz="2800" b="1" dirty="0" smtClean="0">
                <a:solidFill>
                  <a:srgbClr val="FFFF00"/>
                </a:solidFill>
                <a:effectLst/>
                <a:latin typeface="Times New Roman" panose="02020603050405020304" pitchFamily="18" charset="0"/>
                <a:ea typeface="Times New Roman" panose="02020603050405020304" pitchFamily="18" charset="0"/>
                <a:cs typeface="Times New Roman" panose="02020603050405020304" pitchFamily="18" charset="0"/>
              </a:rPr>
              <a:t>Логарифмирование</a:t>
            </a:r>
            <a:r>
              <a:rPr lang="ru-RU" sz="2800" b="1" dirty="0" smtClean="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 это переход от уравнения вида  </a:t>
            </a:r>
            <a:r>
              <a:rPr lang="ru-RU" sz="2800" dirty="0" smtClean="0">
                <a:solidFill>
                  <a:srgbClr val="FFFF00"/>
                </a:solidFill>
                <a:effectLst/>
                <a:latin typeface="Times New Roman" panose="02020603050405020304" pitchFamily="18" charset="0"/>
                <a:ea typeface="Times New Roman" panose="02020603050405020304" pitchFamily="18" charset="0"/>
                <a:cs typeface="Times New Roman" panose="02020603050405020304" pitchFamily="18" charset="0"/>
              </a:rPr>
              <a:t>f(x)=g(x)</a:t>
            </a:r>
            <a:r>
              <a:rPr lang="ru-RU" sz="2800" b="1" dirty="0" smtClean="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к уравнению вида </a:t>
            </a:r>
            <a:r>
              <a:rPr lang="ru-RU" sz="2800" dirty="0" err="1" smtClean="0">
                <a:solidFill>
                  <a:srgbClr val="FFFF00"/>
                </a:solidFill>
                <a:effectLst/>
                <a:latin typeface="Times New Roman" panose="02020603050405020304" pitchFamily="18" charset="0"/>
                <a:ea typeface="Times New Roman" panose="02020603050405020304" pitchFamily="18" charset="0"/>
                <a:cs typeface="Times New Roman" panose="02020603050405020304" pitchFamily="18" charset="0"/>
              </a:rPr>
              <a:t>log</a:t>
            </a:r>
            <a:r>
              <a:rPr lang="ru-RU" sz="2800" baseline="-25000" dirty="0" err="1" smtClean="0">
                <a:solidFill>
                  <a:srgbClr val="FFFF00"/>
                </a:solidFill>
                <a:effectLst/>
                <a:latin typeface="Times New Roman" panose="02020603050405020304" pitchFamily="18" charset="0"/>
                <a:ea typeface="Times New Roman" panose="02020603050405020304" pitchFamily="18" charset="0"/>
                <a:cs typeface="Times New Roman" panose="02020603050405020304" pitchFamily="18" charset="0"/>
              </a:rPr>
              <a:t>a</a:t>
            </a:r>
            <a:r>
              <a:rPr lang="ru-RU" sz="2800" dirty="0" err="1" smtClean="0">
                <a:solidFill>
                  <a:srgbClr val="FFFF00"/>
                </a:solidFill>
                <a:effectLst/>
                <a:latin typeface="Times New Roman" panose="02020603050405020304" pitchFamily="18" charset="0"/>
                <a:ea typeface="Times New Roman" panose="02020603050405020304" pitchFamily="18" charset="0"/>
                <a:cs typeface="Times New Roman" panose="02020603050405020304" pitchFamily="18" charset="0"/>
              </a:rPr>
              <a:t>f</a:t>
            </a:r>
            <a:r>
              <a:rPr lang="ru-RU" sz="2800" dirty="0" smtClean="0">
                <a:solidFill>
                  <a:srgbClr val="FFFF00"/>
                </a:solidFill>
                <a:effectLst/>
                <a:latin typeface="Times New Roman" panose="02020603050405020304" pitchFamily="18" charset="0"/>
                <a:ea typeface="Times New Roman" panose="02020603050405020304" pitchFamily="18" charset="0"/>
                <a:cs typeface="Times New Roman" panose="02020603050405020304" pitchFamily="18" charset="0"/>
              </a:rPr>
              <a:t>(x)=</a:t>
            </a:r>
            <a:r>
              <a:rPr lang="ru-RU" sz="2800" dirty="0" err="1" smtClean="0">
                <a:solidFill>
                  <a:srgbClr val="FFFF00"/>
                </a:solidFill>
                <a:effectLst/>
                <a:latin typeface="Times New Roman" panose="02020603050405020304" pitchFamily="18" charset="0"/>
                <a:ea typeface="Times New Roman" panose="02020603050405020304" pitchFamily="18" charset="0"/>
                <a:cs typeface="Times New Roman" panose="02020603050405020304" pitchFamily="18" charset="0"/>
              </a:rPr>
              <a:t>log</a:t>
            </a:r>
            <a:r>
              <a:rPr lang="ru-RU" sz="2800" baseline="-25000" dirty="0" err="1" smtClean="0">
                <a:solidFill>
                  <a:srgbClr val="FFFF00"/>
                </a:solidFill>
                <a:effectLst/>
                <a:latin typeface="Times New Roman" panose="02020603050405020304" pitchFamily="18" charset="0"/>
                <a:ea typeface="Times New Roman" panose="02020603050405020304" pitchFamily="18" charset="0"/>
                <a:cs typeface="Times New Roman" panose="02020603050405020304" pitchFamily="18" charset="0"/>
              </a:rPr>
              <a:t>a</a:t>
            </a:r>
            <a:r>
              <a:rPr lang="ru-RU" sz="2800" dirty="0" err="1" smtClean="0">
                <a:solidFill>
                  <a:srgbClr val="FFFF00"/>
                </a:solidFill>
                <a:effectLst/>
                <a:latin typeface="Times New Roman" panose="02020603050405020304" pitchFamily="18" charset="0"/>
                <a:ea typeface="Times New Roman" panose="02020603050405020304" pitchFamily="18" charset="0"/>
                <a:cs typeface="Times New Roman" panose="02020603050405020304" pitchFamily="18" charset="0"/>
              </a:rPr>
              <a:t>g</a:t>
            </a:r>
            <a:r>
              <a:rPr lang="ru-RU" sz="2800" dirty="0" smtClean="0">
                <a:solidFill>
                  <a:srgbClr val="FFFF00"/>
                </a:solidFill>
                <a:effectLst/>
                <a:latin typeface="Times New Roman" panose="02020603050405020304" pitchFamily="18" charset="0"/>
                <a:ea typeface="Times New Roman" panose="02020603050405020304" pitchFamily="18" charset="0"/>
                <a:cs typeface="Times New Roman" panose="02020603050405020304" pitchFamily="18" charset="0"/>
              </a:rPr>
              <a:t>(x)</a:t>
            </a:r>
            <a:r>
              <a:rPr lang="ru-RU" sz="2800" b="1" dirty="0" smtClean="0">
                <a:solidFill>
                  <a:srgbClr val="FFFF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ru-RU" sz="2800" dirty="0">
              <a:solidFill>
                <a:srgbClr val="FFFF00"/>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2643415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0" y="0"/>
            <a:ext cx="9144793" cy="6858594"/>
          </a:xfrm>
          <a:prstGeom prst="rect">
            <a:avLst/>
          </a:prstGeom>
        </p:spPr>
      </p:pic>
      <p:sp>
        <p:nvSpPr>
          <p:cNvPr id="2" name="Заголовок 1"/>
          <p:cNvSpPr>
            <a:spLocks noGrp="1"/>
          </p:cNvSpPr>
          <p:nvPr>
            <p:ph type="title"/>
          </p:nvPr>
        </p:nvSpPr>
        <p:spPr/>
        <p:txBody>
          <a:bodyPr/>
          <a:lstStyle/>
          <a:p>
            <a:pPr lvl="0" defTabSz="914400">
              <a:lnSpc>
                <a:spcPct val="107000"/>
              </a:lnSpc>
              <a:spcBef>
                <a:spcPts val="0"/>
              </a:spcBef>
            </a:pPr>
            <a:r>
              <a:rPr lang="ru-RU" sz="3200" b="1" dirty="0">
                <a:solidFill>
                  <a:srgbClr val="FFFFFF"/>
                </a:solidFill>
                <a:latin typeface="Times New Roman" panose="02020603050405020304" pitchFamily="18" charset="0"/>
                <a:ea typeface="Times New Roman" panose="02020603050405020304" pitchFamily="18" charset="0"/>
                <a:cs typeface="Times New Roman" panose="02020603050405020304" pitchFamily="18" charset="0"/>
              </a:rPr>
              <a:t>Логарифмирование</a:t>
            </a:r>
            <a:r>
              <a:rPr lang="ru-RU" sz="3200" b="1" dirty="0">
                <a:solidFill>
                  <a:prstClr val="black"/>
                </a:solidFill>
                <a:latin typeface="Calibri" panose="020F0502020204030204" pitchFamily="34" charset="0"/>
                <a:ea typeface="Calibri" panose="020F0502020204030204" pitchFamily="34" charset="0"/>
                <a:cs typeface="Times New Roman" panose="02020603050405020304" pitchFamily="18" charset="0"/>
              </a:rPr>
              <a:t/>
            </a:r>
            <a:br>
              <a:rPr lang="ru-RU" sz="3200" b="1" dirty="0">
                <a:solidFill>
                  <a:prstClr val="black"/>
                </a:solidFill>
                <a:latin typeface="Calibri" panose="020F0502020204030204" pitchFamily="34" charset="0"/>
                <a:ea typeface="Calibri" panose="020F0502020204030204" pitchFamily="34" charset="0"/>
                <a:cs typeface="Times New Roman" panose="02020603050405020304" pitchFamily="18" charset="0"/>
              </a:rPr>
            </a:br>
            <a:endParaRPr lang="ru-RU" dirty="0"/>
          </a:p>
        </p:txBody>
      </p:sp>
      <p:sp>
        <p:nvSpPr>
          <p:cNvPr id="3" name="Объект 2"/>
          <p:cNvSpPr>
            <a:spLocks noGrp="1"/>
          </p:cNvSpPr>
          <p:nvPr>
            <p:ph idx="1"/>
          </p:nvPr>
        </p:nvSpPr>
        <p:spPr>
          <a:xfrm>
            <a:off x="117231" y="1148862"/>
            <a:ext cx="8398119" cy="5709137"/>
          </a:xfrm>
        </p:spPr>
        <p:txBody>
          <a:bodyPr>
            <a:normAutofit fontScale="55000" lnSpcReduction="20000"/>
          </a:bodyPr>
          <a:lstStyle/>
          <a:p>
            <a:pPr>
              <a:lnSpc>
                <a:spcPct val="107000"/>
              </a:lnSpc>
              <a:spcAft>
                <a:spcPts val="0"/>
              </a:spcAft>
            </a:pPr>
            <a:r>
              <a:rPr lang="ru-RU" sz="4200" b="1" dirty="0">
                <a:solidFill>
                  <a:srgbClr val="FFFF00"/>
                </a:solidFill>
                <a:latin typeface="Times New Roman"/>
                <a:ea typeface="Times New Roman"/>
                <a:cs typeface="Times New Roman"/>
              </a:rPr>
              <a:t>Пример </a:t>
            </a:r>
            <a:r>
              <a:rPr lang="ru-RU" sz="4200" b="1" dirty="0" smtClean="0">
                <a:solidFill>
                  <a:srgbClr val="FFFF00"/>
                </a:solidFill>
                <a:latin typeface="Times New Roman"/>
                <a:ea typeface="Times New Roman"/>
                <a:cs typeface="Times New Roman"/>
              </a:rPr>
              <a:t>:</a:t>
            </a:r>
            <a:endParaRPr lang="ru-RU" sz="4200" b="1" dirty="0">
              <a:solidFill>
                <a:srgbClr val="FFFF00"/>
              </a:solidFill>
              <a:ea typeface="Calibri"/>
              <a:cs typeface="Times New Roman"/>
            </a:endParaRPr>
          </a:p>
          <a:p>
            <a:pPr>
              <a:lnSpc>
                <a:spcPct val="107000"/>
              </a:lnSpc>
              <a:spcAft>
                <a:spcPts val="0"/>
              </a:spcAft>
            </a:pPr>
            <a:r>
              <a:rPr lang="ru-RU" sz="4200" b="1" dirty="0">
                <a:solidFill>
                  <a:srgbClr val="FFFF00"/>
                </a:solidFill>
                <a:latin typeface="Times New Roman"/>
                <a:ea typeface="Times New Roman"/>
                <a:cs typeface="Times New Roman"/>
              </a:rPr>
              <a:t>решить  уравнение 2</a:t>
            </a:r>
            <a:r>
              <a:rPr lang="ru-RU" sz="4200" b="1" baseline="30000" dirty="0">
                <a:solidFill>
                  <a:srgbClr val="FFFF00"/>
                </a:solidFill>
                <a:latin typeface="Times New Roman"/>
                <a:ea typeface="Times New Roman"/>
                <a:cs typeface="Times New Roman"/>
              </a:rPr>
              <a:t>x</a:t>
            </a:r>
            <a:r>
              <a:rPr lang="ru-RU" sz="4200" b="1" dirty="0">
                <a:solidFill>
                  <a:srgbClr val="FFFF00"/>
                </a:solidFill>
                <a:latin typeface="Times New Roman"/>
                <a:ea typeface="Times New Roman"/>
                <a:cs typeface="Times New Roman"/>
              </a:rPr>
              <a:t>=3. </a:t>
            </a:r>
            <a:endParaRPr lang="ru-RU" sz="4200" b="1" dirty="0">
              <a:solidFill>
                <a:srgbClr val="FFFF00"/>
              </a:solidFill>
              <a:ea typeface="Calibri"/>
              <a:cs typeface="Times New Roman"/>
            </a:endParaRPr>
          </a:p>
          <a:p>
            <a:pPr>
              <a:lnSpc>
                <a:spcPct val="107000"/>
              </a:lnSpc>
              <a:spcAft>
                <a:spcPts val="0"/>
              </a:spcAft>
            </a:pPr>
            <a:r>
              <a:rPr lang="ru-RU" sz="4200" b="1" dirty="0">
                <a:solidFill>
                  <a:srgbClr val="FFFF00"/>
                </a:solidFill>
                <a:latin typeface="Times New Roman"/>
                <a:ea typeface="Times New Roman"/>
                <a:cs typeface="Times New Roman"/>
              </a:rPr>
              <a:t> </a:t>
            </a:r>
            <a:endParaRPr lang="ru-RU" sz="4200" b="1" dirty="0">
              <a:solidFill>
                <a:srgbClr val="FFFF00"/>
              </a:solidFill>
              <a:ea typeface="Calibri"/>
              <a:cs typeface="Times New Roman"/>
            </a:endParaRPr>
          </a:p>
          <a:p>
            <a:pPr>
              <a:lnSpc>
                <a:spcPct val="107000"/>
              </a:lnSpc>
              <a:spcAft>
                <a:spcPts val="0"/>
              </a:spcAft>
            </a:pPr>
            <a:r>
              <a:rPr lang="ru-RU" sz="4200" b="1" dirty="0">
                <a:solidFill>
                  <a:srgbClr val="FFFF00"/>
                </a:solidFill>
                <a:latin typeface="Times New Roman"/>
                <a:ea typeface="Times New Roman"/>
                <a:cs typeface="Times New Roman"/>
              </a:rPr>
              <a:t>Решение:</a:t>
            </a:r>
            <a:endParaRPr lang="ru-RU" sz="4200" b="1" dirty="0">
              <a:solidFill>
                <a:srgbClr val="FFFF00"/>
              </a:solidFill>
              <a:ea typeface="Calibri"/>
              <a:cs typeface="Times New Roman"/>
            </a:endParaRPr>
          </a:p>
          <a:p>
            <a:pPr>
              <a:lnSpc>
                <a:spcPct val="107000"/>
              </a:lnSpc>
              <a:spcAft>
                <a:spcPts val="0"/>
              </a:spcAft>
            </a:pPr>
            <a:r>
              <a:rPr lang="ru-RU" sz="4200" b="1" dirty="0" smtClean="0">
                <a:solidFill>
                  <a:srgbClr val="FFFF00"/>
                </a:solidFill>
                <a:latin typeface="Times New Roman"/>
                <a:ea typeface="Times New Roman"/>
                <a:cs typeface="Times New Roman"/>
              </a:rPr>
              <a:t>2</a:t>
            </a:r>
            <a:r>
              <a:rPr lang="ru-RU" sz="4200" b="1" baseline="30000" dirty="0" smtClean="0">
                <a:solidFill>
                  <a:srgbClr val="FFFF00"/>
                </a:solidFill>
                <a:latin typeface="Times New Roman"/>
                <a:ea typeface="Times New Roman"/>
                <a:cs typeface="Times New Roman"/>
              </a:rPr>
              <a:t>x</a:t>
            </a:r>
            <a:r>
              <a:rPr lang="ru-RU" sz="4200" b="1" dirty="0" smtClean="0">
                <a:solidFill>
                  <a:srgbClr val="FFFF00"/>
                </a:solidFill>
                <a:latin typeface="Times New Roman"/>
                <a:ea typeface="Times New Roman"/>
                <a:cs typeface="Times New Roman"/>
              </a:rPr>
              <a:t>=3</a:t>
            </a:r>
            <a:endParaRPr lang="ru-RU" sz="4200" b="1" dirty="0">
              <a:solidFill>
                <a:srgbClr val="FFFF00"/>
              </a:solidFill>
              <a:ea typeface="Calibri"/>
              <a:cs typeface="Times New Roman"/>
            </a:endParaRPr>
          </a:p>
          <a:p>
            <a:pPr>
              <a:lnSpc>
                <a:spcPct val="107000"/>
              </a:lnSpc>
              <a:spcAft>
                <a:spcPts val="0"/>
              </a:spcAft>
            </a:pPr>
            <a:r>
              <a:rPr lang="ru-RU" sz="4200" b="1" dirty="0">
                <a:solidFill>
                  <a:srgbClr val="FFFF00"/>
                </a:solidFill>
                <a:latin typeface="Times New Roman"/>
                <a:ea typeface="Times New Roman"/>
                <a:cs typeface="Times New Roman"/>
              </a:rPr>
              <a:t>прологарифмируем обе части уравнения по основанию </a:t>
            </a:r>
            <a:r>
              <a:rPr lang="en-US" sz="4200" b="1" dirty="0">
                <a:solidFill>
                  <a:srgbClr val="FFFF00"/>
                </a:solidFill>
                <a:latin typeface="Times New Roman"/>
                <a:ea typeface="Times New Roman"/>
                <a:cs typeface="Times New Roman"/>
              </a:rPr>
              <a:t>2:</a:t>
            </a:r>
            <a:endParaRPr lang="ru-RU" sz="4200" b="1" dirty="0">
              <a:solidFill>
                <a:srgbClr val="FFFF00"/>
              </a:solidFill>
              <a:ea typeface="Calibri"/>
              <a:cs typeface="Times New Roman"/>
            </a:endParaRPr>
          </a:p>
          <a:p>
            <a:pPr>
              <a:lnSpc>
                <a:spcPct val="107000"/>
              </a:lnSpc>
              <a:spcAft>
                <a:spcPts val="0"/>
              </a:spcAft>
            </a:pPr>
            <a:r>
              <a:rPr lang="en-US" sz="4200" b="1" dirty="0">
                <a:solidFill>
                  <a:srgbClr val="FFFF00"/>
                </a:solidFill>
                <a:latin typeface="Times New Roman"/>
                <a:ea typeface="Times New Roman"/>
                <a:cs typeface="Times New Roman"/>
              </a:rPr>
              <a:t>  log</a:t>
            </a:r>
            <a:r>
              <a:rPr lang="en-US" sz="4200" b="1" baseline="-25000" dirty="0">
                <a:solidFill>
                  <a:srgbClr val="FFFF00"/>
                </a:solidFill>
                <a:latin typeface="Times New Roman"/>
                <a:ea typeface="Times New Roman"/>
                <a:cs typeface="Times New Roman"/>
              </a:rPr>
              <a:t>2</a:t>
            </a:r>
            <a:r>
              <a:rPr lang="en-US" sz="4200" b="1" dirty="0">
                <a:solidFill>
                  <a:srgbClr val="FFFF00"/>
                </a:solidFill>
                <a:latin typeface="Times New Roman"/>
                <a:ea typeface="Times New Roman"/>
                <a:cs typeface="Times New Roman"/>
              </a:rPr>
              <a:t>2</a:t>
            </a:r>
            <a:r>
              <a:rPr lang="en-US" sz="4200" b="1" baseline="30000" dirty="0">
                <a:solidFill>
                  <a:srgbClr val="FFFF00"/>
                </a:solidFill>
                <a:latin typeface="Times New Roman"/>
                <a:ea typeface="Times New Roman"/>
                <a:cs typeface="Times New Roman"/>
              </a:rPr>
              <a:t>x</a:t>
            </a:r>
            <a:r>
              <a:rPr lang="en-US" sz="4200" b="1" dirty="0">
                <a:solidFill>
                  <a:srgbClr val="FFFF00"/>
                </a:solidFill>
                <a:latin typeface="Times New Roman"/>
                <a:ea typeface="Times New Roman"/>
                <a:cs typeface="Times New Roman"/>
              </a:rPr>
              <a:t>=log</a:t>
            </a:r>
            <a:r>
              <a:rPr lang="en-US" sz="4200" b="1" baseline="-25000" dirty="0">
                <a:solidFill>
                  <a:srgbClr val="FFFF00"/>
                </a:solidFill>
                <a:latin typeface="Times New Roman"/>
                <a:ea typeface="Times New Roman"/>
                <a:cs typeface="Times New Roman"/>
              </a:rPr>
              <a:t>2</a:t>
            </a:r>
            <a:r>
              <a:rPr lang="en-US" sz="4200" b="1" dirty="0">
                <a:solidFill>
                  <a:srgbClr val="FFFF00"/>
                </a:solidFill>
                <a:latin typeface="Times New Roman"/>
                <a:ea typeface="Times New Roman"/>
                <a:cs typeface="Times New Roman"/>
              </a:rPr>
              <a:t>3</a:t>
            </a:r>
            <a:endParaRPr lang="ru-RU" sz="4200" b="1" dirty="0">
              <a:solidFill>
                <a:srgbClr val="FFFF00"/>
              </a:solidFill>
              <a:ea typeface="Calibri"/>
              <a:cs typeface="Times New Roman"/>
            </a:endParaRPr>
          </a:p>
          <a:p>
            <a:pPr>
              <a:lnSpc>
                <a:spcPct val="107000"/>
              </a:lnSpc>
              <a:spcAft>
                <a:spcPts val="0"/>
              </a:spcAft>
            </a:pPr>
            <a:r>
              <a:rPr lang="en-US" sz="4200" b="1" dirty="0">
                <a:solidFill>
                  <a:srgbClr val="FFFF00"/>
                </a:solidFill>
                <a:latin typeface="Times New Roman"/>
                <a:ea typeface="Times New Roman"/>
                <a:cs typeface="Times New Roman"/>
              </a:rPr>
              <a:t>  x</a:t>
            </a:r>
            <a:r>
              <a:rPr lang="en-US" sz="4200" b="1" dirty="0">
                <a:solidFill>
                  <a:srgbClr val="FFFF00"/>
                </a:solidFill>
                <a:latin typeface="Cambria Math"/>
                <a:ea typeface="Times New Roman"/>
                <a:cs typeface="Cambria Math"/>
              </a:rPr>
              <a:t>⋅</a:t>
            </a:r>
            <a:r>
              <a:rPr lang="en-US" sz="4200" b="1" dirty="0">
                <a:solidFill>
                  <a:srgbClr val="FFFF00"/>
                </a:solidFill>
                <a:latin typeface="Times New Roman"/>
                <a:ea typeface="Times New Roman"/>
                <a:cs typeface="Times New Roman"/>
              </a:rPr>
              <a:t>log</a:t>
            </a:r>
            <a:r>
              <a:rPr lang="en-US" sz="4200" b="1" baseline="-25000" dirty="0">
                <a:solidFill>
                  <a:srgbClr val="FFFF00"/>
                </a:solidFill>
                <a:latin typeface="Times New Roman"/>
                <a:ea typeface="Times New Roman"/>
                <a:cs typeface="Times New Roman"/>
              </a:rPr>
              <a:t>2</a:t>
            </a:r>
            <a:r>
              <a:rPr lang="en-US" sz="4200" b="1" dirty="0">
                <a:solidFill>
                  <a:srgbClr val="FFFF00"/>
                </a:solidFill>
                <a:latin typeface="Times New Roman"/>
                <a:ea typeface="Times New Roman"/>
                <a:cs typeface="Times New Roman"/>
              </a:rPr>
              <a:t>2=log</a:t>
            </a:r>
            <a:r>
              <a:rPr lang="en-US" sz="4200" b="1" baseline="-25000" dirty="0">
                <a:solidFill>
                  <a:srgbClr val="FFFF00"/>
                </a:solidFill>
                <a:latin typeface="Times New Roman"/>
                <a:ea typeface="Times New Roman"/>
                <a:cs typeface="Times New Roman"/>
              </a:rPr>
              <a:t>2</a:t>
            </a:r>
            <a:r>
              <a:rPr lang="en-US" sz="4200" b="1" dirty="0">
                <a:solidFill>
                  <a:srgbClr val="FFFF00"/>
                </a:solidFill>
                <a:latin typeface="Times New Roman"/>
                <a:ea typeface="Times New Roman"/>
                <a:cs typeface="Times New Roman"/>
              </a:rPr>
              <a:t>3,     </a:t>
            </a:r>
            <a:r>
              <a:rPr lang="ru-RU" sz="4200" b="1" dirty="0">
                <a:solidFill>
                  <a:srgbClr val="FFFF00"/>
                </a:solidFill>
                <a:latin typeface="Times New Roman"/>
                <a:ea typeface="Times New Roman"/>
                <a:cs typeface="Times New Roman"/>
              </a:rPr>
              <a:t>т</a:t>
            </a:r>
            <a:r>
              <a:rPr lang="en-US" sz="4200" b="1" dirty="0">
                <a:solidFill>
                  <a:srgbClr val="FFFF00"/>
                </a:solidFill>
                <a:latin typeface="Times New Roman"/>
                <a:ea typeface="Times New Roman"/>
                <a:cs typeface="Times New Roman"/>
              </a:rPr>
              <a:t>. </a:t>
            </a:r>
            <a:r>
              <a:rPr lang="ru-RU" sz="4200" b="1" dirty="0">
                <a:solidFill>
                  <a:srgbClr val="FFFF00"/>
                </a:solidFill>
                <a:latin typeface="Times New Roman"/>
                <a:ea typeface="Times New Roman"/>
                <a:cs typeface="Times New Roman"/>
              </a:rPr>
              <a:t>к</a:t>
            </a:r>
            <a:r>
              <a:rPr lang="en-US" sz="4200" b="1" dirty="0">
                <a:solidFill>
                  <a:srgbClr val="FFFF00"/>
                </a:solidFill>
                <a:latin typeface="Times New Roman"/>
                <a:ea typeface="Times New Roman"/>
                <a:cs typeface="Times New Roman"/>
              </a:rPr>
              <a:t>.     </a:t>
            </a:r>
            <a:r>
              <a:rPr lang="en-US" sz="4200" b="1" dirty="0" err="1">
                <a:solidFill>
                  <a:srgbClr val="FFFF00"/>
                </a:solidFill>
                <a:latin typeface="Times New Roman"/>
                <a:ea typeface="Times New Roman"/>
                <a:cs typeface="Times New Roman"/>
              </a:rPr>
              <a:t>log</a:t>
            </a:r>
            <a:r>
              <a:rPr lang="en-US" sz="4200" b="1" baseline="-25000" dirty="0" err="1">
                <a:solidFill>
                  <a:srgbClr val="FFFF00"/>
                </a:solidFill>
                <a:latin typeface="Times New Roman"/>
                <a:ea typeface="Times New Roman"/>
                <a:cs typeface="Times New Roman"/>
              </a:rPr>
              <a:t>a</a:t>
            </a:r>
            <a:r>
              <a:rPr lang="en-US" sz="4200" b="1" dirty="0" err="1">
                <a:solidFill>
                  <a:srgbClr val="FFFF00"/>
                </a:solidFill>
                <a:latin typeface="Times New Roman"/>
                <a:ea typeface="Times New Roman"/>
                <a:cs typeface="Times New Roman"/>
              </a:rPr>
              <a:t>b</a:t>
            </a:r>
            <a:r>
              <a:rPr lang="en-US" sz="4200" b="1" baseline="30000" dirty="0" err="1">
                <a:solidFill>
                  <a:srgbClr val="FFFF00"/>
                </a:solidFill>
                <a:latin typeface="Times New Roman"/>
                <a:ea typeface="Times New Roman"/>
                <a:cs typeface="Times New Roman"/>
              </a:rPr>
              <a:t>r</a:t>
            </a:r>
            <a:r>
              <a:rPr lang="en-US" sz="4200" b="1" dirty="0">
                <a:solidFill>
                  <a:srgbClr val="FFFF00"/>
                </a:solidFill>
                <a:latin typeface="Times New Roman"/>
                <a:ea typeface="Times New Roman"/>
                <a:cs typeface="Times New Roman"/>
              </a:rPr>
              <a:t>=</a:t>
            </a:r>
            <a:r>
              <a:rPr lang="en-US" sz="4200" b="1" dirty="0" err="1">
                <a:solidFill>
                  <a:srgbClr val="FFFF00"/>
                </a:solidFill>
                <a:latin typeface="Times New Roman"/>
                <a:ea typeface="Times New Roman"/>
                <a:cs typeface="Times New Roman"/>
              </a:rPr>
              <a:t>r</a:t>
            </a:r>
            <a:r>
              <a:rPr lang="en-US" sz="4200" b="1" dirty="0" err="1">
                <a:solidFill>
                  <a:srgbClr val="FFFF00"/>
                </a:solidFill>
                <a:latin typeface="Cambria Math"/>
                <a:ea typeface="Times New Roman"/>
                <a:cs typeface="Cambria Math"/>
              </a:rPr>
              <a:t>⋅</a:t>
            </a:r>
            <a:r>
              <a:rPr lang="en-US" sz="4200" b="1" dirty="0" err="1">
                <a:solidFill>
                  <a:srgbClr val="FFFF00"/>
                </a:solidFill>
                <a:latin typeface="Times New Roman"/>
                <a:ea typeface="Times New Roman"/>
                <a:cs typeface="Times New Roman"/>
              </a:rPr>
              <a:t>log</a:t>
            </a:r>
            <a:r>
              <a:rPr lang="en-US" sz="4200" b="1" baseline="-25000" dirty="0" err="1">
                <a:solidFill>
                  <a:srgbClr val="FFFF00"/>
                </a:solidFill>
                <a:latin typeface="Times New Roman"/>
                <a:ea typeface="Times New Roman"/>
                <a:cs typeface="Times New Roman"/>
              </a:rPr>
              <a:t>a</a:t>
            </a:r>
            <a:r>
              <a:rPr lang="en-US" sz="4200" b="1" dirty="0" err="1">
                <a:solidFill>
                  <a:srgbClr val="FFFF00"/>
                </a:solidFill>
                <a:latin typeface="Times New Roman"/>
                <a:ea typeface="Times New Roman"/>
                <a:cs typeface="Times New Roman"/>
              </a:rPr>
              <a:t>b</a:t>
            </a:r>
            <a:r>
              <a:rPr lang="en-US" sz="4200" b="1" dirty="0">
                <a:solidFill>
                  <a:srgbClr val="FFFF00"/>
                </a:solidFill>
                <a:latin typeface="Times New Roman"/>
                <a:ea typeface="Times New Roman"/>
                <a:cs typeface="Times New Roman"/>
              </a:rPr>
              <a:t>;</a:t>
            </a:r>
            <a:endParaRPr lang="ru-RU" sz="4200" b="1" dirty="0">
              <a:solidFill>
                <a:srgbClr val="FFFF00"/>
              </a:solidFill>
              <a:ea typeface="Calibri"/>
              <a:cs typeface="Times New Roman"/>
            </a:endParaRPr>
          </a:p>
          <a:p>
            <a:pPr>
              <a:lnSpc>
                <a:spcPct val="107000"/>
              </a:lnSpc>
              <a:spcAft>
                <a:spcPts val="0"/>
              </a:spcAft>
            </a:pPr>
            <a:r>
              <a:rPr lang="en-US" sz="4200" b="1" dirty="0">
                <a:solidFill>
                  <a:srgbClr val="FFFF00"/>
                </a:solidFill>
                <a:latin typeface="Times New Roman"/>
                <a:ea typeface="Times New Roman"/>
                <a:cs typeface="Times New Roman"/>
              </a:rPr>
              <a:t>  x</a:t>
            </a:r>
            <a:r>
              <a:rPr lang="en-US" sz="4200" b="1" dirty="0">
                <a:solidFill>
                  <a:srgbClr val="FFFF00"/>
                </a:solidFill>
                <a:latin typeface="Cambria Math"/>
                <a:ea typeface="Times New Roman"/>
                <a:cs typeface="Cambria Math"/>
              </a:rPr>
              <a:t>⋅</a:t>
            </a:r>
            <a:r>
              <a:rPr lang="en-US" sz="4200" b="1" dirty="0">
                <a:solidFill>
                  <a:srgbClr val="FFFF00"/>
                </a:solidFill>
                <a:latin typeface="Times New Roman"/>
                <a:ea typeface="Times New Roman"/>
                <a:cs typeface="Times New Roman"/>
              </a:rPr>
              <a:t>1=log</a:t>
            </a:r>
            <a:r>
              <a:rPr lang="en-US" sz="4200" b="1" baseline="-25000" dirty="0">
                <a:solidFill>
                  <a:srgbClr val="FFFF00"/>
                </a:solidFill>
                <a:latin typeface="Times New Roman"/>
                <a:ea typeface="Times New Roman"/>
                <a:cs typeface="Times New Roman"/>
              </a:rPr>
              <a:t>2</a:t>
            </a:r>
            <a:r>
              <a:rPr lang="en-US" sz="4200" b="1" dirty="0">
                <a:solidFill>
                  <a:srgbClr val="FFFF00"/>
                </a:solidFill>
                <a:latin typeface="Times New Roman"/>
                <a:ea typeface="Times New Roman"/>
                <a:cs typeface="Times New Roman"/>
              </a:rPr>
              <a:t>3</a:t>
            </a:r>
            <a:endParaRPr lang="ru-RU" sz="4200" b="1" dirty="0">
              <a:solidFill>
                <a:srgbClr val="FFFF00"/>
              </a:solidFill>
              <a:ea typeface="Calibri"/>
              <a:cs typeface="Times New Roman"/>
            </a:endParaRPr>
          </a:p>
          <a:p>
            <a:pPr>
              <a:lnSpc>
                <a:spcPct val="107000"/>
              </a:lnSpc>
              <a:spcAft>
                <a:spcPts val="0"/>
              </a:spcAft>
            </a:pPr>
            <a:r>
              <a:rPr lang="en-US" sz="4200" b="1" dirty="0">
                <a:solidFill>
                  <a:srgbClr val="FFFF00"/>
                </a:solidFill>
                <a:latin typeface="Times New Roman"/>
                <a:ea typeface="Times New Roman"/>
                <a:cs typeface="Times New Roman"/>
              </a:rPr>
              <a:t>  </a:t>
            </a:r>
            <a:r>
              <a:rPr lang="en-US" sz="4200" b="1" dirty="0" smtClean="0">
                <a:solidFill>
                  <a:srgbClr val="FFFF00"/>
                </a:solidFill>
                <a:latin typeface="Times New Roman"/>
                <a:ea typeface="Times New Roman"/>
                <a:cs typeface="Times New Roman"/>
              </a:rPr>
              <a:t>x=log</a:t>
            </a:r>
            <a:r>
              <a:rPr lang="en-US" sz="4200" b="1" baseline="-25000" dirty="0" smtClean="0">
                <a:solidFill>
                  <a:srgbClr val="FFFF00"/>
                </a:solidFill>
                <a:latin typeface="Times New Roman"/>
                <a:ea typeface="Times New Roman"/>
                <a:cs typeface="Times New Roman"/>
              </a:rPr>
              <a:t>2</a:t>
            </a:r>
            <a:r>
              <a:rPr lang="en-US" sz="4200" b="1" dirty="0" smtClean="0">
                <a:solidFill>
                  <a:srgbClr val="FFFF00"/>
                </a:solidFill>
                <a:latin typeface="Times New Roman"/>
                <a:ea typeface="Times New Roman"/>
                <a:cs typeface="Times New Roman"/>
              </a:rPr>
              <a:t>3</a:t>
            </a:r>
            <a:endParaRPr lang="ru-RU" sz="4200" b="1" dirty="0">
              <a:solidFill>
                <a:srgbClr val="FFFF00"/>
              </a:solidFill>
              <a:latin typeface="Times New Roman"/>
              <a:ea typeface="Times New Roman"/>
              <a:cs typeface="Times New Roman"/>
            </a:endParaRPr>
          </a:p>
          <a:p>
            <a:pPr>
              <a:lnSpc>
                <a:spcPct val="107000"/>
              </a:lnSpc>
              <a:spcAft>
                <a:spcPts val="0"/>
              </a:spcAft>
            </a:pPr>
            <a:r>
              <a:rPr lang="en-US" sz="4200" b="1" dirty="0">
                <a:solidFill>
                  <a:srgbClr val="FFFF00"/>
                </a:solidFill>
                <a:latin typeface="Times New Roman"/>
                <a:ea typeface="Times New Roman"/>
                <a:cs typeface="Times New Roman"/>
              </a:rPr>
              <a:t> </a:t>
            </a:r>
            <a:endParaRPr lang="ru-RU" sz="4200" b="1" dirty="0">
              <a:solidFill>
                <a:srgbClr val="FFFF00"/>
              </a:solidFill>
              <a:ea typeface="Calibri"/>
              <a:cs typeface="Times New Roman"/>
            </a:endParaRPr>
          </a:p>
          <a:p>
            <a:pPr>
              <a:lnSpc>
                <a:spcPct val="107000"/>
              </a:lnSpc>
              <a:spcAft>
                <a:spcPts val="800"/>
              </a:spcAft>
            </a:pPr>
            <a:r>
              <a:rPr lang="ru-RU" sz="4200" b="1" dirty="0">
                <a:solidFill>
                  <a:srgbClr val="FFFF00"/>
                </a:solidFill>
                <a:latin typeface="Times New Roman"/>
                <a:ea typeface="Times New Roman"/>
                <a:cs typeface="Times New Roman"/>
              </a:rPr>
              <a:t>Ответ</a:t>
            </a:r>
            <a:r>
              <a:rPr lang="en-US" sz="4200" b="1" dirty="0">
                <a:solidFill>
                  <a:srgbClr val="FFFF00"/>
                </a:solidFill>
                <a:latin typeface="Times New Roman"/>
                <a:ea typeface="Times New Roman"/>
                <a:cs typeface="Times New Roman"/>
              </a:rPr>
              <a:t>: x=log</a:t>
            </a:r>
            <a:r>
              <a:rPr lang="en-US" sz="4200" b="1" baseline="-25000" dirty="0">
                <a:solidFill>
                  <a:srgbClr val="FFFF00"/>
                </a:solidFill>
                <a:latin typeface="Times New Roman"/>
                <a:ea typeface="Times New Roman"/>
                <a:cs typeface="Times New Roman"/>
              </a:rPr>
              <a:t>2</a:t>
            </a:r>
            <a:r>
              <a:rPr lang="en-US" sz="4200" b="1" dirty="0">
                <a:solidFill>
                  <a:srgbClr val="FFFF00"/>
                </a:solidFill>
                <a:latin typeface="Times New Roman"/>
                <a:ea typeface="Times New Roman"/>
                <a:cs typeface="Times New Roman"/>
              </a:rPr>
              <a:t>3.</a:t>
            </a:r>
            <a:endParaRPr lang="ru-RU" sz="4200" b="1" dirty="0">
              <a:solidFill>
                <a:srgbClr val="FFFF00"/>
              </a:solidFill>
              <a:ea typeface="Calibri"/>
              <a:cs typeface="Times New Roman"/>
            </a:endParaRPr>
          </a:p>
          <a:p>
            <a:endParaRPr lang="ru-RU" dirty="0"/>
          </a:p>
        </p:txBody>
      </p:sp>
    </p:spTree>
    <p:extLst>
      <p:ext uri="{BB962C8B-B14F-4D97-AF65-F5344CB8AC3E}">
        <p14:creationId xmlns:p14="http://schemas.microsoft.com/office/powerpoint/2010/main" val="286652892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4" name="Рисунок 3"/>
          <p:cNvPicPr>
            <a:picLocks noChangeAspect="1"/>
          </p:cNvPicPr>
          <p:nvPr/>
        </p:nvPicPr>
        <p:blipFill>
          <a:blip r:embed="rId2"/>
          <a:stretch>
            <a:fillRect/>
          </a:stretch>
        </p:blipFill>
        <p:spPr>
          <a:xfrm>
            <a:off x="-397" y="-297"/>
            <a:ext cx="9144793" cy="6858594"/>
          </a:xfrm>
          <a:prstGeom prst="rect">
            <a:avLst/>
          </a:prstGeom>
        </p:spPr>
      </p:pic>
      <p:sp>
        <p:nvSpPr>
          <p:cNvPr id="9" name="Прямоугольник 8"/>
          <p:cNvSpPr/>
          <p:nvPr/>
        </p:nvSpPr>
        <p:spPr>
          <a:xfrm>
            <a:off x="281355" y="361951"/>
            <a:ext cx="8688474" cy="6643229"/>
          </a:xfrm>
          <a:prstGeom prst="rect">
            <a:avLst/>
          </a:prstGeom>
        </p:spPr>
        <p:txBody>
          <a:bodyPr wrap="square">
            <a:spAutoFit/>
          </a:bodyPr>
          <a:lstStyle/>
          <a:p>
            <a:pPr>
              <a:lnSpc>
                <a:spcPct val="107000"/>
              </a:lnSpc>
              <a:spcAft>
                <a:spcPts val="0"/>
              </a:spcAft>
            </a:pPr>
            <a:r>
              <a:rPr lang="ru-RU" sz="2800" b="1" dirty="0" smtClean="0">
                <a:solidFill>
                  <a:schemeClr val="bg1"/>
                </a:solidFill>
                <a:effectLst/>
                <a:latin typeface="inherit"/>
                <a:ea typeface="Times New Roman" panose="02020603050405020304" pitchFamily="18" charset="0"/>
                <a:cs typeface="Arial" panose="020B0604020202020204" pitchFamily="34" charset="0"/>
              </a:rPr>
              <a:t>Функционально </a:t>
            </a:r>
            <a:r>
              <a:rPr lang="ru-RU" sz="2800" b="1" dirty="0">
                <a:solidFill>
                  <a:schemeClr val="bg1"/>
                </a:solidFill>
                <a:effectLst/>
                <a:latin typeface="inherit"/>
                <a:ea typeface="Times New Roman" panose="02020603050405020304" pitchFamily="18" charset="0"/>
                <a:cs typeface="Arial" panose="020B0604020202020204" pitchFamily="34" charset="0"/>
              </a:rPr>
              <a:t>– графический метод решения логарифмических уравнений </a:t>
            </a:r>
            <a:endParaRPr lang="ru-RU" sz="2800" b="1"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ru-RU" sz="1200" b="1"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ru-RU" sz="1100" b="1"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675"/>
              </a:spcAft>
            </a:pPr>
            <a:r>
              <a:rPr lang="ru-RU" sz="2000" b="1" dirty="0">
                <a:solidFill>
                  <a:srgbClr val="FFFF00"/>
                </a:solidFill>
                <a:effectLst/>
                <a:latin typeface="Times New Roman" panose="02020603050405020304" pitchFamily="18" charset="0"/>
                <a:ea typeface="Times New Roman" panose="02020603050405020304" pitchFamily="18" charset="0"/>
                <a:cs typeface="Times New Roman" panose="02020603050405020304" pitchFamily="18" charset="0"/>
              </a:rPr>
              <a:t>Способ 1</a:t>
            </a:r>
            <a:r>
              <a:rPr lang="ru-RU" sz="2000" b="1" dirty="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Использование графических иллюстраций </a:t>
            </a:r>
            <a:endParaRPr lang="ru-RU" sz="2000" b="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07000"/>
              </a:lnSpc>
              <a:spcAft>
                <a:spcPts val="675"/>
              </a:spcAft>
            </a:pPr>
            <a:endParaRPr lang="ru-RU" sz="20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675"/>
              </a:spcAft>
            </a:pPr>
            <a:r>
              <a:rPr lang="ru-RU" sz="2000" b="1" dirty="0" smtClean="0">
                <a:solidFill>
                  <a:srgbClr val="FFFF00"/>
                </a:solidFill>
                <a:effectLst/>
                <a:latin typeface="Times New Roman" panose="02020603050405020304" pitchFamily="18" charset="0"/>
                <a:ea typeface="Times New Roman" panose="02020603050405020304" pitchFamily="18" charset="0"/>
                <a:cs typeface="Times New Roman" panose="02020603050405020304" pitchFamily="18" charset="0"/>
              </a:rPr>
              <a:t>Способ 2</a:t>
            </a:r>
            <a:r>
              <a:rPr lang="ru-RU" sz="2000" b="1" dirty="0" smtClean="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Использование свойства монотонности функций.</a:t>
            </a:r>
          </a:p>
          <a:p>
            <a:pPr>
              <a:lnSpc>
                <a:spcPct val="107000"/>
              </a:lnSpc>
              <a:spcAft>
                <a:spcPts val="675"/>
              </a:spcAft>
            </a:pPr>
            <a:r>
              <a:rPr lang="ru-RU" sz="2000" b="1" dirty="0" smtClean="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Если в уравнении </a:t>
            </a:r>
            <a:r>
              <a:rPr lang="ru-RU" sz="2000" b="1" dirty="0" smtClean="0">
                <a:solidFill>
                  <a:schemeClr val="accent4">
                    <a:lumMod val="40000"/>
                    <a:lumOff val="6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f(x)=g(x) </a:t>
            </a:r>
            <a:r>
              <a:rPr lang="ru-RU" sz="2000" b="1" dirty="0" smtClean="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на промежутке </a:t>
            </a:r>
            <a:r>
              <a:rPr lang="ru-RU" sz="2000" b="1" dirty="0" smtClean="0">
                <a:solidFill>
                  <a:schemeClr val="accent4">
                    <a:lumMod val="40000"/>
                    <a:lumOff val="6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Х</a:t>
            </a:r>
            <a:r>
              <a:rPr lang="ru-RU" sz="2000" b="1" dirty="0" smtClean="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функция </a:t>
            </a:r>
            <a:r>
              <a:rPr lang="ru-RU" sz="2000" b="1" dirty="0" smtClean="0">
                <a:solidFill>
                  <a:schemeClr val="accent4">
                    <a:lumMod val="40000"/>
                    <a:lumOff val="6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y=f(x) </a:t>
            </a:r>
            <a:r>
              <a:rPr lang="ru-RU" sz="2000" b="1" dirty="0" smtClean="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возрастает, </a:t>
            </a:r>
            <a:r>
              <a:rPr lang="ru-RU" sz="2000" b="1" dirty="0" smtClean="0">
                <a:solidFill>
                  <a:schemeClr val="accent4">
                    <a:lumMod val="40000"/>
                    <a:lumOff val="6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y=g(x)</a:t>
            </a:r>
            <a:r>
              <a:rPr lang="ru-RU" sz="2000" b="1" dirty="0" smtClean="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убывает, то уравнение </a:t>
            </a:r>
            <a:r>
              <a:rPr lang="ru-RU" sz="2000" b="1" dirty="0" smtClean="0">
                <a:solidFill>
                  <a:schemeClr val="accent4">
                    <a:lumMod val="40000"/>
                    <a:lumOff val="6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f(x) = g(x)</a:t>
            </a:r>
            <a:r>
              <a:rPr lang="ru-RU" sz="2000" b="1" dirty="0" smtClean="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либо не имеет корней, либо имеет один корень, который можно найти методом подбора.</a:t>
            </a:r>
          </a:p>
          <a:p>
            <a:pPr>
              <a:lnSpc>
                <a:spcPct val="107000"/>
              </a:lnSpc>
              <a:spcAft>
                <a:spcPts val="675"/>
              </a:spcAft>
            </a:pPr>
            <a:endParaRPr lang="ru-RU" sz="2000" b="1" dirty="0" smtClean="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07000"/>
              </a:lnSpc>
              <a:spcAft>
                <a:spcPts val="675"/>
              </a:spcAft>
            </a:pPr>
            <a:r>
              <a:rPr lang="ru-RU" sz="2000" b="1" dirty="0" smtClean="0">
                <a:solidFill>
                  <a:srgbClr val="FFFF00"/>
                </a:solidFill>
                <a:effectLst/>
                <a:latin typeface="Times New Roman" panose="02020603050405020304" pitchFamily="18" charset="0"/>
                <a:ea typeface="Times New Roman" panose="02020603050405020304" pitchFamily="18" charset="0"/>
                <a:cs typeface="Times New Roman" panose="02020603050405020304" pitchFamily="18" charset="0"/>
              </a:rPr>
              <a:t>Способ 3</a:t>
            </a:r>
            <a:r>
              <a:rPr lang="ru-RU" sz="2000" b="1" dirty="0" smtClean="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Использование ограниченности функций. </a:t>
            </a:r>
          </a:p>
          <a:p>
            <a:pPr>
              <a:lnSpc>
                <a:spcPct val="107000"/>
              </a:lnSpc>
              <a:spcAft>
                <a:spcPts val="675"/>
              </a:spcAft>
            </a:pPr>
            <a:r>
              <a:rPr lang="ru-RU" sz="2000" b="1" dirty="0" smtClean="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Если в уравнении </a:t>
            </a:r>
            <a:r>
              <a:rPr lang="ru-RU" sz="2000" b="1" dirty="0" smtClean="0">
                <a:solidFill>
                  <a:schemeClr val="accent4">
                    <a:lumMod val="40000"/>
                    <a:lumOff val="6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f(x) = g(x) </a:t>
            </a:r>
            <a:r>
              <a:rPr lang="ru-RU" sz="2000" b="1" dirty="0" smtClean="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на промежутке </a:t>
            </a:r>
            <a:r>
              <a:rPr lang="ru-RU" sz="2000" b="1" dirty="0" smtClean="0">
                <a:solidFill>
                  <a:schemeClr val="accent4">
                    <a:lumMod val="40000"/>
                    <a:lumOff val="6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X</a:t>
            </a:r>
            <a:r>
              <a:rPr lang="ru-RU" sz="2000" b="1" dirty="0" smtClean="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наибольшее значение одной из функций </a:t>
            </a:r>
            <a:r>
              <a:rPr lang="ru-RU" sz="2000" b="1" dirty="0" smtClean="0">
                <a:solidFill>
                  <a:schemeClr val="accent4">
                    <a:lumMod val="40000"/>
                    <a:lumOff val="6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y = f(x) </a:t>
            </a:r>
            <a:r>
              <a:rPr lang="ru-RU" sz="2000" b="1" dirty="0" smtClean="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равно </a:t>
            </a:r>
            <a:r>
              <a:rPr lang="ru-RU" sz="2000" b="1" dirty="0" smtClean="0">
                <a:solidFill>
                  <a:schemeClr val="accent4">
                    <a:lumMod val="40000"/>
                    <a:lumOff val="6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А</a:t>
            </a:r>
            <a:r>
              <a:rPr lang="ru-RU" sz="2000" b="1" dirty="0" smtClean="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и наименьшее значение другой  функции </a:t>
            </a:r>
            <a:r>
              <a:rPr lang="ru-RU" sz="2000" b="1" dirty="0" smtClean="0">
                <a:solidFill>
                  <a:schemeClr val="accent4">
                    <a:lumMod val="40000"/>
                    <a:lumOff val="6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y = g(x) </a:t>
            </a:r>
            <a:r>
              <a:rPr lang="ru-RU" sz="2000" b="1" dirty="0" smtClean="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равно А, то уравнение </a:t>
            </a:r>
            <a:r>
              <a:rPr lang="ru-RU" sz="2000" b="1" dirty="0" smtClean="0">
                <a:solidFill>
                  <a:schemeClr val="accent4">
                    <a:lumMod val="40000"/>
                    <a:lumOff val="6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f(x) = g(x) </a:t>
            </a:r>
            <a:r>
              <a:rPr lang="ru-RU" sz="2000" b="1" dirty="0" smtClean="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равносильно на промежутке </a:t>
            </a:r>
            <a:r>
              <a:rPr lang="ru-RU" sz="2000" b="1" dirty="0" smtClean="0">
                <a:solidFill>
                  <a:schemeClr val="accent4">
                    <a:lumMod val="40000"/>
                    <a:lumOff val="6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Х</a:t>
            </a:r>
            <a:r>
              <a:rPr lang="ru-RU" sz="2000" b="1" dirty="0" smtClean="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системе уравнений</a:t>
            </a:r>
          </a:p>
          <a:p>
            <a:pPr>
              <a:lnSpc>
                <a:spcPct val="107000"/>
              </a:lnSpc>
              <a:spcAft>
                <a:spcPts val="675"/>
              </a:spcAft>
            </a:pPr>
            <a:endParaRPr lang="ru-RU" sz="2000" b="1" dirty="0" smtClean="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07000"/>
              </a:lnSpc>
              <a:spcAft>
                <a:spcPts val="675"/>
              </a:spcAft>
            </a:pPr>
            <a:endParaRPr lang="ru-RU" sz="20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83148078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6"/>
          <p:cNvPicPr>
            <a:picLocks noChangeAspect="1"/>
          </p:cNvPicPr>
          <p:nvPr/>
        </p:nvPicPr>
        <p:blipFill>
          <a:blip r:embed="rId2"/>
          <a:stretch>
            <a:fillRect/>
          </a:stretch>
        </p:blipFill>
        <p:spPr>
          <a:xfrm>
            <a:off x="0" y="0"/>
            <a:ext cx="9144793" cy="6858594"/>
          </a:xfrm>
          <a:prstGeom prst="rect">
            <a:avLst/>
          </a:prstGeom>
        </p:spPr>
      </p:pic>
      <p:sp>
        <p:nvSpPr>
          <p:cNvPr id="2" name="AutoShape 2" descr="Функции и Графики - сайт по математике и не только!!! ЛОГАРИФМИЧЕСКАЯ  ФУНКЦИЯ Всё о Математических функциях и их графиках..."/>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81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5575" y="1664678"/>
            <a:ext cx="4721225" cy="426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460375" y="433754"/>
            <a:ext cx="8331933" cy="1014380"/>
          </a:xfrm>
          <a:prstGeom prst="rect">
            <a:avLst/>
          </a:prstGeom>
          <a:noFill/>
        </p:spPr>
        <p:txBody>
          <a:bodyPr wrap="square" rtlCol="0">
            <a:spAutoFit/>
          </a:bodyPr>
          <a:lstStyle/>
          <a:p>
            <a:pPr lvl="0">
              <a:lnSpc>
                <a:spcPct val="107000"/>
              </a:lnSpc>
            </a:pPr>
            <a:r>
              <a:rPr lang="ru-RU" sz="2800" b="1" dirty="0" smtClean="0">
                <a:solidFill>
                  <a:schemeClr val="bg1"/>
                </a:solidFill>
                <a:latin typeface="inherit"/>
                <a:ea typeface="Times New Roman" panose="02020603050405020304" pitchFamily="18" charset="0"/>
                <a:cs typeface="Arial" panose="020B0604020202020204" pitchFamily="34" charset="0"/>
              </a:rPr>
              <a:t>Графический </a:t>
            </a:r>
            <a:r>
              <a:rPr lang="ru-RU" sz="2800" b="1" dirty="0">
                <a:solidFill>
                  <a:schemeClr val="bg1"/>
                </a:solidFill>
                <a:latin typeface="inherit"/>
                <a:ea typeface="Times New Roman" panose="02020603050405020304" pitchFamily="18" charset="0"/>
                <a:cs typeface="Arial" panose="020B0604020202020204" pitchFamily="34" charset="0"/>
              </a:rPr>
              <a:t>метод решения логарифмических уравнений </a:t>
            </a:r>
            <a:endParaRPr lang="ru-RU" sz="2800" b="1" dirty="0">
              <a:solidFill>
                <a:schemeClr val="bg1"/>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4" name="TextBox 3"/>
          <p:cNvSpPr txBox="1"/>
          <p:nvPr/>
        </p:nvSpPr>
        <p:spPr>
          <a:xfrm>
            <a:off x="4958862" y="1922585"/>
            <a:ext cx="3704492" cy="4585871"/>
          </a:xfrm>
          <a:prstGeom prst="rect">
            <a:avLst/>
          </a:prstGeom>
          <a:noFill/>
        </p:spPr>
        <p:txBody>
          <a:bodyPr wrap="square" rtlCol="0">
            <a:spAutoFit/>
          </a:bodyPr>
          <a:lstStyle/>
          <a:p>
            <a:r>
              <a:rPr lang="ru-RU" sz="2800" b="1" dirty="0" smtClean="0">
                <a:solidFill>
                  <a:srgbClr val="FFFF00"/>
                </a:solidFill>
              </a:rPr>
              <a:t> Решить уравнение</a:t>
            </a:r>
          </a:p>
          <a:p>
            <a:r>
              <a:rPr lang="en-US" sz="2800" b="1" dirty="0" err="1" smtClean="0">
                <a:solidFill>
                  <a:srgbClr val="FFFF00"/>
                </a:solidFill>
              </a:rPr>
              <a:t>lgx</a:t>
            </a:r>
            <a:r>
              <a:rPr lang="en-US" sz="2800" b="1" dirty="0" smtClean="0">
                <a:solidFill>
                  <a:srgbClr val="FFFF00"/>
                </a:solidFill>
              </a:rPr>
              <a:t> = </a:t>
            </a:r>
            <a:r>
              <a:rPr lang="en-US" sz="2800" b="1" dirty="0" err="1" smtClean="0">
                <a:solidFill>
                  <a:srgbClr val="FFFF00"/>
                </a:solidFill>
              </a:rPr>
              <a:t>log</a:t>
            </a:r>
            <a:r>
              <a:rPr lang="en-US" sz="2800" b="1" dirty="0" err="1" smtClean="0">
                <a:solidFill>
                  <a:srgbClr val="FFFF00"/>
                </a:solidFill>
                <a:latin typeface="Cambria Math"/>
                <a:ea typeface="Cambria Math"/>
              </a:rPr>
              <a:t>₂</a:t>
            </a:r>
            <a:r>
              <a:rPr lang="en-US" sz="2800" b="1" dirty="0" err="1" smtClean="0">
                <a:solidFill>
                  <a:srgbClr val="FFFF00"/>
                </a:solidFill>
              </a:rPr>
              <a:t>x</a:t>
            </a:r>
            <a:endParaRPr lang="en-US" sz="2800" b="1" dirty="0" smtClean="0">
              <a:solidFill>
                <a:srgbClr val="FFFF00"/>
              </a:solidFill>
            </a:endParaRPr>
          </a:p>
          <a:p>
            <a:r>
              <a:rPr lang="en-US" sz="2800" b="1" dirty="0" smtClean="0">
                <a:solidFill>
                  <a:srgbClr val="FFFF00"/>
                </a:solidFill>
              </a:rPr>
              <a:t>X= 1 </a:t>
            </a:r>
          </a:p>
          <a:p>
            <a:endParaRPr lang="ru-RU" sz="2400" b="1" dirty="0">
              <a:solidFill>
                <a:srgbClr val="FFFF00"/>
              </a:solidFill>
            </a:endParaRPr>
          </a:p>
          <a:p>
            <a:endParaRPr lang="ru-RU" sz="2400" b="1" dirty="0" smtClean="0">
              <a:solidFill>
                <a:srgbClr val="FFFF00"/>
              </a:solidFill>
            </a:endParaRPr>
          </a:p>
          <a:p>
            <a:r>
              <a:rPr lang="ru-RU" sz="2000" b="1" dirty="0" smtClean="0">
                <a:solidFill>
                  <a:srgbClr val="FFFF00"/>
                </a:solidFill>
              </a:rPr>
              <a:t>Такой способ не совершенен из-за неточности нахождения значения корня по графику, но иногда можно использовать как доказательство существования единственного корня и тем самым оправдать метод подбора корней.</a:t>
            </a:r>
            <a:endParaRPr lang="ru-RU" sz="2000" b="1" dirty="0">
              <a:solidFill>
                <a:srgbClr val="FFFF00"/>
              </a:solidFill>
            </a:endParaRPr>
          </a:p>
        </p:txBody>
      </p:sp>
      <p:sp>
        <p:nvSpPr>
          <p:cNvPr id="5" name="TextBox 4"/>
          <p:cNvSpPr txBox="1"/>
          <p:nvPr/>
        </p:nvSpPr>
        <p:spPr>
          <a:xfrm>
            <a:off x="4114800" y="2901461"/>
            <a:ext cx="184731" cy="369332"/>
          </a:xfrm>
          <a:prstGeom prst="rect">
            <a:avLst/>
          </a:prstGeom>
          <a:noFill/>
        </p:spPr>
        <p:txBody>
          <a:bodyPr wrap="none" rtlCol="0">
            <a:spAutoFit/>
          </a:bodyPr>
          <a:lstStyle/>
          <a:p>
            <a:endParaRPr lang="ru-RU" dirty="0"/>
          </a:p>
        </p:txBody>
      </p:sp>
    </p:spTree>
    <p:extLst>
      <p:ext uri="{BB962C8B-B14F-4D97-AF65-F5344CB8AC3E}">
        <p14:creationId xmlns:p14="http://schemas.microsoft.com/office/powerpoint/2010/main" val="387963741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dirty="0"/>
          </a:p>
        </p:txBody>
      </p:sp>
      <p:pic>
        <p:nvPicPr>
          <p:cNvPr id="4" name="Рисунок 3"/>
          <p:cNvPicPr>
            <a:picLocks noChangeAspect="1"/>
          </p:cNvPicPr>
          <p:nvPr/>
        </p:nvPicPr>
        <p:blipFill>
          <a:blip r:embed="rId2"/>
          <a:stretch>
            <a:fillRect/>
          </a:stretch>
        </p:blipFill>
        <p:spPr>
          <a:xfrm>
            <a:off x="-793" y="-87086"/>
            <a:ext cx="9144793" cy="6945085"/>
          </a:xfrm>
          <a:prstGeom prst="rect">
            <a:avLst/>
          </a:prstGeom>
        </p:spPr>
      </p:pic>
      <p:sp>
        <p:nvSpPr>
          <p:cNvPr id="7" name="Прямоугольник 6"/>
          <p:cNvSpPr/>
          <p:nvPr/>
        </p:nvSpPr>
        <p:spPr>
          <a:xfrm>
            <a:off x="628650" y="131779"/>
            <a:ext cx="7886700" cy="3539430"/>
          </a:xfrm>
          <a:prstGeom prst="rect">
            <a:avLst/>
          </a:prstGeom>
        </p:spPr>
        <p:txBody>
          <a:bodyPr wrap="square">
            <a:spAutoFit/>
          </a:bodyPr>
          <a:lstStyle/>
          <a:p>
            <a:r>
              <a:rPr lang="ru-RU" sz="2800" dirty="0" smtClean="0">
                <a:solidFill>
                  <a:schemeClr val="accent2"/>
                </a:solidFill>
              </a:rPr>
              <a:t>Применение логарифмов в астрономии</a:t>
            </a:r>
          </a:p>
          <a:p>
            <a:endParaRPr lang="ru-RU" sz="2800" dirty="0" smtClean="0">
              <a:solidFill>
                <a:schemeClr val="accent2"/>
              </a:solidFill>
            </a:endParaRPr>
          </a:p>
          <a:p>
            <a:pPr algn="just"/>
            <a:r>
              <a:rPr lang="ru-RU" sz="2800" b="1" dirty="0" smtClean="0">
                <a:solidFill>
                  <a:schemeClr val="accent2"/>
                </a:solidFill>
              </a:rPr>
              <a:t>          В астрономии логарифмы имеют очень обширное распространение. В этой науке задействованы очень большие масштабы. По логарифмическим спиралям закручены многие галактики, в частности Галактика , которой принадлежит солнечная система.</a:t>
            </a:r>
            <a:endParaRPr lang="ru-RU" sz="2800" b="1" dirty="0">
              <a:solidFill>
                <a:schemeClr val="accent2"/>
              </a:solidFill>
            </a:endParaRPr>
          </a:p>
        </p:txBody>
      </p:sp>
      <p:pic>
        <p:nvPicPr>
          <p:cNvPr id="8" name="Рисунок 7"/>
          <p:cNvPicPr>
            <a:picLocks noChangeAspect="1"/>
          </p:cNvPicPr>
          <p:nvPr/>
        </p:nvPicPr>
        <p:blipFill>
          <a:blip r:embed="rId3"/>
          <a:stretch>
            <a:fillRect/>
          </a:stretch>
        </p:blipFill>
        <p:spPr>
          <a:xfrm>
            <a:off x="773714" y="3671209"/>
            <a:ext cx="7741636" cy="3186790"/>
          </a:xfrm>
          <a:prstGeom prst="rect">
            <a:avLst/>
          </a:prstGeom>
        </p:spPr>
      </p:pic>
    </p:spTree>
    <p:extLst>
      <p:ext uri="{BB962C8B-B14F-4D97-AF65-F5344CB8AC3E}">
        <p14:creationId xmlns:p14="http://schemas.microsoft.com/office/powerpoint/2010/main" val="283645978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4" name="Рисунок 3"/>
          <p:cNvPicPr>
            <a:picLocks noChangeAspect="1"/>
          </p:cNvPicPr>
          <p:nvPr/>
        </p:nvPicPr>
        <p:blipFill>
          <a:blip r:embed="rId2"/>
          <a:stretch>
            <a:fillRect/>
          </a:stretch>
        </p:blipFill>
        <p:spPr>
          <a:xfrm>
            <a:off x="-793" y="-594"/>
            <a:ext cx="9144793" cy="6858594"/>
          </a:xfrm>
          <a:prstGeom prst="rect">
            <a:avLst/>
          </a:prstGeom>
        </p:spPr>
      </p:pic>
      <p:sp>
        <p:nvSpPr>
          <p:cNvPr id="5" name="Прямоугольник 4"/>
          <p:cNvSpPr/>
          <p:nvPr/>
        </p:nvSpPr>
        <p:spPr>
          <a:xfrm>
            <a:off x="628650" y="365126"/>
            <a:ext cx="7395029" cy="1969770"/>
          </a:xfrm>
          <a:prstGeom prst="rect">
            <a:avLst/>
          </a:prstGeom>
        </p:spPr>
        <p:txBody>
          <a:bodyPr wrap="square">
            <a:spAutoFit/>
          </a:bodyPr>
          <a:lstStyle/>
          <a:p>
            <a:r>
              <a:rPr lang="ru-RU" sz="3200" b="1" dirty="0" smtClean="0">
                <a:solidFill>
                  <a:srgbClr val="FFFF00"/>
                </a:solidFill>
              </a:rPr>
              <a:t>Применение логарифмов  в биологии</a:t>
            </a:r>
          </a:p>
          <a:p>
            <a:endParaRPr lang="ru-RU" b="1" dirty="0" smtClean="0">
              <a:solidFill>
                <a:srgbClr val="FFFF00"/>
              </a:solidFill>
            </a:endParaRPr>
          </a:p>
          <a:p>
            <a:r>
              <a:rPr lang="ru-RU" b="1" dirty="0" smtClean="0">
                <a:solidFill>
                  <a:srgbClr val="FFFF00"/>
                </a:solidFill>
              </a:rPr>
              <a:t>         </a:t>
            </a:r>
            <a:r>
              <a:rPr lang="ru-RU" sz="2400" b="1" dirty="0" smtClean="0">
                <a:solidFill>
                  <a:srgbClr val="FFFF00"/>
                </a:solidFill>
              </a:rPr>
              <a:t>Раковины многих моллюсков, улиток , а также рога архаров (горные козлы), закручены по логарифмической спирали.</a:t>
            </a:r>
            <a:endParaRPr lang="ru-RU" sz="2400" b="1" dirty="0">
              <a:solidFill>
                <a:srgbClr val="FFFF00"/>
              </a:solidFill>
            </a:endParaRPr>
          </a:p>
        </p:txBody>
      </p:sp>
      <p:pic>
        <p:nvPicPr>
          <p:cNvPr id="6" name="Рисунок 5"/>
          <p:cNvPicPr>
            <a:picLocks noChangeAspect="1"/>
          </p:cNvPicPr>
          <p:nvPr/>
        </p:nvPicPr>
        <p:blipFill>
          <a:blip r:embed="rId3"/>
          <a:stretch>
            <a:fillRect/>
          </a:stretch>
        </p:blipFill>
        <p:spPr>
          <a:xfrm>
            <a:off x="628651" y="2975429"/>
            <a:ext cx="3188608" cy="3201534"/>
          </a:xfrm>
          <a:prstGeom prst="rect">
            <a:avLst/>
          </a:prstGeom>
        </p:spPr>
      </p:pic>
      <p:pic>
        <p:nvPicPr>
          <p:cNvPr id="7" name="Рисунок 6"/>
          <p:cNvPicPr>
            <a:picLocks noChangeAspect="1"/>
          </p:cNvPicPr>
          <p:nvPr/>
        </p:nvPicPr>
        <p:blipFill>
          <a:blip r:embed="rId4"/>
          <a:stretch>
            <a:fillRect/>
          </a:stretch>
        </p:blipFill>
        <p:spPr>
          <a:xfrm>
            <a:off x="4804230" y="2975429"/>
            <a:ext cx="3219450" cy="3201534"/>
          </a:xfrm>
          <a:prstGeom prst="rect">
            <a:avLst/>
          </a:prstGeom>
        </p:spPr>
      </p:pic>
    </p:spTree>
    <p:extLst>
      <p:ext uri="{BB962C8B-B14F-4D97-AF65-F5344CB8AC3E}">
        <p14:creationId xmlns:p14="http://schemas.microsoft.com/office/powerpoint/2010/main" val="58861453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4" name="Рисунок 3"/>
          <p:cNvPicPr>
            <a:picLocks noChangeAspect="1"/>
          </p:cNvPicPr>
          <p:nvPr/>
        </p:nvPicPr>
        <p:blipFill>
          <a:blip r:embed="rId2"/>
          <a:stretch>
            <a:fillRect/>
          </a:stretch>
        </p:blipFill>
        <p:spPr>
          <a:xfrm>
            <a:off x="0" y="-594"/>
            <a:ext cx="9144793" cy="6858594"/>
          </a:xfrm>
          <a:prstGeom prst="rect">
            <a:avLst/>
          </a:prstGeom>
        </p:spPr>
      </p:pic>
      <p:sp>
        <p:nvSpPr>
          <p:cNvPr id="5" name="Прямоугольник 4"/>
          <p:cNvSpPr/>
          <p:nvPr/>
        </p:nvSpPr>
        <p:spPr>
          <a:xfrm>
            <a:off x="628650" y="311418"/>
            <a:ext cx="8326663" cy="3724096"/>
          </a:xfrm>
          <a:prstGeom prst="rect">
            <a:avLst/>
          </a:prstGeom>
        </p:spPr>
        <p:txBody>
          <a:bodyPr wrap="square">
            <a:spAutoFit/>
          </a:bodyPr>
          <a:lstStyle/>
          <a:p>
            <a:r>
              <a:rPr lang="ru-RU" sz="2400" b="1" dirty="0" smtClean="0">
                <a:solidFill>
                  <a:srgbClr val="FFFF00"/>
                </a:solidFill>
              </a:rPr>
              <a:t>Применение логарифмов в музыке</a:t>
            </a:r>
          </a:p>
          <a:p>
            <a:r>
              <a:rPr lang="ru-RU" sz="2400" b="1" dirty="0" smtClean="0">
                <a:solidFill>
                  <a:srgbClr val="FFFF00"/>
                </a:solidFill>
              </a:rPr>
              <a:t>           Когда музыкант играет на рояле , собственно говоря, он играет на логарифмах. Так называемые «ступени» темперированной хроматической гаммы представляют собой логарифмы этих величин. Основание этих логарифмов равно 2.</a:t>
            </a:r>
          </a:p>
          <a:p>
            <a:r>
              <a:rPr lang="ru-RU" sz="2400" b="1" dirty="0" smtClean="0">
                <a:solidFill>
                  <a:srgbClr val="FFFF00"/>
                </a:solidFill>
              </a:rPr>
              <a:t>Номера клавишей рояля представляют собой логарифмы чисел – колебаний соответствующих звуков (умноженные на 12).</a:t>
            </a:r>
          </a:p>
          <a:p>
            <a:endParaRPr lang="ru-RU" sz="2000" b="1" dirty="0">
              <a:solidFill>
                <a:schemeClr val="bg1"/>
              </a:solidFill>
            </a:endParaRPr>
          </a:p>
        </p:txBody>
      </p:sp>
      <p:pic>
        <p:nvPicPr>
          <p:cNvPr id="6" name="Рисунок 5"/>
          <p:cNvPicPr>
            <a:picLocks noChangeAspect="1"/>
          </p:cNvPicPr>
          <p:nvPr/>
        </p:nvPicPr>
        <p:blipFill>
          <a:blip r:embed="rId3"/>
          <a:stretch>
            <a:fillRect/>
          </a:stretch>
        </p:blipFill>
        <p:spPr>
          <a:xfrm>
            <a:off x="1625765" y="3837701"/>
            <a:ext cx="5675868" cy="2849335"/>
          </a:xfrm>
          <a:prstGeom prst="rect">
            <a:avLst/>
          </a:prstGeom>
        </p:spPr>
      </p:pic>
    </p:spTree>
    <p:extLst>
      <p:ext uri="{BB962C8B-B14F-4D97-AF65-F5344CB8AC3E}">
        <p14:creationId xmlns:p14="http://schemas.microsoft.com/office/powerpoint/2010/main" val="300686009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4" name="Рисунок 3"/>
          <p:cNvPicPr>
            <a:picLocks noChangeAspect="1"/>
          </p:cNvPicPr>
          <p:nvPr/>
        </p:nvPicPr>
        <p:blipFill>
          <a:blip r:embed="rId2"/>
          <a:stretch>
            <a:fillRect/>
          </a:stretch>
        </p:blipFill>
        <p:spPr>
          <a:xfrm>
            <a:off x="-397" y="-297"/>
            <a:ext cx="9144793" cy="6858594"/>
          </a:xfrm>
          <a:prstGeom prst="rect">
            <a:avLst/>
          </a:prstGeom>
        </p:spPr>
      </p:pic>
      <p:sp>
        <p:nvSpPr>
          <p:cNvPr id="6" name="TextBox 5"/>
          <p:cNvSpPr txBox="1"/>
          <p:nvPr/>
        </p:nvSpPr>
        <p:spPr>
          <a:xfrm>
            <a:off x="504092" y="386862"/>
            <a:ext cx="8217877" cy="584775"/>
          </a:xfrm>
          <a:prstGeom prst="rect">
            <a:avLst/>
          </a:prstGeom>
          <a:noFill/>
        </p:spPr>
        <p:txBody>
          <a:bodyPr wrap="square" rtlCol="0">
            <a:spAutoFit/>
          </a:bodyPr>
          <a:lstStyle/>
          <a:p>
            <a:pPr algn="ctr"/>
            <a:r>
              <a:rPr lang="ru-RU" sz="3200" b="1" dirty="0">
                <a:solidFill>
                  <a:srgbClr val="FF0000"/>
                </a:solidFill>
                <a:latin typeface="Calibri Light" panose="020F0302020204030204"/>
                <a:ea typeface="+mj-ea"/>
                <a:cs typeface="+mj-cs"/>
              </a:rPr>
              <a:t>Решение логарифмических уравнений</a:t>
            </a:r>
            <a:endParaRPr lang="ru-RU" sz="3200" b="1" dirty="0"/>
          </a:p>
        </p:txBody>
      </p:sp>
      <p:sp>
        <p:nvSpPr>
          <p:cNvPr id="7" name="TextBox 6"/>
          <p:cNvSpPr txBox="1"/>
          <p:nvPr/>
        </p:nvSpPr>
        <p:spPr>
          <a:xfrm>
            <a:off x="128954" y="1219200"/>
            <a:ext cx="9015046" cy="5376472"/>
          </a:xfrm>
          <a:prstGeom prst="rect">
            <a:avLst/>
          </a:prstGeom>
          <a:noFill/>
        </p:spPr>
        <p:txBody>
          <a:bodyPr wrap="square" rtlCol="0">
            <a:spAutoFit/>
          </a:bodyPr>
          <a:lstStyle/>
          <a:p>
            <a:pPr>
              <a:lnSpc>
                <a:spcPct val="107000"/>
              </a:lnSpc>
              <a:spcAft>
                <a:spcPts val="800"/>
              </a:spcAft>
            </a:pPr>
            <a:r>
              <a:rPr lang="ru-RU" sz="2800" dirty="0">
                <a:solidFill>
                  <a:srgbClr val="FF0000"/>
                </a:solidFill>
                <a:latin typeface="Times New Roman"/>
                <a:ea typeface="Calibri"/>
                <a:cs typeface="Times New Roman"/>
              </a:rPr>
              <a:t>Почему я выбрала тему «Решение логарифмических уравнений»?</a:t>
            </a:r>
            <a:endParaRPr lang="ru-RU" sz="2800" dirty="0">
              <a:solidFill>
                <a:srgbClr val="FF0000"/>
              </a:solidFill>
              <a:ea typeface="Calibri"/>
              <a:cs typeface="Times New Roman"/>
            </a:endParaRPr>
          </a:p>
          <a:p>
            <a:pPr>
              <a:lnSpc>
                <a:spcPct val="107000"/>
              </a:lnSpc>
              <a:spcAft>
                <a:spcPts val="800"/>
              </a:spcAft>
            </a:pPr>
            <a:r>
              <a:rPr lang="ru-RU" sz="2400" b="1" dirty="0" smtClean="0">
                <a:solidFill>
                  <a:schemeClr val="bg1"/>
                </a:solidFill>
                <a:latin typeface="Times New Roman"/>
                <a:ea typeface="Calibri"/>
                <a:cs typeface="Times New Roman"/>
              </a:rPr>
              <a:t>1. Логарифмические </a:t>
            </a:r>
            <a:r>
              <a:rPr lang="ru-RU" sz="2400" b="1" dirty="0">
                <a:solidFill>
                  <a:schemeClr val="bg1"/>
                </a:solidFill>
                <a:latin typeface="Times New Roman"/>
                <a:ea typeface="Calibri"/>
                <a:cs typeface="Times New Roman"/>
              </a:rPr>
              <a:t>уравнения встречаются в курсе алгебры и начала анализа средней образовательной школы, в Банке заданий ЕГЭ по математике  базового и профильного уровня;</a:t>
            </a:r>
            <a:endParaRPr lang="ru-RU" sz="2400" b="1" dirty="0">
              <a:solidFill>
                <a:schemeClr val="bg1"/>
              </a:solidFill>
              <a:ea typeface="Calibri"/>
              <a:cs typeface="Times New Roman"/>
            </a:endParaRPr>
          </a:p>
          <a:p>
            <a:pPr>
              <a:lnSpc>
                <a:spcPct val="107000"/>
              </a:lnSpc>
              <a:spcAft>
                <a:spcPts val="800"/>
              </a:spcAft>
            </a:pPr>
            <a:r>
              <a:rPr lang="ru-RU" sz="2400" b="1" dirty="0" smtClean="0">
                <a:solidFill>
                  <a:schemeClr val="bg1"/>
                </a:solidFill>
                <a:latin typeface="Times New Roman"/>
                <a:ea typeface="Calibri"/>
                <a:cs typeface="Times New Roman"/>
              </a:rPr>
              <a:t>2. Знание </a:t>
            </a:r>
            <a:r>
              <a:rPr lang="ru-RU" sz="2400" b="1" dirty="0">
                <a:solidFill>
                  <a:schemeClr val="bg1"/>
                </a:solidFill>
                <a:latin typeface="Times New Roman"/>
                <a:ea typeface="Calibri"/>
                <a:cs typeface="Times New Roman"/>
              </a:rPr>
              <a:t>решения логарифмических уравнений и неравенств требуется при сдаче ЕГЭ по физике;</a:t>
            </a:r>
            <a:endParaRPr lang="ru-RU" sz="2400" b="1" dirty="0">
              <a:solidFill>
                <a:schemeClr val="bg1"/>
              </a:solidFill>
              <a:ea typeface="Calibri"/>
              <a:cs typeface="Times New Roman"/>
            </a:endParaRPr>
          </a:p>
          <a:p>
            <a:pPr>
              <a:lnSpc>
                <a:spcPct val="107000"/>
              </a:lnSpc>
              <a:spcAft>
                <a:spcPts val="800"/>
              </a:spcAft>
            </a:pPr>
            <a:r>
              <a:rPr lang="ru-RU" sz="2400" b="1" dirty="0" smtClean="0">
                <a:solidFill>
                  <a:schemeClr val="bg1"/>
                </a:solidFill>
                <a:latin typeface="Times New Roman"/>
                <a:ea typeface="Calibri"/>
                <a:cs typeface="Times New Roman"/>
              </a:rPr>
              <a:t>3. Логарифмы </a:t>
            </a:r>
            <a:r>
              <a:rPr lang="ru-RU" sz="2400" b="1" dirty="0">
                <a:solidFill>
                  <a:schemeClr val="bg1"/>
                </a:solidFill>
                <a:latin typeface="Times New Roman"/>
                <a:ea typeface="Calibri"/>
                <a:cs typeface="Times New Roman"/>
              </a:rPr>
              <a:t>встречается в таких науках, как астрономия,  биология, химия, информатика, география, электротехника, механика и т.д.;</a:t>
            </a:r>
            <a:endParaRPr lang="ru-RU" sz="2400" b="1" dirty="0">
              <a:solidFill>
                <a:schemeClr val="bg1"/>
              </a:solidFill>
              <a:ea typeface="Calibri"/>
              <a:cs typeface="Times New Roman"/>
            </a:endParaRPr>
          </a:p>
          <a:p>
            <a:pPr>
              <a:lnSpc>
                <a:spcPct val="107000"/>
              </a:lnSpc>
              <a:spcAft>
                <a:spcPts val="800"/>
              </a:spcAft>
            </a:pPr>
            <a:r>
              <a:rPr lang="ru-RU" sz="2400" b="1" dirty="0" smtClean="0">
                <a:solidFill>
                  <a:schemeClr val="bg1"/>
                </a:solidFill>
                <a:latin typeface="Times New Roman"/>
                <a:ea typeface="Calibri"/>
                <a:cs typeface="Times New Roman"/>
              </a:rPr>
              <a:t>4. Логарифмы </a:t>
            </a:r>
            <a:r>
              <a:rPr lang="ru-RU" sz="2400" b="1" dirty="0">
                <a:solidFill>
                  <a:schemeClr val="bg1"/>
                </a:solidFill>
                <a:latin typeface="Times New Roman"/>
                <a:ea typeface="Calibri"/>
                <a:cs typeface="Times New Roman"/>
              </a:rPr>
              <a:t>большую роль играют в живой природе и в окружающей нас среде.</a:t>
            </a:r>
            <a:endParaRPr lang="ru-RU" sz="2400" b="1" dirty="0">
              <a:solidFill>
                <a:schemeClr val="bg1"/>
              </a:solidFill>
              <a:ea typeface="Calibri"/>
              <a:cs typeface="Times New Roman"/>
            </a:endParaRPr>
          </a:p>
        </p:txBody>
      </p:sp>
    </p:spTree>
    <p:extLst>
      <p:ext uri="{BB962C8B-B14F-4D97-AF65-F5344CB8AC3E}">
        <p14:creationId xmlns:p14="http://schemas.microsoft.com/office/powerpoint/2010/main" val="23133980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
                                            <p:txEl>
                                              <p:pRg st="1" end="1"/>
                                            </p:txEl>
                                          </p:spTgt>
                                        </p:tgtEl>
                                        <p:attrNameLst>
                                          <p:attrName>style.visibility</p:attrName>
                                        </p:attrNameLst>
                                      </p:cBhvr>
                                      <p:to>
                                        <p:strVal val="visible"/>
                                      </p:to>
                                    </p:set>
                                    <p:anim calcmode="lin" valueType="num">
                                      <p:cBhvr additive="base">
                                        <p:cTn id="13"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
                                            <p:txEl>
                                              <p:pRg st="2" end="2"/>
                                            </p:txEl>
                                          </p:spTgt>
                                        </p:tgtEl>
                                        <p:attrNameLst>
                                          <p:attrName>style.visibility</p:attrName>
                                        </p:attrNameLst>
                                      </p:cBhvr>
                                      <p:to>
                                        <p:strVal val="visible"/>
                                      </p:to>
                                    </p:set>
                                    <p:anim calcmode="lin" valueType="num">
                                      <p:cBhvr additive="base">
                                        <p:cTn id="19" dur="500" fill="hold"/>
                                        <p:tgtEl>
                                          <p:spTgt spid="7">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7">
                                            <p:txEl>
                                              <p:pRg st="3" end="3"/>
                                            </p:txEl>
                                          </p:spTgt>
                                        </p:tgtEl>
                                        <p:attrNameLst>
                                          <p:attrName>style.visibility</p:attrName>
                                        </p:attrNameLst>
                                      </p:cBhvr>
                                      <p:to>
                                        <p:strVal val="visible"/>
                                      </p:to>
                                    </p:set>
                                    <p:anim calcmode="lin" valueType="num">
                                      <p:cBhvr additive="base">
                                        <p:cTn id="25" dur="500" fill="hold"/>
                                        <p:tgtEl>
                                          <p:spTgt spid="7">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7">
                                            <p:txEl>
                                              <p:pRg st="4" end="4"/>
                                            </p:txEl>
                                          </p:spTgt>
                                        </p:tgtEl>
                                        <p:attrNameLst>
                                          <p:attrName>style.visibility</p:attrName>
                                        </p:attrNameLst>
                                      </p:cBhvr>
                                      <p:to>
                                        <p:strVal val="visible"/>
                                      </p:to>
                                    </p:set>
                                    <p:anim calcmode="lin" valueType="num">
                                      <p:cBhvr additive="base">
                                        <p:cTn id="31" dur="500" fill="hold"/>
                                        <p:tgtEl>
                                          <p:spTgt spid="7">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7">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4" name="Рисунок 3"/>
          <p:cNvPicPr>
            <a:picLocks noChangeAspect="1"/>
          </p:cNvPicPr>
          <p:nvPr/>
        </p:nvPicPr>
        <p:blipFill>
          <a:blip r:embed="rId2"/>
          <a:stretch>
            <a:fillRect/>
          </a:stretch>
        </p:blipFill>
        <p:spPr>
          <a:xfrm>
            <a:off x="0" y="-46464"/>
            <a:ext cx="9144793" cy="6904463"/>
          </a:xfrm>
          <a:prstGeom prst="rect">
            <a:avLst/>
          </a:prstGeom>
        </p:spPr>
      </p:pic>
      <p:sp>
        <p:nvSpPr>
          <p:cNvPr id="5" name="Прямоугольник 4"/>
          <p:cNvSpPr/>
          <p:nvPr/>
        </p:nvSpPr>
        <p:spPr>
          <a:xfrm>
            <a:off x="628651" y="335846"/>
            <a:ext cx="8413749" cy="3046988"/>
          </a:xfrm>
          <a:prstGeom prst="rect">
            <a:avLst/>
          </a:prstGeom>
        </p:spPr>
        <p:txBody>
          <a:bodyPr wrap="square">
            <a:spAutoFit/>
          </a:bodyPr>
          <a:lstStyle/>
          <a:p>
            <a:r>
              <a:rPr lang="ru-RU" sz="3200" b="1" dirty="0" smtClean="0">
                <a:solidFill>
                  <a:srgbClr val="FFFF00"/>
                </a:solidFill>
              </a:rPr>
              <a:t>Применение в психологии</a:t>
            </a:r>
          </a:p>
          <a:p>
            <a:r>
              <a:rPr lang="ru-RU" b="1" dirty="0" smtClean="0">
                <a:solidFill>
                  <a:srgbClr val="FFFF00"/>
                </a:solidFill>
              </a:rPr>
              <a:t>        </a:t>
            </a:r>
            <a:r>
              <a:rPr lang="ru-RU" sz="2000" b="1" dirty="0" smtClean="0">
                <a:solidFill>
                  <a:srgbClr val="FFFF00"/>
                </a:solidFill>
              </a:rPr>
              <a:t>Громкость звука измеряют в децибелах, которые пропорциональны логарифму мощности звука, воздействующего на ухо. Употребление логарифмических шкал продиктовано особенностями наших органов чувств: зрения, слуха и т.д. Человеческий мозг воспринимает раздражения от органов чувств не пропорционально силе раздражителя, а лишь пропорционально ее логарифму. Именно поэтому ухо одинаково способно слышать шорох листьев и не оглохнуть от громкого удара станка на заводе. </a:t>
            </a:r>
          </a:p>
        </p:txBody>
      </p:sp>
      <p:pic>
        <p:nvPicPr>
          <p:cNvPr id="6" name="Рисунок 5"/>
          <p:cNvPicPr>
            <a:picLocks noChangeAspect="1"/>
          </p:cNvPicPr>
          <p:nvPr/>
        </p:nvPicPr>
        <p:blipFill>
          <a:blip r:embed="rId3"/>
          <a:stretch>
            <a:fillRect/>
          </a:stretch>
        </p:blipFill>
        <p:spPr>
          <a:xfrm>
            <a:off x="2235200" y="3517771"/>
            <a:ext cx="4455886" cy="2773942"/>
          </a:xfrm>
          <a:prstGeom prst="rect">
            <a:avLst/>
          </a:prstGeom>
        </p:spPr>
      </p:pic>
    </p:spTree>
    <p:extLst>
      <p:ext uri="{BB962C8B-B14F-4D97-AF65-F5344CB8AC3E}">
        <p14:creationId xmlns:p14="http://schemas.microsoft.com/office/powerpoint/2010/main" val="96508685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0" y="-46464"/>
            <a:ext cx="9144793" cy="6904463"/>
          </a:xfrm>
          <a:prstGeom prst="rect">
            <a:avLst/>
          </a:prstGeom>
        </p:spPr>
      </p:pic>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35179" y="3552908"/>
            <a:ext cx="5904656" cy="33050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2" descr="image001"/>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4220194" y="5709745"/>
            <a:ext cx="587375" cy="1039813"/>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420130" y="531341"/>
            <a:ext cx="8476735" cy="1107996"/>
          </a:xfrm>
          <a:prstGeom prst="rect">
            <a:avLst/>
          </a:prstGeom>
          <a:noFill/>
        </p:spPr>
        <p:txBody>
          <a:bodyPr wrap="square" rtlCol="0">
            <a:spAutoFit/>
          </a:bodyPr>
          <a:lstStyle/>
          <a:p>
            <a:r>
              <a:rPr lang="ru-RU" sz="6600" dirty="0" smtClean="0">
                <a:solidFill>
                  <a:srgbClr val="FF0000"/>
                </a:solidFill>
              </a:rPr>
              <a:t>Спасибо за внимание</a:t>
            </a:r>
            <a:endParaRPr lang="ru-RU" sz="6600" dirty="0">
              <a:solidFill>
                <a:srgbClr val="FF0000"/>
              </a:solidFill>
            </a:endParaRPr>
          </a:p>
        </p:txBody>
      </p:sp>
    </p:spTree>
    <p:extLst>
      <p:ext uri="{BB962C8B-B14F-4D97-AF65-F5344CB8AC3E}">
        <p14:creationId xmlns:p14="http://schemas.microsoft.com/office/powerpoint/2010/main" val="4585346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path" presetSubtype="0" accel="50000" decel="50000" fill="hold" nodeType="clickEffect">
                                  <p:stCondLst>
                                    <p:cond delay="0"/>
                                  </p:stCondLst>
                                  <p:childTnLst>
                                    <p:animMotion origin="layout" path="M -3.33333E-6 -3.7037E-7 L -0.81389 -3.7037E-7 " pathEditMode="relative" rAng="0" ptsTypes="AA">
                                      <p:cBhvr>
                                        <p:cTn id="6" dur="5000" fill="hold"/>
                                        <p:tgtEl>
                                          <p:spTgt spid="7"/>
                                        </p:tgtEl>
                                        <p:attrNameLst>
                                          <p:attrName>ppt_x</p:attrName>
                                          <p:attrName>ppt_y</p:attrName>
                                        </p:attrNameLst>
                                      </p:cBhvr>
                                      <p:rCtr x="-40694" y="0"/>
                                    </p:animMotion>
                                  </p:childTnLst>
                                </p:cTn>
                              </p:par>
                            </p:childTnLst>
                          </p:cTn>
                        </p:par>
                        <p:par>
                          <p:cTn id="7" fill="hold">
                            <p:stCondLst>
                              <p:cond delay="5000"/>
                            </p:stCondLst>
                            <p:childTnLst>
                              <p:par>
                                <p:cTn id="8" presetID="10" presetClass="exit" presetSubtype="0" fill="hold" nodeType="afterEffect">
                                  <p:stCondLst>
                                    <p:cond delay="0"/>
                                  </p:stCondLst>
                                  <p:childTnLst>
                                    <p:animEffect transition="out" filter="fade">
                                      <p:cBhvr>
                                        <p:cTn id="9" dur="500"/>
                                        <p:tgtEl>
                                          <p:spTgt spid="7"/>
                                        </p:tgtEl>
                                      </p:cBhvr>
                                    </p:animEffect>
                                    <p:set>
                                      <p:cBhvr>
                                        <p:cTn id="10"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a:blip r:embed="rId2" cstate="email"/>
          <a:srcRect/>
          <a:stretch>
            <a:fillRect/>
          </a:stretch>
        </p:blipFill>
        <p:spPr bwMode="auto">
          <a:xfrm>
            <a:off x="1" y="17971"/>
            <a:ext cx="9144000" cy="6858000"/>
          </a:xfrm>
          <a:prstGeom prst="rect">
            <a:avLst/>
          </a:prstGeom>
          <a:noFill/>
          <a:ln w="9525">
            <a:noFill/>
            <a:miter lim="800000"/>
            <a:headEnd/>
            <a:tailEnd/>
          </a:ln>
          <a:effectLst/>
        </p:spPr>
      </p:pic>
      <p:sp>
        <p:nvSpPr>
          <p:cNvPr id="2" name="Заголовок 1"/>
          <p:cNvSpPr>
            <a:spLocks noGrp="1"/>
          </p:cNvSpPr>
          <p:nvPr>
            <p:ph type="title"/>
          </p:nvPr>
        </p:nvSpPr>
        <p:spPr>
          <a:xfrm>
            <a:off x="128954" y="328246"/>
            <a:ext cx="9015046" cy="1362443"/>
          </a:xfrm>
        </p:spPr>
        <p:txBody>
          <a:bodyPr>
            <a:noAutofit/>
          </a:bodyPr>
          <a:lstStyle/>
          <a:p>
            <a:r>
              <a:rPr lang="ru-RU" sz="2400" b="1" dirty="0" smtClean="0">
                <a:solidFill>
                  <a:prstClr val="white"/>
                </a:solidFill>
                <a:latin typeface="Calibri" panose="020F0502020204030204"/>
                <a:ea typeface="+mn-ea"/>
                <a:cs typeface="+mn-cs"/>
              </a:rPr>
              <a:t/>
            </a:r>
            <a:br>
              <a:rPr lang="ru-RU" sz="2400" b="1" dirty="0" smtClean="0">
                <a:solidFill>
                  <a:prstClr val="white"/>
                </a:solidFill>
                <a:latin typeface="Calibri" panose="020F0502020204030204"/>
                <a:ea typeface="+mn-ea"/>
                <a:cs typeface="+mn-cs"/>
              </a:rPr>
            </a:br>
            <a:r>
              <a:rPr lang="ru-RU" sz="2400" b="1" dirty="0" smtClean="0">
                <a:solidFill>
                  <a:prstClr val="white"/>
                </a:solidFill>
                <a:latin typeface="Calibri" panose="020F0502020204030204"/>
                <a:ea typeface="+mn-ea"/>
                <a:cs typeface="+mn-cs"/>
              </a:rPr>
              <a:t>Своё </a:t>
            </a:r>
            <a:r>
              <a:rPr lang="ru-RU" sz="2400" b="1" dirty="0">
                <a:solidFill>
                  <a:prstClr val="white"/>
                </a:solidFill>
                <a:latin typeface="Calibri" panose="020F0502020204030204"/>
                <a:ea typeface="+mn-ea"/>
                <a:cs typeface="+mn-cs"/>
              </a:rPr>
              <a:t>начало история логарифмов берёт ещё с античных времён. Большой толчок к развитию не только математики, но и других естественных наук дала Эпоха Великих Географических Открытий. Население росло, запасы истощались, и в поисках новых земель и приключений отважные мореплаватели отправлялись бороздить просторы всех шести океанов.</a:t>
            </a:r>
            <a:endParaRPr lang="ru-RU" sz="2400" dirty="0"/>
          </a:p>
        </p:txBody>
      </p:sp>
      <p:sp>
        <p:nvSpPr>
          <p:cNvPr id="4" name="Объект 3"/>
          <p:cNvSpPr>
            <a:spLocks noGrp="1"/>
          </p:cNvSpPr>
          <p:nvPr>
            <p:ph sz="half" idx="2"/>
          </p:nvPr>
        </p:nvSpPr>
        <p:spPr>
          <a:xfrm>
            <a:off x="4636476" y="2180491"/>
            <a:ext cx="3878873" cy="3996471"/>
          </a:xfrm>
        </p:spPr>
        <p:txBody>
          <a:bodyPr>
            <a:normAutofit lnSpcReduction="10000"/>
          </a:bodyPr>
          <a:lstStyle/>
          <a:p>
            <a:pPr marL="0" lvl="0" indent="0" defTabSz="914400">
              <a:lnSpc>
                <a:spcPct val="100000"/>
              </a:lnSpc>
              <a:spcBef>
                <a:spcPts val="0"/>
              </a:spcBef>
              <a:buNone/>
            </a:pPr>
            <a:r>
              <a:rPr lang="ru-RU" sz="2400" b="1" dirty="0">
                <a:solidFill>
                  <a:prstClr val="white"/>
                </a:solidFill>
              </a:rPr>
              <a:t>И, чтобы точно проложить курс через моря и океаны, сложить 5 и 7 было явно недостаточно. Нужны были сложные расчеты с привязкой к звездному небу, учитывающие расположение звезд и конфигурацию планет, для определения курса корабля.</a:t>
            </a:r>
          </a:p>
          <a:p>
            <a:endParaRPr lang="ru-RU" dirty="0"/>
          </a:p>
        </p:txBody>
      </p:sp>
      <p:pic>
        <p:nvPicPr>
          <p:cNvPr id="6" name="Picture 4" descr="Капитан корабля на капитанском …» — создано в Шедевруме"/>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bwMode="auto">
          <a:xfrm>
            <a:off x="-117232" y="2225918"/>
            <a:ext cx="4632081" cy="46320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102657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additive="base">
                                        <p:cTn id="13"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p:cNvPicPr>
            <a:picLocks noChangeAspect="1" noChangeArrowheads="1"/>
          </p:cNvPicPr>
          <p:nvPr/>
        </p:nvPicPr>
        <p:blipFill>
          <a:blip r:embed="rId2" cstate="email"/>
          <a:srcRect/>
          <a:stretch>
            <a:fillRect/>
          </a:stretch>
        </p:blipFill>
        <p:spPr bwMode="auto">
          <a:xfrm>
            <a:off x="1" y="17971"/>
            <a:ext cx="9144000" cy="6858000"/>
          </a:xfrm>
          <a:prstGeom prst="rect">
            <a:avLst/>
          </a:prstGeom>
          <a:noFill/>
          <a:ln w="9525">
            <a:noFill/>
            <a:miter lim="800000"/>
            <a:headEnd/>
            <a:tailEnd/>
          </a:ln>
          <a:effectLst/>
        </p:spPr>
      </p:pic>
      <p:sp>
        <p:nvSpPr>
          <p:cNvPr id="4" name="Заголовок 1"/>
          <p:cNvSpPr txBox="1">
            <a:spLocks/>
          </p:cNvSpPr>
          <p:nvPr/>
        </p:nvSpPr>
        <p:spPr>
          <a:xfrm>
            <a:off x="1728731" y="1268760"/>
            <a:ext cx="5760640" cy="1728192"/>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ru-RU" sz="4800" b="1" dirty="0">
              <a:solidFill>
                <a:srgbClr val="FFFF00"/>
              </a:solidFill>
            </a:endParaRPr>
          </a:p>
        </p:txBody>
      </p:sp>
      <p:sp>
        <p:nvSpPr>
          <p:cNvPr id="2" name="Прямоугольник 1"/>
          <p:cNvSpPr/>
          <p:nvPr/>
        </p:nvSpPr>
        <p:spPr>
          <a:xfrm flipH="1" flipV="1">
            <a:off x="8949953" y="6669358"/>
            <a:ext cx="45719"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solidFill>
                <a:prstClr val="white"/>
              </a:solidFill>
            </a:endParaRPr>
          </a:p>
        </p:txBody>
      </p:sp>
      <p:sp>
        <p:nvSpPr>
          <p:cNvPr id="7" name="Прямоугольник 6"/>
          <p:cNvSpPr/>
          <p:nvPr/>
        </p:nvSpPr>
        <p:spPr>
          <a:xfrm>
            <a:off x="203829" y="554"/>
            <a:ext cx="8816160" cy="2382960"/>
          </a:xfrm>
          <a:prstGeom prst="rect">
            <a:avLst/>
          </a:prstGeom>
        </p:spPr>
        <p:txBody>
          <a:bodyPr wrap="square">
            <a:spAutoFit/>
          </a:bodyPr>
          <a:lstStyle/>
          <a:p>
            <a:pPr>
              <a:lnSpc>
                <a:spcPct val="107000"/>
              </a:lnSpc>
              <a:spcAft>
                <a:spcPts val="800"/>
              </a:spcAft>
            </a:pPr>
            <a:r>
              <a:rPr lang="ru-RU" sz="2000" b="1" dirty="0"/>
              <a:t> </a:t>
            </a:r>
            <a:r>
              <a:rPr lang="ru-RU" sz="2000" b="1" dirty="0">
                <a:solidFill>
                  <a:srgbClr val="FFFF00"/>
                </a:solidFill>
              </a:rPr>
              <a:t>В 1614 году шотландским математиком Джоном Непером было опубликовано сочинение на латинском языке под названием «Описание удивительной таблицы логарифмов». В своей работе ему удалось раскрыть идею логарифма числа как показателя степени, в которую нужно возвести данное основание, чтобы получить это число. Он перенес знакомые свойства прогрессии с общим членом на любые действительные показатели. Это дало непрерывную логарифмическую функцию</a:t>
            </a:r>
            <a:r>
              <a:rPr lang="ru-RU" sz="2000" b="1" dirty="0" smtClean="0">
                <a:solidFill>
                  <a:srgbClr val="FFFF00"/>
                </a:solidFill>
              </a:rPr>
              <a:t>.  </a:t>
            </a:r>
          </a:p>
        </p:txBody>
      </p:sp>
      <p:pic>
        <p:nvPicPr>
          <p:cNvPr id="8" name="Рисунок 7"/>
          <p:cNvPicPr>
            <a:picLocks noChangeAspect="1"/>
          </p:cNvPicPr>
          <p:nvPr/>
        </p:nvPicPr>
        <p:blipFill>
          <a:blip r:embed="rId3"/>
          <a:stretch>
            <a:fillRect/>
          </a:stretch>
        </p:blipFill>
        <p:spPr>
          <a:xfrm>
            <a:off x="539552" y="2587619"/>
            <a:ext cx="2095500" cy="3905250"/>
          </a:xfrm>
          <a:prstGeom prst="rect">
            <a:avLst/>
          </a:prstGeom>
        </p:spPr>
      </p:pic>
      <p:sp>
        <p:nvSpPr>
          <p:cNvPr id="9" name="Прямоугольник 8"/>
          <p:cNvSpPr/>
          <p:nvPr/>
        </p:nvSpPr>
        <p:spPr>
          <a:xfrm>
            <a:off x="2909313" y="2854655"/>
            <a:ext cx="6079856" cy="2554545"/>
          </a:xfrm>
          <a:prstGeom prst="rect">
            <a:avLst/>
          </a:prstGeom>
        </p:spPr>
        <p:txBody>
          <a:bodyPr wrap="square">
            <a:spAutoFit/>
          </a:bodyPr>
          <a:lstStyle/>
          <a:p>
            <a:r>
              <a:rPr lang="ru-RU" sz="2000" b="1" dirty="0">
                <a:solidFill>
                  <a:srgbClr val="FFFF00"/>
                </a:solidFill>
                <a:latin typeface="Times New Roman" panose="02020603050405020304" pitchFamily="18" charset="0"/>
                <a:ea typeface="Calibri" panose="020F0502020204030204" pitchFamily="34" charset="0"/>
                <a:cs typeface="Times New Roman" panose="02020603050405020304" pitchFamily="18" charset="0"/>
              </a:rPr>
              <a:t> В сочинении Непера было дано краткое описание логарифмов и их свойств и опубликованы 8-значные таблицы логарифмов синусов, косинусов и тангенсов, с шагом 1'. Термин логарифм, который был </a:t>
            </a:r>
            <a:r>
              <a:rPr lang="ru-RU" sz="2000" b="1" dirty="0">
                <a:solidFill>
                  <a:srgbClr val="FFFF00"/>
                </a:solidFill>
                <a:latin typeface="+mj-lt"/>
                <a:ea typeface="Calibri" panose="020F0502020204030204" pitchFamily="34" charset="0"/>
                <a:cs typeface="Times New Roman" panose="02020603050405020304" pitchFamily="18" charset="0"/>
              </a:rPr>
              <a:t>предложен</a:t>
            </a:r>
            <a:r>
              <a:rPr lang="ru-RU" sz="2000" b="1" dirty="0">
                <a:solidFill>
                  <a:srgbClr val="FFFF00"/>
                </a:solidFill>
                <a:latin typeface="Times New Roman" panose="02020603050405020304" pitchFamily="18" charset="0"/>
                <a:ea typeface="Calibri" panose="020F0502020204030204" pitchFamily="34" charset="0"/>
                <a:cs typeface="Times New Roman" panose="02020603050405020304" pitchFamily="18" charset="0"/>
              </a:rPr>
              <a:t> Непером, утвердился в науке. В другой книге Непера «</a:t>
            </a:r>
            <a:r>
              <a:rPr lang="ru-RU" sz="2000" b="1" dirty="0">
                <a:solidFill>
                  <a:srgbClr val="FFFF00"/>
                </a:solidFill>
                <a:latin typeface="+mj-lt"/>
                <a:ea typeface="Calibri" panose="020F0502020204030204" pitchFamily="34" charset="0"/>
                <a:cs typeface="Times New Roman" panose="02020603050405020304" pitchFamily="18" charset="0"/>
              </a:rPr>
              <a:t>Построение</a:t>
            </a:r>
            <a:r>
              <a:rPr lang="ru-RU" sz="2000" b="1" dirty="0">
                <a:solidFill>
                  <a:srgbClr val="FFFF00"/>
                </a:solidFill>
                <a:latin typeface="Times New Roman" panose="02020603050405020304" pitchFamily="18" charset="0"/>
                <a:ea typeface="Calibri" panose="020F0502020204030204" pitchFamily="34" charset="0"/>
                <a:cs typeface="Times New Roman" panose="02020603050405020304" pitchFamily="18" charset="0"/>
              </a:rPr>
              <a:t> удивительной таблицы логарифмов», более подробно описана теория логарифмов. </a:t>
            </a:r>
            <a:endParaRPr lang="ru-RU" sz="2000" b="1" dirty="0">
              <a:solidFill>
                <a:srgbClr val="FFFF00"/>
              </a:solidFill>
            </a:endParaRPr>
          </a:p>
        </p:txBody>
      </p:sp>
    </p:spTree>
    <p:extLst>
      <p:ext uri="{BB962C8B-B14F-4D97-AF65-F5344CB8AC3E}">
        <p14:creationId xmlns:p14="http://schemas.microsoft.com/office/powerpoint/2010/main" val="20055962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
                                            <p:txEl>
                                              <p:pRg st="0" end="0"/>
                                            </p:txEl>
                                          </p:spTgt>
                                        </p:tgtEl>
                                        <p:attrNameLst>
                                          <p:attrName>style.visibility</p:attrName>
                                        </p:attrNameLst>
                                      </p:cBhvr>
                                      <p:to>
                                        <p:strVal val="visible"/>
                                      </p:to>
                                    </p:set>
                                    <p:anim calcmode="lin" valueType="num">
                                      <p:cBhvr additive="base">
                                        <p:cTn id="13"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a:off x="1728731" y="1268760"/>
            <a:ext cx="5760640" cy="1728192"/>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ru-RU" sz="4800" b="1" dirty="0">
              <a:solidFill>
                <a:srgbClr val="FFFF00"/>
              </a:solidFill>
            </a:endParaRPr>
          </a:p>
        </p:txBody>
      </p:sp>
      <p:sp>
        <p:nvSpPr>
          <p:cNvPr id="2" name="Прямоугольник 1"/>
          <p:cNvSpPr/>
          <p:nvPr/>
        </p:nvSpPr>
        <p:spPr>
          <a:xfrm flipH="1" flipV="1">
            <a:off x="8949953" y="6669358"/>
            <a:ext cx="45719"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p>
        </p:txBody>
      </p:sp>
      <p:pic>
        <p:nvPicPr>
          <p:cNvPr id="3" name="Рисунок 2"/>
          <p:cNvPicPr>
            <a:picLocks noChangeAspect="1"/>
          </p:cNvPicPr>
          <p:nvPr/>
        </p:nvPicPr>
        <p:blipFill>
          <a:blip r:embed="rId2"/>
          <a:stretch>
            <a:fillRect/>
          </a:stretch>
        </p:blipFill>
        <p:spPr>
          <a:xfrm>
            <a:off x="0" y="0"/>
            <a:ext cx="9150889" cy="6858000"/>
          </a:xfrm>
          <a:prstGeom prst="rect">
            <a:avLst/>
          </a:prstGeom>
        </p:spPr>
      </p:pic>
      <p:sp>
        <p:nvSpPr>
          <p:cNvPr id="5" name="Прямоугольник 4"/>
          <p:cNvSpPr/>
          <p:nvPr/>
        </p:nvSpPr>
        <p:spPr>
          <a:xfrm>
            <a:off x="380091" y="253097"/>
            <a:ext cx="8744152" cy="2554545"/>
          </a:xfrm>
          <a:prstGeom prst="rect">
            <a:avLst/>
          </a:prstGeom>
        </p:spPr>
        <p:txBody>
          <a:bodyPr wrap="square">
            <a:spAutoFit/>
          </a:bodyPr>
          <a:lstStyle/>
          <a:p>
            <a:r>
              <a:rPr lang="ru-RU" sz="2000" b="1" dirty="0">
                <a:solidFill>
                  <a:srgbClr val="FFFF00"/>
                </a:solidFill>
              </a:rPr>
              <a:t>Одновременно с Непером изучением логарифмов занимался английский математик Генри </a:t>
            </a:r>
            <a:r>
              <a:rPr lang="ru-RU" sz="2000" b="1" dirty="0" err="1">
                <a:solidFill>
                  <a:srgbClr val="FFFF00"/>
                </a:solidFill>
              </a:rPr>
              <a:t>Бригс</a:t>
            </a:r>
            <a:r>
              <a:rPr lang="ru-RU" sz="2000" b="1" dirty="0">
                <a:solidFill>
                  <a:srgbClr val="FFFF00"/>
                </a:solidFill>
              </a:rPr>
              <a:t>. В 1617 году он опубликовал первый свой труд — таблицу, в которой содержались 14-значные десятичные логарифмы от 1 до 1000. — «Первую тысячу логарифмов» в год смерти Непера. Здесь даны были десятичные логарифмы чисел от 1 до 1000 с четырнадцатью знаками. Позднее, </a:t>
            </a:r>
            <a:r>
              <a:rPr lang="ru-RU" sz="2000" b="1" dirty="0" err="1">
                <a:solidFill>
                  <a:srgbClr val="FFFF00"/>
                </a:solidFill>
              </a:rPr>
              <a:t>Бригсом</a:t>
            </a:r>
            <a:r>
              <a:rPr lang="ru-RU" sz="2000" b="1" dirty="0">
                <a:solidFill>
                  <a:srgbClr val="FFFF00"/>
                </a:solidFill>
              </a:rPr>
              <a:t> была выпущена «Логарифмическая арифметика», в которой содержались 14-значные таблицы логарифмов целых чисел от 1 до 20 000 и от 90 000 до 100 000. </a:t>
            </a:r>
          </a:p>
        </p:txBody>
      </p:sp>
      <p:sp>
        <p:nvSpPr>
          <p:cNvPr id="6" name="Прямоугольник 5"/>
          <p:cNvSpPr/>
          <p:nvPr/>
        </p:nvSpPr>
        <p:spPr>
          <a:xfrm>
            <a:off x="4251408" y="3428703"/>
            <a:ext cx="4572000" cy="2677656"/>
          </a:xfrm>
          <a:prstGeom prst="rect">
            <a:avLst/>
          </a:prstGeom>
        </p:spPr>
        <p:txBody>
          <a:bodyPr>
            <a:spAutoFit/>
          </a:bodyPr>
          <a:lstStyle/>
          <a:p>
            <a:r>
              <a:rPr lang="ru-RU" sz="2400" b="1" dirty="0">
                <a:solidFill>
                  <a:srgbClr val="FFC000"/>
                </a:solidFill>
              </a:rPr>
              <a:t>Генри </a:t>
            </a:r>
            <a:r>
              <a:rPr lang="ru-RU" sz="2400" b="1" dirty="0" err="1" smtClean="0">
                <a:solidFill>
                  <a:srgbClr val="FFC000"/>
                </a:solidFill>
              </a:rPr>
              <a:t>Бригс</a:t>
            </a:r>
            <a:r>
              <a:rPr lang="ru-RU" sz="2400" b="1" dirty="0" smtClean="0">
                <a:solidFill>
                  <a:srgbClr val="FFC000"/>
                </a:solidFill>
              </a:rPr>
              <a:t> (1561-1630) </a:t>
            </a:r>
            <a:r>
              <a:rPr lang="ru-RU" sz="2400" b="1" dirty="0">
                <a:solidFill>
                  <a:srgbClr val="FFC000"/>
                </a:solidFill>
              </a:rPr>
              <a:t>— английский математик, профессор математики в </a:t>
            </a:r>
            <a:r>
              <a:rPr lang="ru-RU" sz="2400" b="1" dirty="0" err="1">
                <a:solidFill>
                  <a:srgbClr val="FFC000"/>
                </a:solidFill>
              </a:rPr>
              <a:t>Грешем</a:t>
            </a:r>
            <a:r>
              <a:rPr lang="ru-RU" sz="2400" b="1" dirty="0">
                <a:solidFill>
                  <a:srgbClr val="FFC000"/>
                </a:solidFill>
              </a:rPr>
              <a:t>-колледже (Лондон), затем в Оксфордском университете, создатель первых таблиц десятичных логарифмов.</a:t>
            </a:r>
          </a:p>
        </p:txBody>
      </p:sp>
      <p:pic>
        <p:nvPicPr>
          <p:cNvPr id="7" name="Рисунок 6"/>
          <p:cNvPicPr>
            <a:picLocks noChangeAspect="1"/>
          </p:cNvPicPr>
          <p:nvPr/>
        </p:nvPicPr>
        <p:blipFill>
          <a:blip r:embed="rId3"/>
          <a:stretch>
            <a:fillRect/>
          </a:stretch>
        </p:blipFill>
        <p:spPr>
          <a:xfrm>
            <a:off x="539552" y="2807642"/>
            <a:ext cx="3384375" cy="4167584"/>
          </a:xfrm>
          <a:prstGeom prst="rect">
            <a:avLst/>
          </a:prstGeom>
        </p:spPr>
      </p:pic>
    </p:spTree>
    <p:extLst>
      <p:ext uri="{BB962C8B-B14F-4D97-AF65-F5344CB8AC3E}">
        <p14:creationId xmlns:p14="http://schemas.microsoft.com/office/powerpoint/2010/main" val="359656002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12" name="Рисунок 11"/>
          <p:cNvPicPr>
            <a:picLocks noChangeAspect="1"/>
          </p:cNvPicPr>
          <p:nvPr/>
        </p:nvPicPr>
        <p:blipFill>
          <a:blip r:embed="rId2"/>
          <a:stretch>
            <a:fillRect/>
          </a:stretch>
        </p:blipFill>
        <p:spPr>
          <a:xfrm>
            <a:off x="-3049" y="0"/>
            <a:ext cx="9150493" cy="6858000"/>
          </a:xfrm>
          <a:prstGeom prst="rect">
            <a:avLst/>
          </a:prstGeom>
        </p:spPr>
      </p:pic>
      <p:sp>
        <p:nvSpPr>
          <p:cNvPr id="5" name="Прямоугольник 4"/>
          <p:cNvSpPr/>
          <p:nvPr/>
        </p:nvSpPr>
        <p:spPr>
          <a:xfrm>
            <a:off x="457200" y="274638"/>
            <a:ext cx="8435280" cy="1938992"/>
          </a:xfrm>
          <a:prstGeom prst="rect">
            <a:avLst/>
          </a:prstGeom>
        </p:spPr>
        <p:txBody>
          <a:bodyPr wrap="square">
            <a:spAutoFit/>
          </a:bodyPr>
          <a:lstStyle/>
          <a:p>
            <a:r>
              <a:rPr lang="ru-RU" sz="2000" b="1" dirty="0">
                <a:solidFill>
                  <a:srgbClr val="FFFF00"/>
                </a:solidFill>
              </a:rPr>
              <a:t>В 1703 году были изданы первые таблицы на русском языке при участии русского математика Леонтия Филипповича Магницкого. Активно теорию логарифмов развивал петербургский академик Леонард Эйлер. Именно он впервые стал рассматривать логарифмирование как действие, которое обратно возведению в степень. Также им введены в употребление в термины «основание логарифма» и «мантисса». </a:t>
            </a:r>
          </a:p>
        </p:txBody>
      </p:sp>
      <p:pic>
        <p:nvPicPr>
          <p:cNvPr id="6" name="Рисунок 5"/>
          <p:cNvPicPr>
            <a:picLocks noChangeAspect="1"/>
          </p:cNvPicPr>
          <p:nvPr/>
        </p:nvPicPr>
        <p:blipFill>
          <a:blip r:embed="rId3"/>
          <a:stretch>
            <a:fillRect/>
          </a:stretch>
        </p:blipFill>
        <p:spPr>
          <a:xfrm>
            <a:off x="458629" y="2396192"/>
            <a:ext cx="2804174" cy="2618562"/>
          </a:xfrm>
          <a:prstGeom prst="rect">
            <a:avLst/>
          </a:prstGeom>
        </p:spPr>
      </p:pic>
      <p:pic>
        <p:nvPicPr>
          <p:cNvPr id="7" name="Рисунок 6"/>
          <p:cNvPicPr>
            <a:picLocks noChangeAspect="1"/>
          </p:cNvPicPr>
          <p:nvPr/>
        </p:nvPicPr>
        <p:blipFill>
          <a:blip r:embed="rId4"/>
          <a:stretch>
            <a:fillRect/>
          </a:stretch>
        </p:blipFill>
        <p:spPr>
          <a:xfrm>
            <a:off x="5560167" y="2396192"/>
            <a:ext cx="3126633" cy="2278082"/>
          </a:xfrm>
          <a:prstGeom prst="rect">
            <a:avLst/>
          </a:prstGeom>
        </p:spPr>
      </p:pic>
      <p:sp>
        <p:nvSpPr>
          <p:cNvPr id="8" name="Прямоугольник 7"/>
          <p:cNvSpPr/>
          <p:nvPr/>
        </p:nvSpPr>
        <p:spPr>
          <a:xfrm>
            <a:off x="4932039" y="4848835"/>
            <a:ext cx="4179715" cy="1754326"/>
          </a:xfrm>
          <a:prstGeom prst="rect">
            <a:avLst/>
          </a:prstGeom>
        </p:spPr>
        <p:txBody>
          <a:bodyPr wrap="square">
            <a:spAutoFit/>
          </a:bodyPr>
          <a:lstStyle/>
          <a:p>
            <a:r>
              <a:rPr lang="ru-RU" b="1" dirty="0" err="1">
                <a:solidFill>
                  <a:srgbClr val="FFFF00"/>
                </a:solidFill>
              </a:rPr>
              <a:t>Леона́рд</a:t>
            </a:r>
            <a:r>
              <a:rPr lang="ru-RU" b="1" dirty="0">
                <a:solidFill>
                  <a:srgbClr val="FFFF00"/>
                </a:solidFill>
              </a:rPr>
              <a:t> </a:t>
            </a:r>
            <a:r>
              <a:rPr lang="ru-RU" b="1" dirty="0" err="1">
                <a:solidFill>
                  <a:srgbClr val="FFFF00"/>
                </a:solidFill>
              </a:rPr>
              <a:t>Э́йлер</a:t>
            </a:r>
            <a:r>
              <a:rPr lang="ru-RU" b="1" dirty="0">
                <a:solidFill>
                  <a:srgbClr val="FFFF00"/>
                </a:solidFill>
              </a:rPr>
              <a:t> </a:t>
            </a:r>
            <a:r>
              <a:rPr lang="ru-RU" b="1" dirty="0" smtClean="0">
                <a:solidFill>
                  <a:srgbClr val="FFFF00"/>
                </a:solidFill>
              </a:rPr>
              <a:t>(1707-1783</a:t>
            </a:r>
            <a:r>
              <a:rPr lang="ru-RU" b="1" dirty="0">
                <a:solidFill>
                  <a:srgbClr val="FFFF00"/>
                </a:solidFill>
              </a:rPr>
              <a:t>)</a:t>
            </a:r>
            <a:r>
              <a:rPr lang="ru-RU" b="1" dirty="0" smtClean="0">
                <a:solidFill>
                  <a:srgbClr val="FFFF00"/>
                </a:solidFill>
              </a:rPr>
              <a:t>— </a:t>
            </a:r>
            <a:r>
              <a:rPr lang="ru-RU" b="1" dirty="0">
                <a:solidFill>
                  <a:srgbClr val="FFFF00"/>
                </a:solidFill>
              </a:rPr>
              <a:t>швейцарский, прусский и </a:t>
            </a:r>
            <a:r>
              <a:rPr lang="ru-RU" b="1" dirty="0" smtClean="0">
                <a:solidFill>
                  <a:srgbClr val="FFFF00"/>
                </a:solidFill>
              </a:rPr>
              <a:t>российский математик </a:t>
            </a:r>
            <a:r>
              <a:rPr lang="ru-RU" b="1" dirty="0">
                <a:solidFill>
                  <a:srgbClr val="FFFF00"/>
                </a:solidFill>
              </a:rPr>
              <a:t>и механик, внёсший фундаментальный вклад в развитие </a:t>
            </a:r>
            <a:r>
              <a:rPr lang="ru-RU" b="1" dirty="0" smtClean="0">
                <a:solidFill>
                  <a:srgbClr val="FFFF00"/>
                </a:solidFill>
              </a:rPr>
              <a:t>наук </a:t>
            </a:r>
            <a:r>
              <a:rPr lang="ru-RU" b="1" dirty="0" err="1" smtClean="0">
                <a:solidFill>
                  <a:srgbClr val="FFFF00"/>
                </a:solidFill>
              </a:rPr>
              <a:t>физики,астрономии</a:t>
            </a:r>
            <a:r>
              <a:rPr lang="ru-RU" b="1" dirty="0" smtClean="0">
                <a:solidFill>
                  <a:srgbClr val="FFFF00"/>
                </a:solidFill>
              </a:rPr>
              <a:t> </a:t>
            </a:r>
            <a:r>
              <a:rPr lang="ru-RU" b="1" dirty="0">
                <a:solidFill>
                  <a:srgbClr val="FFFF00"/>
                </a:solidFill>
              </a:rPr>
              <a:t>и ряда прикладных </a:t>
            </a:r>
            <a:r>
              <a:rPr lang="ru-RU" b="1" dirty="0" smtClean="0">
                <a:solidFill>
                  <a:srgbClr val="FFFF00"/>
                </a:solidFill>
              </a:rPr>
              <a:t>наук</a:t>
            </a:r>
            <a:r>
              <a:rPr lang="ru-RU" b="1" dirty="0">
                <a:solidFill>
                  <a:srgbClr val="FFFF00"/>
                </a:solidFill>
              </a:rPr>
              <a:t>.</a:t>
            </a:r>
          </a:p>
        </p:txBody>
      </p:sp>
      <p:sp>
        <p:nvSpPr>
          <p:cNvPr id="9" name="Прямоугольник 8"/>
          <p:cNvSpPr/>
          <p:nvPr/>
        </p:nvSpPr>
        <p:spPr>
          <a:xfrm>
            <a:off x="251520" y="5014754"/>
            <a:ext cx="4032448" cy="1015663"/>
          </a:xfrm>
          <a:prstGeom prst="rect">
            <a:avLst/>
          </a:prstGeom>
        </p:spPr>
        <p:txBody>
          <a:bodyPr wrap="square">
            <a:spAutoFit/>
          </a:bodyPr>
          <a:lstStyle/>
          <a:p>
            <a:r>
              <a:rPr lang="ru-RU" sz="2000" b="1" dirty="0" err="1">
                <a:solidFill>
                  <a:srgbClr val="FFFF00"/>
                </a:solidFill>
              </a:rPr>
              <a:t>Лео́нтий</a:t>
            </a:r>
            <a:r>
              <a:rPr lang="ru-RU" sz="2000" b="1" dirty="0">
                <a:solidFill>
                  <a:srgbClr val="FFFF00"/>
                </a:solidFill>
              </a:rPr>
              <a:t> </a:t>
            </a:r>
            <a:r>
              <a:rPr lang="ru-RU" sz="2000" b="1" dirty="0" err="1">
                <a:solidFill>
                  <a:srgbClr val="FFFF00"/>
                </a:solidFill>
              </a:rPr>
              <a:t>Фили́ппович</a:t>
            </a:r>
            <a:r>
              <a:rPr lang="ru-RU" sz="2000" b="1" dirty="0">
                <a:solidFill>
                  <a:srgbClr val="FFFF00"/>
                </a:solidFill>
              </a:rPr>
              <a:t> </a:t>
            </a:r>
            <a:r>
              <a:rPr lang="ru-RU" sz="2000" b="1" dirty="0" err="1">
                <a:solidFill>
                  <a:srgbClr val="FFFF00"/>
                </a:solidFill>
              </a:rPr>
              <a:t>Магни́цкий</a:t>
            </a:r>
            <a:r>
              <a:rPr lang="ru-RU" sz="2000" b="1" dirty="0">
                <a:solidFill>
                  <a:srgbClr val="FFFF00"/>
                </a:solidFill>
              </a:rPr>
              <a:t> </a:t>
            </a:r>
            <a:r>
              <a:rPr lang="ru-RU" sz="2000" b="1" dirty="0" smtClean="0">
                <a:solidFill>
                  <a:srgbClr val="FFFF00"/>
                </a:solidFill>
              </a:rPr>
              <a:t>(1669-1739) </a:t>
            </a:r>
            <a:r>
              <a:rPr lang="ru-RU" sz="2000" b="1" dirty="0">
                <a:solidFill>
                  <a:srgbClr val="FFFF00"/>
                </a:solidFill>
              </a:rPr>
              <a:t>— русский математик, педагог. </a:t>
            </a:r>
          </a:p>
        </p:txBody>
      </p:sp>
    </p:spTree>
    <p:extLst>
      <p:ext uri="{BB962C8B-B14F-4D97-AF65-F5344CB8AC3E}">
        <p14:creationId xmlns:p14="http://schemas.microsoft.com/office/powerpoint/2010/main" val="246332956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4" name="Рисунок 3"/>
          <p:cNvPicPr>
            <a:picLocks noChangeAspect="1"/>
          </p:cNvPicPr>
          <p:nvPr/>
        </p:nvPicPr>
        <p:blipFill>
          <a:blip r:embed="rId2"/>
          <a:stretch>
            <a:fillRect/>
          </a:stretch>
        </p:blipFill>
        <p:spPr>
          <a:xfrm>
            <a:off x="-793" y="-594"/>
            <a:ext cx="9144793" cy="6858594"/>
          </a:xfrm>
          <a:prstGeom prst="rect">
            <a:avLst/>
          </a:prstGeom>
        </p:spPr>
      </p:pic>
      <p:sp>
        <p:nvSpPr>
          <p:cNvPr id="6" name="Прямоугольник 5"/>
          <p:cNvSpPr/>
          <p:nvPr/>
        </p:nvSpPr>
        <p:spPr>
          <a:xfrm>
            <a:off x="628650" y="365126"/>
            <a:ext cx="8351577" cy="5171224"/>
          </a:xfrm>
          <a:prstGeom prst="rect">
            <a:avLst/>
          </a:prstGeom>
        </p:spPr>
        <p:txBody>
          <a:bodyPr wrap="square">
            <a:spAutoFit/>
          </a:bodyPr>
          <a:lstStyle/>
          <a:p>
            <a:pPr>
              <a:lnSpc>
                <a:spcPct val="107000"/>
              </a:lnSpc>
              <a:spcAft>
                <a:spcPts val="0"/>
              </a:spcAft>
            </a:pPr>
            <a:r>
              <a:rPr lang="ru-RU" sz="2800" b="1" dirty="0" smtClean="0">
                <a:solidFill>
                  <a:srgbClr val="FFFFFF"/>
                </a:solidFill>
                <a:effectLst/>
                <a:latin typeface="inherit"/>
                <a:ea typeface="Times New Roman" panose="02020603050405020304" pitchFamily="18" charset="0"/>
                <a:cs typeface="Arial" panose="020B0604020202020204" pitchFamily="34" charset="0"/>
              </a:rPr>
              <a:t>Решение логарифмических уравнений по определению логарифма </a:t>
            </a:r>
            <a:endParaRPr lang="ru-RU" sz="2800" b="1" dirty="0" smtClean="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ru-RU" sz="1600" b="1" dirty="0" smtClean="0">
                <a:solidFill>
                  <a:srgbClr val="4E4E3F"/>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ru-RU" sz="1600" b="1" dirty="0">
              <a:solidFill>
                <a:srgbClr val="4E4E3F"/>
              </a:solidFill>
              <a:latin typeface="Arial" panose="020B0604020202020204" pitchFamily="34" charset="0"/>
              <a:ea typeface="Times New Roman" panose="02020603050405020304" pitchFamily="18" charset="0"/>
              <a:cs typeface="Times New Roman" panose="02020603050405020304" pitchFamily="18" charset="0"/>
            </a:endParaRPr>
          </a:p>
          <a:p>
            <a:pPr>
              <a:lnSpc>
                <a:spcPct val="107000"/>
              </a:lnSpc>
              <a:spcAft>
                <a:spcPts val="800"/>
              </a:spcAft>
            </a:pPr>
            <a:r>
              <a:rPr lang="ru-RU" sz="2800" dirty="0" smtClean="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Уравнения, содержащие переменную под знаком логарифма (в основании логарифма), называются логарифмическими.</a:t>
            </a:r>
            <a:endParaRPr lang="ru-RU" sz="2800" dirty="0" smtClean="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ru-RU" sz="2800" dirty="0" smtClean="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Простейшим логарифмическим уравнением является уравнение вида</a:t>
            </a:r>
            <a:r>
              <a:rPr lang="ru-RU" sz="2800" b="1" dirty="0">
                <a:solidFill>
                  <a:schemeClr val="bg1"/>
                </a:solidFill>
                <a:latin typeface="Calibri" panose="020F0502020204030204" pitchFamily="34" charset="0"/>
                <a:ea typeface="Times New Roman" panose="02020603050405020304" pitchFamily="18" charset="0"/>
                <a:cs typeface="Times New Roman" panose="02020603050405020304" pitchFamily="18" charset="0"/>
              </a:rPr>
              <a:t> </a:t>
            </a:r>
            <a:r>
              <a:rPr lang="ru-RU" sz="2800" b="1" dirty="0" smtClean="0">
                <a:solidFill>
                  <a:schemeClr val="bg1"/>
                </a:solidFill>
                <a:latin typeface="Calibri" panose="020F0502020204030204" pitchFamily="34" charset="0"/>
                <a:ea typeface="Times New Roman" panose="02020603050405020304" pitchFamily="18" charset="0"/>
                <a:cs typeface="Times New Roman" panose="02020603050405020304" pitchFamily="18" charset="0"/>
              </a:rPr>
              <a:t> </a:t>
            </a:r>
            <a:r>
              <a:rPr lang="ru-RU" sz="2800" b="1" dirty="0" err="1" smtClean="0">
                <a:solidFill>
                  <a:srgbClr val="FFFF00"/>
                </a:solidFill>
                <a:effectLst/>
                <a:latin typeface="Times New Roman" panose="02020603050405020304" pitchFamily="18" charset="0"/>
                <a:ea typeface="Times New Roman" panose="02020603050405020304" pitchFamily="18" charset="0"/>
                <a:cs typeface="Times New Roman" panose="02020603050405020304" pitchFamily="18" charset="0"/>
              </a:rPr>
              <a:t>log</a:t>
            </a:r>
            <a:r>
              <a:rPr lang="en-US" sz="2800" b="1" baseline="-25000" dirty="0" smtClean="0">
                <a:solidFill>
                  <a:srgbClr val="FFFF00"/>
                </a:solidFill>
                <a:effectLst/>
                <a:latin typeface="Times New Roman" panose="02020603050405020304" pitchFamily="18" charset="0"/>
                <a:ea typeface="Times New Roman" panose="02020603050405020304" pitchFamily="18" charset="0"/>
                <a:cs typeface="Times New Roman" panose="02020603050405020304" pitchFamily="18" charset="0"/>
              </a:rPr>
              <a:t>a</a:t>
            </a:r>
            <a:r>
              <a:rPr lang="ru-RU" sz="2800" b="1" dirty="0" smtClean="0">
                <a:solidFill>
                  <a:srgbClr val="FFFF00"/>
                </a:solidFill>
                <a:effectLst/>
                <a:latin typeface="Times New Roman" panose="02020603050405020304" pitchFamily="18" charset="0"/>
                <a:ea typeface="Times New Roman" panose="02020603050405020304" pitchFamily="18" charset="0"/>
                <a:cs typeface="Times New Roman" panose="02020603050405020304" pitchFamily="18" charset="0"/>
              </a:rPr>
              <a:t>x=b</a:t>
            </a:r>
            <a:r>
              <a:rPr lang="ru-RU" sz="2800" b="1" dirty="0" smtClean="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800" dirty="0" smtClean="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где основание </a:t>
            </a:r>
            <a:r>
              <a:rPr lang="ru-RU" sz="2800" b="1" dirty="0" smtClean="0">
                <a:solidFill>
                  <a:srgbClr val="FFFF00"/>
                </a:solidFill>
                <a:effectLst/>
                <a:latin typeface="Times New Roman" panose="02020603050405020304" pitchFamily="18" charset="0"/>
                <a:ea typeface="Times New Roman" panose="02020603050405020304" pitchFamily="18" charset="0"/>
                <a:cs typeface="Times New Roman" panose="02020603050405020304" pitchFamily="18" charset="0"/>
              </a:rPr>
              <a:t>a&gt;0,a≠1</a:t>
            </a:r>
            <a:r>
              <a:rPr lang="ru-RU" sz="2800" dirty="0" smtClean="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ru-RU" sz="2800" dirty="0" smtClean="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ru-RU" sz="2800" dirty="0" smtClean="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а выражение, стоящее под знаком логарифма,</a:t>
            </a:r>
            <a:r>
              <a:rPr lang="ru-RU" sz="2800" b="1" dirty="0" smtClean="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800" b="1" dirty="0" smtClean="0">
                <a:solidFill>
                  <a:srgbClr val="FFFF00"/>
                </a:solidFill>
                <a:effectLst/>
                <a:latin typeface="Times New Roman" panose="02020603050405020304" pitchFamily="18" charset="0"/>
                <a:ea typeface="Times New Roman" panose="02020603050405020304" pitchFamily="18" charset="0"/>
                <a:cs typeface="Times New Roman" panose="02020603050405020304" pitchFamily="18" charset="0"/>
              </a:rPr>
              <a:t>x&gt;0</a:t>
            </a:r>
            <a:r>
              <a:rPr lang="ru-RU" sz="2800" dirty="0" smtClean="0">
                <a:solidFill>
                  <a:schemeClr val="accent4">
                    <a:lumMod val="60000"/>
                    <a:lumOff val="4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ru-RU" sz="2800" dirty="0" smtClean="0">
              <a:solidFill>
                <a:schemeClr val="accent4">
                  <a:lumMod val="60000"/>
                  <a:lumOff val="40000"/>
                </a:schemeClr>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ru-RU" sz="2800" dirty="0" smtClean="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Для любого действительного b это уравнение имеет единственное решение: </a:t>
            </a:r>
            <a:r>
              <a:rPr lang="ru-RU" sz="2800" b="1" dirty="0" smtClean="0">
                <a:solidFill>
                  <a:srgbClr val="FFFF00"/>
                </a:solidFill>
                <a:effectLst/>
                <a:latin typeface="Times New Roman" panose="02020603050405020304" pitchFamily="18" charset="0"/>
                <a:ea typeface="Times New Roman" panose="02020603050405020304" pitchFamily="18" charset="0"/>
                <a:cs typeface="Times New Roman" panose="02020603050405020304" pitchFamily="18" charset="0"/>
              </a:rPr>
              <a:t>x=</a:t>
            </a:r>
            <a:r>
              <a:rPr lang="ru-RU" sz="2800" b="1" dirty="0" err="1" smtClean="0">
                <a:solidFill>
                  <a:srgbClr val="FFFF00"/>
                </a:solidFill>
                <a:effectLst/>
                <a:latin typeface="Times New Roman" panose="02020603050405020304" pitchFamily="18" charset="0"/>
                <a:ea typeface="Times New Roman" panose="02020603050405020304" pitchFamily="18" charset="0"/>
                <a:cs typeface="Times New Roman" panose="02020603050405020304" pitchFamily="18" charset="0"/>
              </a:rPr>
              <a:t>a</a:t>
            </a:r>
            <a:r>
              <a:rPr lang="ru-RU" sz="2800" b="1" baseline="30000" dirty="0" err="1" smtClean="0">
                <a:solidFill>
                  <a:srgbClr val="FFFF00"/>
                </a:solidFill>
                <a:effectLst/>
                <a:latin typeface="Times New Roman" panose="02020603050405020304" pitchFamily="18" charset="0"/>
                <a:ea typeface="Times New Roman" panose="02020603050405020304" pitchFamily="18" charset="0"/>
                <a:cs typeface="Times New Roman" panose="02020603050405020304" pitchFamily="18" charset="0"/>
              </a:rPr>
              <a:t>b</a:t>
            </a:r>
            <a:r>
              <a:rPr lang="ru-RU" sz="2800" b="1" dirty="0" smtClean="0">
                <a:solidFill>
                  <a:srgbClr val="FFFF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ru-RU" sz="2800" b="1" dirty="0">
              <a:solidFill>
                <a:srgbClr val="FFFF00"/>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67490084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a:stretch>
            <a:fillRect/>
          </a:stretch>
        </p:blipFill>
        <p:spPr>
          <a:xfrm>
            <a:off x="-793" y="-594"/>
            <a:ext cx="9144793" cy="6858594"/>
          </a:xfrm>
          <a:prstGeom prst="rect">
            <a:avLst/>
          </a:prstGeom>
        </p:spPr>
      </p:pic>
      <p:sp>
        <p:nvSpPr>
          <p:cNvPr id="2" name="Прямоугольник 1"/>
          <p:cNvSpPr/>
          <p:nvPr/>
        </p:nvSpPr>
        <p:spPr>
          <a:xfrm>
            <a:off x="504092" y="1028343"/>
            <a:ext cx="6353908" cy="5262979"/>
          </a:xfrm>
          <a:prstGeom prst="rect">
            <a:avLst/>
          </a:prstGeom>
        </p:spPr>
        <p:txBody>
          <a:bodyPr wrap="square">
            <a:spAutoFit/>
          </a:bodyPr>
          <a:lstStyle/>
          <a:p>
            <a:r>
              <a:rPr lang="ru-RU" sz="2400" b="1" dirty="0">
                <a:solidFill>
                  <a:srgbClr val="FFFF00"/>
                </a:solidFill>
              </a:rPr>
              <a:t>Пример </a:t>
            </a:r>
            <a:r>
              <a:rPr lang="ru-RU" sz="2400" b="1" dirty="0" smtClean="0">
                <a:solidFill>
                  <a:srgbClr val="FFFF00"/>
                </a:solidFill>
              </a:rPr>
              <a:t>:</a:t>
            </a:r>
            <a:endParaRPr lang="ru-RU" sz="2400" b="1" dirty="0">
              <a:solidFill>
                <a:srgbClr val="FFFF00"/>
              </a:solidFill>
            </a:endParaRPr>
          </a:p>
          <a:p>
            <a:r>
              <a:rPr lang="ru-RU" sz="2400" b="1" dirty="0">
                <a:solidFill>
                  <a:srgbClr val="FFFF00"/>
                </a:solidFill>
              </a:rPr>
              <a:t>решить уравнение: log</a:t>
            </a:r>
            <a:r>
              <a:rPr lang="ru-RU" sz="2400" b="1" baseline="-25000" dirty="0">
                <a:solidFill>
                  <a:srgbClr val="FFFF00"/>
                </a:solidFill>
              </a:rPr>
              <a:t>3</a:t>
            </a:r>
            <a:r>
              <a:rPr lang="ru-RU" sz="2400" b="1" dirty="0">
                <a:solidFill>
                  <a:srgbClr val="FFFF00"/>
                </a:solidFill>
              </a:rPr>
              <a:t>(x</a:t>
            </a:r>
            <a:r>
              <a:rPr lang="ru-RU" sz="2400" b="1" baseline="30000" dirty="0">
                <a:solidFill>
                  <a:srgbClr val="FFFF00"/>
                </a:solidFill>
              </a:rPr>
              <a:t>2</a:t>
            </a:r>
            <a:r>
              <a:rPr lang="ru-RU" sz="2400" b="1" dirty="0">
                <a:solidFill>
                  <a:srgbClr val="FFFF00"/>
                </a:solidFill>
              </a:rPr>
              <a:t>+72)=4.</a:t>
            </a:r>
          </a:p>
          <a:p>
            <a:r>
              <a:rPr lang="ru-RU" sz="2400" b="1" dirty="0">
                <a:solidFill>
                  <a:srgbClr val="FFFF00"/>
                </a:solidFill>
              </a:rPr>
              <a:t> </a:t>
            </a:r>
          </a:p>
          <a:p>
            <a:r>
              <a:rPr lang="ru-RU" sz="2400" b="1" dirty="0">
                <a:solidFill>
                  <a:srgbClr val="FFFF00"/>
                </a:solidFill>
              </a:rPr>
              <a:t>Находим ОДЗ: </a:t>
            </a:r>
          </a:p>
          <a:p>
            <a:r>
              <a:rPr lang="ru-RU" sz="2400" b="1" dirty="0">
                <a:solidFill>
                  <a:srgbClr val="FFFF00"/>
                </a:solidFill>
              </a:rPr>
              <a:t>x</a:t>
            </a:r>
            <a:r>
              <a:rPr lang="ru-RU" sz="2400" b="1" baseline="30000" dirty="0">
                <a:solidFill>
                  <a:srgbClr val="FFFF00"/>
                </a:solidFill>
              </a:rPr>
              <a:t>2</a:t>
            </a:r>
            <a:r>
              <a:rPr lang="ru-RU" sz="2400" b="1" dirty="0">
                <a:solidFill>
                  <a:srgbClr val="FFFF00"/>
                </a:solidFill>
              </a:rPr>
              <a:t>+72&gt;0 ⇒ x ∈ R.</a:t>
            </a:r>
          </a:p>
          <a:p>
            <a:r>
              <a:rPr lang="ru-RU" sz="2400" b="1" dirty="0">
                <a:solidFill>
                  <a:srgbClr val="FFFF00"/>
                </a:solidFill>
              </a:rPr>
              <a:t> </a:t>
            </a:r>
            <a:r>
              <a:rPr lang="ru-RU" sz="2400" b="1" dirty="0" smtClean="0">
                <a:solidFill>
                  <a:srgbClr val="FFFF00"/>
                </a:solidFill>
              </a:rPr>
              <a:t>Решаем </a:t>
            </a:r>
            <a:r>
              <a:rPr lang="ru-RU" sz="2400" b="1" dirty="0">
                <a:solidFill>
                  <a:srgbClr val="FFFF00"/>
                </a:solidFill>
              </a:rPr>
              <a:t>уравнение, по определению логарифма получаем:</a:t>
            </a:r>
          </a:p>
          <a:p>
            <a:r>
              <a:rPr lang="ru-RU" sz="2400" b="1" dirty="0">
                <a:solidFill>
                  <a:srgbClr val="FFFF00"/>
                </a:solidFill>
              </a:rPr>
              <a:t> log</a:t>
            </a:r>
            <a:r>
              <a:rPr lang="ru-RU" sz="2400" b="1" baseline="-25000" dirty="0">
                <a:solidFill>
                  <a:srgbClr val="FFFF00"/>
                </a:solidFill>
              </a:rPr>
              <a:t>3</a:t>
            </a:r>
            <a:r>
              <a:rPr lang="ru-RU" sz="2400" b="1" dirty="0">
                <a:solidFill>
                  <a:srgbClr val="FFFF00"/>
                </a:solidFill>
              </a:rPr>
              <a:t>(x</a:t>
            </a:r>
            <a:r>
              <a:rPr lang="ru-RU" sz="2400" b="1" baseline="30000" dirty="0">
                <a:solidFill>
                  <a:srgbClr val="FFFF00"/>
                </a:solidFill>
              </a:rPr>
              <a:t>2</a:t>
            </a:r>
            <a:r>
              <a:rPr lang="ru-RU" sz="2400" b="1" dirty="0">
                <a:solidFill>
                  <a:srgbClr val="FFFF00"/>
                </a:solidFill>
              </a:rPr>
              <a:t>+72)=4</a:t>
            </a:r>
          </a:p>
          <a:p>
            <a:r>
              <a:rPr lang="ru-RU" sz="2400" b="1" dirty="0">
                <a:solidFill>
                  <a:srgbClr val="FFFF00"/>
                </a:solidFill>
              </a:rPr>
              <a:t>   x</a:t>
            </a:r>
            <a:r>
              <a:rPr lang="ru-RU" sz="2400" b="1" baseline="30000" dirty="0">
                <a:solidFill>
                  <a:srgbClr val="FFFF00"/>
                </a:solidFill>
              </a:rPr>
              <a:t>2</a:t>
            </a:r>
            <a:r>
              <a:rPr lang="ru-RU" sz="2400" b="1" dirty="0">
                <a:solidFill>
                  <a:srgbClr val="FFFF00"/>
                </a:solidFill>
              </a:rPr>
              <a:t>+72=3</a:t>
            </a:r>
            <a:r>
              <a:rPr lang="ru-RU" sz="2400" b="1" baseline="30000" dirty="0">
                <a:solidFill>
                  <a:srgbClr val="FFFF00"/>
                </a:solidFill>
              </a:rPr>
              <a:t>4</a:t>
            </a:r>
            <a:endParaRPr lang="ru-RU" sz="2400" b="1" dirty="0">
              <a:solidFill>
                <a:srgbClr val="FFFF00"/>
              </a:solidFill>
            </a:endParaRPr>
          </a:p>
          <a:p>
            <a:r>
              <a:rPr lang="ru-RU" sz="2400" b="1" dirty="0">
                <a:solidFill>
                  <a:srgbClr val="FFFF00"/>
                </a:solidFill>
              </a:rPr>
              <a:t>  x</a:t>
            </a:r>
            <a:r>
              <a:rPr lang="ru-RU" sz="2400" b="1" baseline="30000" dirty="0">
                <a:solidFill>
                  <a:srgbClr val="FFFF00"/>
                </a:solidFill>
              </a:rPr>
              <a:t>2</a:t>
            </a:r>
            <a:r>
              <a:rPr lang="ru-RU" sz="2400" b="1" dirty="0">
                <a:solidFill>
                  <a:srgbClr val="FFFF00"/>
                </a:solidFill>
              </a:rPr>
              <a:t>+72=81</a:t>
            </a:r>
          </a:p>
          <a:p>
            <a:r>
              <a:rPr lang="ru-RU" sz="2400" b="1" dirty="0">
                <a:solidFill>
                  <a:srgbClr val="FFFF00"/>
                </a:solidFill>
              </a:rPr>
              <a:t>  x</a:t>
            </a:r>
            <a:r>
              <a:rPr lang="ru-RU" sz="2400" b="1" baseline="30000" dirty="0">
                <a:solidFill>
                  <a:srgbClr val="FFFF00"/>
                </a:solidFill>
              </a:rPr>
              <a:t>2</a:t>
            </a:r>
            <a:r>
              <a:rPr lang="ru-RU" sz="2400" b="1" dirty="0">
                <a:solidFill>
                  <a:srgbClr val="FFFF00"/>
                </a:solidFill>
              </a:rPr>
              <a:t>+72−81=0</a:t>
            </a:r>
          </a:p>
          <a:p>
            <a:r>
              <a:rPr lang="ru-RU" sz="2400" b="1" dirty="0">
                <a:solidFill>
                  <a:srgbClr val="FFFF00"/>
                </a:solidFill>
              </a:rPr>
              <a:t>  x</a:t>
            </a:r>
            <a:r>
              <a:rPr lang="ru-RU" sz="2400" b="1" baseline="30000" dirty="0">
                <a:solidFill>
                  <a:srgbClr val="FFFF00"/>
                </a:solidFill>
              </a:rPr>
              <a:t>2</a:t>
            </a:r>
            <a:r>
              <a:rPr lang="ru-RU" sz="2400" b="1" dirty="0">
                <a:solidFill>
                  <a:srgbClr val="FFFF00"/>
                </a:solidFill>
              </a:rPr>
              <a:t>−9=0</a:t>
            </a:r>
          </a:p>
          <a:p>
            <a:r>
              <a:rPr lang="ru-RU" sz="2400" b="1" dirty="0">
                <a:solidFill>
                  <a:srgbClr val="FFFF00"/>
                </a:solidFill>
              </a:rPr>
              <a:t>  (x−3)(x+3)=0   ⇒  x</a:t>
            </a:r>
            <a:r>
              <a:rPr lang="ru-RU" sz="2400" b="1" baseline="-25000" dirty="0">
                <a:solidFill>
                  <a:srgbClr val="FFFF00"/>
                </a:solidFill>
              </a:rPr>
              <a:t>1</a:t>
            </a:r>
            <a:r>
              <a:rPr lang="ru-RU" sz="2400" b="1" dirty="0">
                <a:solidFill>
                  <a:srgbClr val="FFFF00"/>
                </a:solidFill>
              </a:rPr>
              <a:t>=3   x</a:t>
            </a:r>
            <a:r>
              <a:rPr lang="ru-RU" sz="2400" b="1" baseline="-25000" dirty="0">
                <a:solidFill>
                  <a:srgbClr val="FFFF00"/>
                </a:solidFill>
              </a:rPr>
              <a:t>2</a:t>
            </a:r>
            <a:r>
              <a:rPr lang="ru-RU" sz="2400" b="1" dirty="0">
                <a:solidFill>
                  <a:srgbClr val="FFFF00"/>
                </a:solidFill>
              </a:rPr>
              <a:t>=−3.</a:t>
            </a:r>
          </a:p>
          <a:p>
            <a:r>
              <a:rPr lang="ru-RU" sz="2400" b="1" dirty="0">
                <a:solidFill>
                  <a:srgbClr val="FFFF00"/>
                </a:solidFill>
              </a:rPr>
              <a:t> </a:t>
            </a:r>
            <a:r>
              <a:rPr lang="ru-RU" sz="2400" b="1" dirty="0" smtClean="0">
                <a:solidFill>
                  <a:srgbClr val="FFFF00"/>
                </a:solidFill>
              </a:rPr>
              <a:t>Ответ</a:t>
            </a:r>
            <a:r>
              <a:rPr lang="ru-RU" sz="2400" b="1" dirty="0">
                <a:solidFill>
                  <a:srgbClr val="FFFF00"/>
                </a:solidFill>
              </a:rPr>
              <a:t>: x</a:t>
            </a:r>
            <a:r>
              <a:rPr lang="ru-RU" sz="2400" b="1" baseline="-25000" dirty="0">
                <a:solidFill>
                  <a:srgbClr val="FFFF00"/>
                </a:solidFill>
              </a:rPr>
              <a:t>1</a:t>
            </a:r>
            <a:r>
              <a:rPr lang="ru-RU" sz="2400" b="1" dirty="0">
                <a:solidFill>
                  <a:srgbClr val="FFFF00"/>
                </a:solidFill>
              </a:rPr>
              <a:t>=3, x</a:t>
            </a:r>
            <a:r>
              <a:rPr lang="ru-RU" sz="2400" b="1" baseline="-25000" dirty="0">
                <a:solidFill>
                  <a:srgbClr val="FFFF00"/>
                </a:solidFill>
              </a:rPr>
              <a:t>2</a:t>
            </a:r>
            <a:r>
              <a:rPr lang="ru-RU" sz="2400" b="1" dirty="0">
                <a:solidFill>
                  <a:srgbClr val="FFFF00"/>
                </a:solidFill>
              </a:rPr>
              <a:t>=−3.</a:t>
            </a:r>
          </a:p>
        </p:txBody>
      </p:sp>
      <p:sp>
        <p:nvSpPr>
          <p:cNvPr id="4" name="Прямоугольник 3"/>
          <p:cNvSpPr/>
          <p:nvPr/>
        </p:nvSpPr>
        <p:spPr>
          <a:xfrm>
            <a:off x="246185" y="175847"/>
            <a:ext cx="8651630" cy="1014380"/>
          </a:xfrm>
          <a:prstGeom prst="rect">
            <a:avLst/>
          </a:prstGeom>
        </p:spPr>
        <p:txBody>
          <a:bodyPr wrap="square">
            <a:spAutoFit/>
          </a:bodyPr>
          <a:lstStyle/>
          <a:p>
            <a:pPr lvl="0">
              <a:lnSpc>
                <a:spcPct val="107000"/>
              </a:lnSpc>
            </a:pPr>
            <a:r>
              <a:rPr lang="ru-RU" sz="2800" b="1" dirty="0">
                <a:solidFill>
                  <a:srgbClr val="FFFFFF"/>
                </a:solidFill>
                <a:latin typeface="inherit"/>
                <a:ea typeface="Times New Roman" panose="02020603050405020304" pitchFamily="18" charset="0"/>
                <a:cs typeface="Arial" panose="020B0604020202020204" pitchFamily="34" charset="0"/>
              </a:rPr>
              <a:t>Решение логарифмических уравнений по определению логарифма </a:t>
            </a:r>
            <a:endParaRPr lang="ru-RU" sz="2800" b="1"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5089173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4" name="Рисунок 3"/>
          <p:cNvPicPr>
            <a:picLocks noChangeAspect="1"/>
          </p:cNvPicPr>
          <p:nvPr/>
        </p:nvPicPr>
        <p:blipFill>
          <a:blip r:embed="rId2"/>
          <a:stretch>
            <a:fillRect/>
          </a:stretch>
        </p:blipFill>
        <p:spPr>
          <a:xfrm>
            <a:off x="0" y="0"/>
            <a:ext cx="9144793" cy="6858594"/>
          </a:xfrm>
          <a:prstGeom prst="rect">
            <a:avLst/>
          </a:prstGeom>
        </p:spPr>
      </p:pic>
      <p:sp>
        <p:nvSpPr>
          <p:cNvPr id="5" name="Прямоугольник 4"/>
          <p:cNvSpPr/>
          <p:nvPr/>
        </p:nvSpPr>
        <p:spPr>
          <a:xfrm>
            <a:off x="105508" y="365126"/>
            <a:ext cx="8791748" cy="6188361"/>
          </a:xfrm>
          <a:prstGeom prst="rect">
            <a:avLst/>
          </a:prstGeom>
        </p:spPr>
        <p:txBody>
          <a:bodyPr wrap="square">
            <a:spAutoFit/>
          </a:bodyPr>
          <a:lstStyle/>
          <a:p>
            <a:pPr>
              <a:lnSpc>
                <a:spcPct val="107000"/>
              </a:lnSpc>
              <a:spcAft>
                <a:spcPts val="0"/>
              </a:spcAft>
            </a:pPr>
            <a:r>
              <a:rPr lang="ru-RU" sz="2800" b="1" dirty="0" smtClean="0">
                <a:solidFill>
                  <a:srgbClr val="FFFFFF"/>
                </a:solidFill>
                <a:effectLst/>
                <a:latin typeface="inherit"/>
                <a:ea typeface="Times New Roman" panose="02020603050405020304" pitchFamily="18" charset="0"/>
                <a:cs typeface="Arial" panose="020B0604020202020204" pitchFamily="34" charset="0"/>
              </a:rPr>
              <a:t>Потенцирование</a:t>
            </a:r>
          </a:p>
          <a:p>
            <a:pPr>
              <a:lnSpc>
                <a:spcPct val="107000"/>
              </a:lnSpc>
              <a:spcAft>
                <a:spcPts val="0"/>
              </a:spcAft>
            </a:pPr>
            <a:r>
              <a:rPr lang="ru-RU" sz="2400" b="1" dirty="0" smtClean="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Решение логарифмических уравнений типа </a:t>
            </a:r>
            <a:r>
              <a:rPr lang="ru-RU" sz="2400" b="1" dirty="0" smtClean="0">
                <a:solidFill>
                  <a:schemeClr val="accent4">
                    <a:lumMod val="60000"/>
                    <a:lumOff val="4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b="1" dirty="0" err="1" smtClean="0">
                <a:solidFill>
                  <a:srgbClr val="FFFF00"/>
                </a:solidFill>
                <a:effectLst/>
                <a:latin typeface="Times New Roman" panose="02020603050405020304" pitchFamily="18" charset="0"/>
                <a:ea typeface="Times New Roman" panose="02020603050405020304" pitchFamily="18" charset="0"/>
                <a:cs typeface="Times New Roman" panose="02020603050405020304" pitchFamily="18" charset="0"/>
              </a:rPr>
              <a:t>log</a:t>
            </a:r>
            <a:r>
              <a:rPr lang="ru-RU" sz="2400" b="1" baseline="-25000" dirty="0" err="1" smtClean="0">
                <a:solidFill>
                  <a:srgbClr val="FFFF00"/>
                </a:solidFill>
                <a:effectLst/>
                <a:latin typeface="Times New Roman" panose="02020603050405020304" pitchFamily="18" charset="0"/>
                <a:ea typeface="Times New Roman" panose="02020603050405020304" pitchFamily="18" charset="0"/>
                <a:cs typeface="Times New Roman" panose="02020603050405020304" pitchFamily="18" charset="0"/>
              </a:rPr>
              <a:t>a</a:t>
            </a:r>
            <a:r>
              <a:rPr lang="ru-RU" sz="2400" b="1" dirty="0" err="1" smtClean="0">
                <a:solidFill>
                  <a:srgbClr val="FFFF00"/>
                </a:solidFill>
                <a:effectLst/>
                <a:latin typeface="Times New Roman" panose="02020603050405020304" pitchFamily="18" charset="0"/>
                <a:ea typeface="Times New Roman" panose="02020603050405020304" pitchFamily="18" charset="0"/>
                <a:cs typeface="Times New Roman" panose="02020603050405020304" pitchFamily="18" charset="0"/>
              </a:rPr>
              <a:t>f</a:t>
            </a:r>
            <a:r>
              <a:rPr lang="ru-RU" sz="2400" b="1" dirty="0" smtClean="0">
                <a:solidFill>
                  <a:srgbClr val="FFFF00"/>
                </a:solidFill>
                <a:effectLst/>
                <a:latin typeface="Times New Roman" panose="02020603050405020304" pitchFamily="18" charset="0"/>
                <a:ea typeface="Times New Roman" panose="02020603050405020304" pitchFamily="18" charset="0"/>
                <a:cs typeface="Times New Roman" panose="02020603050405020304" pitchFamily="18" charset="0"/>
              </a:rPr>
              <a:t>(x)=</a:t>
            </a:r>
            <a:r>
              <a:rPr lang="ru-RU" sz="2400" b="1" dirty="0" err="1" smtClean="0">
                <a:solidFill>
                  <a:srgbClr val="FFFF00"/>
                </a:solidFill>
                <a:effectLst/>
                <a:latin typeface="Times New Roman" panose="02020603050405020304" pitchFamily="18" charset="0"/>
                <a:ea typeface="Times New Roman" panose="02020603050405020304" pitchFamily="18" charset="0"/>
                <a:cs typeface="Times New Roman" panose="02020603050405020304" pitchFamily="18" charset="0"/>
              </a:rPr>
              <a:t>log</a:t>
            </a:r>
            <a:r>
              <a:rPr lang="ru-RU" sz="2400" b="1" baseline="-25000" dirty="0" err="1" smtClean="0">
                <a:solidFill>
                  <a:srgbClr val="FFFF00"/>
                </a:solidFill>
                <a:effectLst/>
                <a:latin typeface="Times New Roman" panose="02020603050405020304" pitchFamily="18" charset="0"/>
                <a:ea typeface="Times New Roman" panose="02020603050405020304" pitchFamily="18" charset="0"/>
                <a:cs typeface="Times New Roman" panose="02020603050405020304" pitchFamily="18" charset="0"/>
              </a:rPr>
              <a:t>a</a:t>
            </a:r>
            <a:r>
              <a:rPr lang="ru-RU" sz="2400" b="1" dirty="0" err="1" smtClean="0">
                <a:solidFill>
                  <a:srgbClr val="FFFF00"/>
                </a:solidFill>
                <a:effectLst/>
                <a:latin typeface="Times New Roman" panose="02020603050405020304" pitchFamily="18" charset="0"/>
                <a:ea typeface="Times New Roman" panose="02020603050405020304" pitchFamily="18" charset="0"/>
                <a:cs typeface="Times New Roman" panose="02020603050405020304" pitchFamily="18" charset="0"/>
              </a:rPr>
              <a:t>g</a:t>
            </a:r>
            <a:r>
              <a:rPr lang="ru-RU" sz="2400" b="1" dirty="0" smtClean="0">
                <a:solidFill>
                  <a:srgbClr val="FFFF00"/>
                </a:solidFill>
                <a:effectLst/>
                <a:latin typeface="Times New Roman" panose="02020603050405020304" pitchFamily="18" charset="0"/>
                <a:ea typeface="Times New Roman" panose="02020603050405020304" pitchFamily="18" charset="0"/>
                <a:cs typeface="Times New Roman" panose="02020603050405020304" pitchFamily="18" charset="0"/>
              </a:rPr>
              <a:t>(x)</a:t>
            </a:r>
            <a:endParaRPr lang="ru-RU" sz="2400" b="1" dirty="0" smtClean="0">
              <a:solidFill>
                <a:srgbClr val="FFFF00"/>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ru-RU" sz="2400" b="1" dirty="0" smtClean="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сводится к решению уравнения </a:t>
            </a:r>
            <a:r>
              <a:rPr lang="ru-RU" sz="2400" b="1" dirty="0" smtClean="0">
                <a:solidFill>
                  <a:srgbClr val="FFFF00"/>
                </a:solidFill>
                <a:effectLst/>
                <a:latin typeface="Times New Roman" panose="02020603050405020304" pitchFamily="18" charset="0"/>
                <a:ea typeface="Times New Roman" panose="02020603050405020304" pitchFamily="18" charset="0"/>
                <a:cs typeface="Times New Roman" panose="02020603050405020304" pitchFamily="18" charset="0"/>
              </a:rPr>
              <a:t> f(x)=g(x).</a:t>
            </a:r>
            <a:endParaRPr lang="ru-RU" sz="2400" b="1" dirty="0" smtClean="0">
              <a:solidFill>
                <a:srgbClr val="FFFF00"/>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ru-RU" sz="2400" b="1" dirty="0" smtClean="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Это следует из монотонности логарифмической функции.</a:t>
            </a:r>
            <a:endParaRPr lang="ru-RU" sz="2400" b="1" dirty="0" smtClean="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ru-RU" sz="2400" b="1" dirty="0" smtClean="0">
                <a:solidFill>
                  <a:srgbClr val="FFFF00"/>
                </a:solidFill>
                <a:effectLst/>
                <a:latin typeface="Times New Roman" panose="02020603050405020304" pitchFamily="18" charset="0"/>
                <a:ea typeface="Times New Roman" panose="02020603050405020304" pitchFamily="18" charset="0"/>
                <a:cs typeface="Times New Roman" panose="02020603050405020304" pitchFamily="18" charset="0"/>
              </a:rPr>
              <a:t>Потенцирование</a:t>
            </a:r>
            <a:r>
              <a:rPr lang="ru-RU" sz="2400" b="1" dirty="0" smtClean="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 это переход от уравнения вида </a:t>
            </a:r>
            <a:r>
              <a:rPr lang="ru-RU" sz="2400" b="1" dirty="0" err="1" smtClean="0">
                <a:solidFill>
                  <a:srgbClr val="FFFF00"/>
                </a:solidFill>
                <a:effectLst/>
                <a:latin typeface="Times New Roman" panose="02020603050405020304" pitchFamily="18" charset="0"/>
                <a:ea typeface="Times New Roman" panose="02020603050405020304" pitchFamily="18" charset="0"/>
                <a:cs typeface="Times New Roman" panose="02020603050405020304" pitchFamily="18" charset="0"/>
              </a:rPr>
              <a:t>log</a:t>
            </a:r>
            <a:r>
              <a:rPr lang="ru-RU" sz="2400" b="1" baseline="-25000" dirty="0" err="1" smtClean="0">
                <a:solidFill>
                  <a:srgbClr val="FFFF00"/>
                </a:solidFill>
                <a:effectLst/>
                <a:latin typeface="Times New Roman" panose="02020603050405020304" pitchFamily="18" charset="0"/>
                <a:ea typeface="Times New Roman" panose="02020603050405020304" pitchFamily="18" charset="0"/>
                <a:cs typeface="Times New Roman" panose="02020603050405020304" pitchFamily="18" charset="0"/>
              </a:rPr>
              <a:t>a</a:t>
            </a:r>
            <a:r>
              <a:rPr lang="ru-RU" sz="2400" b="1" dirty="0" err="1" smtClean="0">
                <a:solidFill>
                  <a:srgbClr val="FFFF00"/>
                </a:solidFill>
                <a:effectLst/>
                <a:latin typeface="Times New Roman" panose="02020603050405020304" pitchFamily="18" charset="0"/>
                <a:ea typeface="Times New Roman" panose="02020603050405020304" pitchFamily="18" charset="0"/>
                <a:cs typeface="Times New Roman" panose="02020603050405020304" pitchFamily="18" charset="0"/>
              </a:rPr>
              <a:t>f</a:t>
            </a:r>
            <a:r>
              <a:rPr lang="ru-RU" sz="2400" b="1" dirty="0" smtClean="0">
                <a:solidFill>
                  <a:srgbClr val="FFFF00"/>
                </a:solidFill>
                <a:effectLst/>
                <a:latin typeface="Times New Roman" panose="02020603050405020304" pitchFamily="18" charset="0"/>
                <a:ea typeface="Times New Roman" panose="02020603050405020304" pitchFamily="18" charset="0"/>
                <a:cs typeface="Times New Roman" panose="02020603050405020304" pitchFamily="18" charset="0"/>
              </a:rPr>
              <a:t>(x)=</a:t>
            </a:r>
            <a:r>
              <a:rPr lang="ru-RU" sz="2400" b="1" dirty="0" err="1" smtClean="0">
                <a:solidFill>
                  <a:srgbClr val="FFFF00"/>
                </a:solidFill>
                <a:effectLst/>
                <a:latin typeface="Times New Roman" panose="02020603050405020304" pitchFamily="18" charset="0"/>
                <a:ea typeface="Times New Roman" panose="02020603050405020304" pitchFamily="18" charset="0"/>
                <a:cs typeface="Times New Roman" panose="02020603050405020304" pitchFamily="18" charset="0"/>
              </a:rPr>
              <a:t>log</a:t>
            </a:r>
            <a:r>
              <a:rPr lang="ru-RU" sz="2400" b="1" baseline="-25000" dirty="0" err="1" smtClean="0">
                <a:solidFill>
                  <a:srgbClr val="FFFF00"/>
                </a:solidFill>
                <a:effectLst/>
                <a:latin typeface="Times New Roman" panose="02020603050405020304" pitchFamily="18" charset="0"/>
                <a:ea typeface="Times New Roman" panose="02020603050405020304" pitchFamily="18" charset="0"/>
                <a:cs typeface="Times New Roman" panose="02020603050405020304" pitchFamily="18" charset="0"/>
              </a:rPr>
              <a:t>a</a:t>
            </a:r>
            <a:r>
              <a:rPr lang="ru-RU" sz="2400" b="1" dirty="0" err="1" smtClean="0">
                <a:solidFill>
                  <a:srgbClr val="FFFF00"/>
                </a:solidFill>
                <a:effectLst/>
                <a:latin typeface="Times New Roman" panose="02020603050405020304" pitchFamily="18" charset="0"/>
                <a:ea typeface="Times New Roman" panose="02020603050405020304" pitchFamily="18" charset="0"/>
                <a:cs typeface="Times New Roman" panose="02020603050405020304" pitchFamily="18" charset="0"/>
              </a:rPr>
              <a:t>g</a:t>
            </a:r>
            <a:r>
              <a:rPr lang="ru-RU" sz="2400" b="1" dirty="0" smtClean="0">
                <a:solidFill>
                  <a:srgbClr val="FFFF00"/>
                </a:solidFill>
                <a:effectLst/>
                <a:latin typeface="Times New Roman" panose="02020603050405020304" pitchFamily="18" charset="0"/>
                <a:ea typeface="Times New Roman" panose="02020603050405020304" pitchFamily="18" charset="0"/>
                <a:cs typeface="Times New Roman" panose="02020603050405020304" pitchFamily="18" charset="0"/>
              </a:rPr>
              <a:t>(x)</a:t>
            </a:r>
            <a:r>
              <a:rPr lang="ru-RU" sz="2400" b="1" dirty="0" smtClean="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к  уравнению </a:t>
            </a:r>
            <a:r>
              <a:rPr lang="ru-RU" sz="2400" b="1" dirty="0" smtClean="0">
                <a:solidFill>
                  <a:srgbClr val="FFFF00"/>
                </a:solidFill>
                <a:effectLst/>
                <a:latin typeface="Times New Roman" panose="02020603050405020304" pitchFamily="18" charset="0"/>
                <a:ea typeface="Times New Roman" panose="02020603050405020304" pitchFamily="18" charset="0"/>
                <a:cs typeface="Times New Roman" panose="02020603050405020304" pitchFamily="18" charset="0"/>
              </a:rPr>
              <a:t>f(x)=g(x),</a:t>
            </a:r>
            <a:r>
              <a:rPr lang="ru-RU" sz="2400" b="1" dirty="0" smtClean="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где a — отличное от единицы положительное число,  </a:t>
            </a:r>
            <a:endParaRPr lang="ru-RU" sz="2400" b="1" dirty="0" smtClean="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ru-RU" sz="2400" b="1" dirty="0" smtClean="0">
                <a:solidFill>
                  <a:srgbClr val="FFFF00"/>
                </a:solidFill>
                <a:effectLst/>
                <a:latin typeface="Times New Roman" panose="02020603050405020304" pitchFamily="18" charset="0"/>
                <a:ea typeface="Times New Roman" panose="02020603050405020304" pitchFamily="18" charset="0"/>
                <a:cs typeface="Times New Roman" panose="02020603050405020304" pitchFamily="18" charset="0"/>
              </a:rPr>
              <a:t>f(x) </a:t>
            </a:r>
            <a:r>
              <a:rPr lang="ru-RU" sz="2400" b="1" dirty="0" smtClean="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и</a:t>
            </a:r>
            <a:r>
              <a:rPr lang="ru-RU" sz="2400" b="1" dirty="0" smtClean="0">
                <a:solidFill>
                  <a:srgbClr val="FFFF00"/>
                </a:solidFill>
                <a:effectLst/>
                <a:latin typeface="Times New Roman" panose="02020603050405020304" pitchFamily="18" charset="0"/>
                <a:ea typeface="Times New Roman" panose="02020603050405020304" pitchFamily="18" charset="0"/>
                <a:cs typeface="Times New Roman" panose="02020603050405020304" pitchFamily="18" charset="0"/>
              </a:rPr>
              <a:t> g(x)</a:t>
            </a:r>
            <a:r>
              <a:rPr lang="ru-RU" sz="2400" b="1" dirty="0" smtClean="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 элементарные алгебраические функции, </a:t>
            </a:r>
            <a:r>
              <a:rPr lang="ru-RU" sz="2400" b="1" dirty="0" smtClean="0">
                <a:solidFill>
                  <a:srgbClr val="FFFF00"/>
                </a:solidFill>
                <a:effectLst/>
                <a:latin typeface="Times New Roman" panose="02020603050405020304" pitchFamily="18" charset="0"/>
                <a:ea typeface="Times New Roman" panose="02020603050405020304" pitchFamily="18" charset="0"/>
                <a:cs typeface="Times New Roman" panose="02020603050405020304" pitchFamily="18" charset="0"/>
              </a:rPr>
              <a:t>f(x)&gt;0,g(x)&gt;0</a:t>
            </a:r>
            <a:r>
              <a:rPr lang="ru-RU" sz="2400" b="1" dirty="0" smtClean="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ru-RU" sz="2400" b="1" dirty="0" smtClean="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ru-RU" sz="2400" b="1" dirty="0" smtClean="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Для решения рассматриваемого типа уравнений достаточно найти все решения уравнения f(x)=g(x) и среди полученных выбрать те, которые принадлежат ОДЗ уравнения  </a:t>
            </a:r>
            <a:r>
              <a:rPr lang="ru-RU" sz="2400" b="1" dirty="0" err="1" smtClean="0">
                <a:solidFill>
                  <a:srgbClr val="FFFF00"/>
                </a:solidFill>
                <a:effectLst/>
                <a:latin typeface="Times New Roman" panose="02020603050405020304" pitchFamily="18" charset="0"/>
                <a:ea typeface="Times New Roman" panose="02020603050405020304" pitchFamily="18" charset="0"/>
                <a:cs typeface="Times New Roman" panose="02020603050405020304" pitchFamily="18" charset="0"/>
              </a:rPr>
              <a:t>log</a:t>
            </a:r>
            <a:r>
              <a:rPr lang="ru-RU" sz="2400" b="1" baseline="-25000" dirty="0" err="1" smtClean="0">
                <a:solidFill>
                  <a:srgbClr val="FFFF00"/>
                </a:solidFill>
                <a:effectLst/>
                <a:latin typeface="Times New Roman" panose="02020603050405020304" pitchFamily="18" charset="0"/>
                <a:ea typeface="Times New Roman" panose="02020603050405020304" pitchFamily="18" charset="0"/>
                <a:cs typeface="Times New Roman" panose="02020603050405020304" pitchFamily="18" charset="0"/>
              </a:rPr>
              <a:t>a</a:t>
            </a:r>
            <a:r>
              <a:rPr lang="ru-RU" sz="2400" b="1" dirty="0" err="1" smtClean="0">
                <a:solidFill>
                  <a:srgbClr val="FFFF00"/>
                </a:solidFill>
                <a:effectLst/>
                <a:latin typeface="Times New Roman" panose="02020603050405020304" pitchFamily="18" charset="0"/>
                <a:ea typeface="Times New Roman" panose="02020603050405020304" pitchFamily="18" charset="0"/>
                <a:cs typeface="Times New Roman" panose="02020603050405020304" pitchFamily="18" charset="0"/>
              </a:rPr>
              <a:t>f</a:t>
            </a:r>
            <a:r>
              <a:rPr lang="ru-RU" sz="2400" b="1" dirty="0" smtClean="0">
                <a:solidFill>
                  <a:srgbClr val="FFFF00"/>
                </a:solidFill>
                <a:effectLst/>
                <a:latin typeface="Times New Roman" panose="02020603050405020304" pitchFamily="18" charset="0"/>
                <a:ea typeface="Times New Roman" panose="02020603050405020304" pitchFamily="18" charset="0"/>
                <a:cs typeface="Times New Roman" panose="02020603050405020304" pitchFamily="18" charset="0"/>
              </a:rPr>
              <a:t>(x)=</a:t>
            </a:r>
            <a:r>
              <a:rPr lang="ru-RU" sz="2400" b="1" dirty="0" err="1" smtClean="0">
                <a:solidFill>
                  <a:srgbClr val="FFFF00"/>
                </a:solidFill>
                <a:effectLst/>
                <a:latin typeface="Times New Roman" panose="02020603050405020304" pitchFamily="18" charset="0"/>
                <a:ea typeface="Times New Roman" panose="02020603050405020304" pitchFamily="18" charset="0"/>
                <a:cs typeface="Times New Roman" panose="02020603050405020304" pitchFamily="18" charset="0"/>
              </a:rPr>
              <a:t>log</a:t>
            </a:r>
            <a:r>
              <a:rPr lang="ru-RU" sz="2400" b="1" baseline="-25000" dirty="0" err="1" smtClean="0">
                <a:solidFill>
                  <a:srgbClr val="FFFF00"/>
                </a:solidFill>
                <a:effectLst/>
                <a:latin typeface="Times New Roman" panose="02020603050405020304" pitchFamily="18" charset="0"/>
                <a:ea typeface="Times New Roman" panose="02020603050405020304" pitchFamily="18" charset="0"/>
                <a:cs typeface="Times New Roman" panose="02020603050405020304" pitchFamily="18" charset="0"/>
              </a:rPr>
              <a:t>a</a:t>
            </a:r>
            <a:r>
              <a:rPr lang="ru-RU" sz="2400" b="1" dirty="0" err="1" smtClean="0">
                <a:solidFill>
                  <a:srgbClr val="FFFF00"/>
                </a:solidFill>
                <a:effectLst/>
                <a:latin typeface="Times New Roman" panose="02020603050405020304" pitchFamily="18" charset="0"/>
                <a:ea typeface="Times New Roman" panose="02020603050405020304" pitchFamily="18" charset="0"/>
                <a:cs typeface="Times New Roman" panose="02020603050405020304" pitchFamily="18" charset="0"/>
              </a:rPr>
              <a:t>g</a:t>
            </a:r>
            <a:r>
              <a:rPr lang="ru-RU" sz="2400" b="1" dirty="0" smtClean="0">
                <a:solidFill>
                  <a:srgbClr val="FFFF00"/>
                </a:solidFill>
                <a:effectLst/>
                <a:latin typeface="Times New Roman" panose="02020603050405020304" pitchFamily="18" charset="0"/>
                <a:ea typeface="Times New Roman" panose="02020603050405020304" pitchFamily="18" charset="0"/>
                <a:cs typeface="Times New Roman" panose="02020603050405020304" pitchFamily="18" charset="0"/>
              </a:rPr>
              <a:t>(x) </a:t>
            </a:r>
            <a:r>
              <a:rPr lang="ru-RU" sz="2400" b="1" dirty="0" smtClean="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В случае, если уравнение</a:t>
            </a:r>
            <a:r>
              <a:rPr lang="ru-RU" sz="2400" b="1" dirty="0" smtClean="0">
                <a:solidFill>
                  <a:srgbClr val="FFFF00"/>
                </a:solidFill>
                <a:effectLst/>
                <a:latin typeface="Times New Roman" panose="02020603050405020304" pitchFamily="18" charset="0"/>
                <a:ea typeface="Times New Roman" panose="02020603050405020304" pitchFamily="18" charset="0"/>
                <a:cs typeface="Times New Roman" panose="02020603050405020304" pitchFamily="18" charset="0"/>
              </a:rPr>
              <a:t> f(x)=g(x)</a:t>
            </a:r>
            <a:r>
              <a:rPr lang="ru-RU" sz="2400" b="1" dirty="0" smtClean="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решений не имеет, то их не имеет и исходное логарифмическое уравнение.</a:t>
            </a:r>
            <a:endParaRPr lang="ru-RU" sz="2400" b="1"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379913046"/>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802</TotalTime>
  <Words>873</Words>
  <Application>Microsoft Office PowerPoint</Application>
  <PresentationFormat>Экран (4:3)</PresentationFormat>
  <Paragraphs>135</Paragraphs>
  <Slides>21</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21</vt:i4>
      </vt:variant>
    </vt:vector>
  </HeadingPairs>
  <TitlesOfParts>
    <vt:vector size="22" baseType="lpstr">
      <vt:lpstr>Тема Office</vt:lpstr>
      <vt:lpstr>«Решение логарифмических уравнений»</vt:lpstr>
      <vt:lpstr>Презентация PowerPoint</vt:lpstr>
      <vt:lpstr> Своё начало история логарифмов берёт ещё с античных времён. Большой толчок к развитию не только математики, но и других естественных наук дала Эпоха Великих Географических Открытий. Население росло, запасы истощались, и в поисках новых земель и приключений отважные мореплаватели отправлялись бороздить просторы всех шести океанов.</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Логарифмирование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Логарифмические уравнения</dc:title>
  <dc:creator>Пользователь Windows</dc:creator>
  <cp:lastModifiedBy>Teacher</cp:lastModifiedBy>
  <cp:revision>35</cp:revision>
  <dcterms:created xsi:type="dcterms:W3CDTF">2024-02-04T16:33:50Z</dcterms:created>
  <dcterms:modified xsi:type="dcterms:W3CDTF">2024-06-03T09:03:52Z</dcterms:modified>
</cp:coreProperties>
</file>