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 id="260" r:id="rId6"/>
    <p:sldId id="261" r:id="rId7"/>
    <p:sldId id="262" r:id="rId8"/>
    <p:sldId id="271" r:id="rId9"/>
    <p:sldId id="263" r:id="rId10"/>
    <p:sldId id="264" r:id="rId11"/>
    <p:sldId id="265" r:id="rId12"/>
    <p:sldId id="266" r:id="rId13"/>
    <p:sldId id="267" r:id="rId14"/>
    <p:sldId id="269" r:id="rId15"/>
    <p:sldId id="270" r:id="rId16"/>
    <p:sldId id="268"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p:scale>
          <a:sx n="100" d="100"/>
          <a:sy n="100" d="100"/>
        </p:scale>
        <p:origin x="-516" y="4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758B3B-B9B0-4E0F-913C-EE883056BF91}" type="datetimeFigureOut">
              <a:rPr lang="ru-RU" smtClean="0"/>
              <a:pPr/>
              <a:t>03.06.2024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EEDC94F-0644-4A6E-9B20-9D6140A42BB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58B3B-B9B0-4E0F-913C-EE883056BF91}" type="datetimeFigureOut">
              <a:rPr lang="ru-RU" smtClean="0"/>
              <a:pPr/>
              <a:t>03.06.2024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EDC94F-0644-4A6E-9B20-9D6140A42BB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phonoteka.org/uploads/posts/2021-04/1618480368_35-p-fon-otkritaya-kniga-46.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Прямоугольник 4"/>
          <p:cNvSpPr/>
          <p:nvPr/>
        </p:nvSpPr>
        <p:spPr>
          <a:xfrm>
            <a:off x="899592" y="1916832"/>
            <a:ext cx="7704856" cy="954107"/>
          </a:xfrm>
          <a:prstGeom prst="rect">
            <a:avLst/>
          </a:prstGeom>
        </p:spPr>
        <p:txBody>
          <a:bodyPr wrap="square">
            <a:spAutoFit/>
          </a:bodyPr>
          <a:lstStyle/>
          <a:p>
            <a:r>
              <a:rPr lang="ru-RU" sz="2800" b="1" dirty="0" smtClean="0">
                <a:solidFill>
                  <a:srgbClr val="002060"/>
                </a:solidFill>
                <a:latin typeface="Times New Roman" pitchFamily="18" charset="0"/>
                <a:cs typeface="Times New Roman" pitchFamily="18" charset="0"/>
              </a:rPr>
              <a:t>Внеклассная работа по иностранному языку</a:t>
            </a:r>
            <a:r>
              <a:rPr lang="ru-RU" sz="2800" dirty="0" smtClean="0">
                <a:solidFill>
                  <a:srgbClr val="002060"/>
                </a:solidFill>
                <a:latin typeface="Times New Roman" pitchFamily="18" charset="0"/>
                <a:cs typeface="Times New Roman" pitchFamily="18" charset="0"/>
              </a:rPr>
              <a:t>.</a:t>
            </a:r>
            <a:r>
              <a:rPr lang="ru-RU" sz="2800" b="1" dirty="0" smtClean="0">
                <a:solidFill>
                  <a:srgbClr val="002060"/>
                </a:solidFill>
                <a:latin typeface="Times New Roman" pitchFamily="18" charset="0"/>
                <a:cs typeface="Times New Roman" pitchFamily="18" charset="0"/>
              </a:rPr>
              <a:t/>
            </a:r>
            <a:br>
              <a:rPr lang="ru-RU" sz="2800" b="1" dirty="0" smtClean="0">
                <a:solidFill>
                  <a:srgbClr val="002060"/>
                </a:solidFill>
                <a:latin typeface="Times New Roman" pitchFamily="18" charset="0"/>
                <a:cs typeface="Times New Roman" pitchFamily="18" charset="0"/>
              </a:rPr>
            </a:br>
            <a:endParaRPr lang="ru-RU" sz="2800" dirty="0">
              <a:solidFill>
                <a:srgbClr val="002060"/>
              </a:solidFill>
              <a:latin typeface="Times New Roman" pitchFamily="18" charset="0"/>
              <a:cs typeface="Times New Roman" pitchFamily="18" charset="0"/>
            </a:endParaRPr>
          </a:p>
        </p:txBody>
      </p:sp>
      <p:sp>
        <p:nvSpPr>
          <p:cNvPr id="16385" name="Rectangle 1"/>
          <p:cNvSpPr>
            <a:spLocks noChangeArrowheads="1"/>
          </p:cNvSpPr>
          <p:nvPr/>
        </p:nvSpPr>
        <p:spPr bwMode="auto">
          <a:xfrm rot="10800000" flipV="1">
            <a:off x="5724128" y="4077072"/>
            <a:ext cx="3331373"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r>
            <a:b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Учитель МОУ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СОШ р.п.Озинки</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b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Сало Любовь Александровна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513" y="-83096"/>
            <a:ext cx="9144000" cy="6941096"/>
          </a:xfrm>
          <a:prstGeom prst="rect">
            <a:avLst/>
          </a:prstGeom>
        </p:spPr>
      </p:pic>
      <p:sp>
        <p:nvSpPr>
          <p:cNvPr id="3" name="Прямоугольник 2"/>
          <p:cNvSpPr/>
          <p:nvPr/>
        </p:nvSpPr>
        <p:spPr>
          <a:xfrm>
            <a:off x="395536" y="1556792"/>
            <a:ext cx="3096344" cy="5940088"/>
          </a:xfrm>
          <a:prstGeom prst="rect">
            <a:avLst/>
          </a:prstGeom>
        </p:spPr>
        <p:txBody>
          <a:bodyPr wrap="square">
            <a:spAutoFit/>
          </a:bodyPr>
          <a:lstStyle/>
          <a:p>
            <a:r>
              <a:rPr lang="en-US" sz="4000" dirty="0" smtClean="0">
                <a:solidFill>
                  <a:schemeClr val="accent3">
                    <a:lumMod val="50000"/>
                  </a:schemeClr>
                </a:solidFill>
                <a:latin typeface="Times New Roman" pitchFamily="18" charset="0"/>
                <a:cs typeface="Times New Roman" pitchFamily="18" charset="0"/>
              </a:rPr>
              <a:t>La </a:t>
            </a:r>
            <a:r>
              <a:rPr lang="en-US" sz="4000" dirty="0" err="1" smtClean="0">
                <a:solidFill>
                  <a:schemeClr val="accent3">
                    <a:lumMod val="50000"/>
                  </a:schemeClr>
                </a:solidFill>
                <a:latin typeface="Times New Roman" pitchFamily="18" charset="0"/>
                <a:cs typeface="Times New Roman" pitchFamily="18" charset="0"/>
              </a:rPr>
              <a:t>courte</a:t>
            </a:r>
            <a:r>
              <a:rPr lang="en-US" sz="4000" dirty="0" smtClean="0">
                <a:solidFill>
                  <a:schemeClr val="accent3">
                    <a:lumMod val="50000"/>
                  </a:schemeClr>
                </a:solidFill>
                <a:latin typeface="Times New Roman" pitchFamily="18" charset="0"/>
                <a:cs typeface="Times New Roman" pitchFamily="18" charset="0"/>
              </a:rPr>
              <a:t> histoire des premiers </a:t>
            </a:r>
            <a:r>
              <a:rPr lang="en-US" sz="4000" dirty="0" err="1" smtClean="0">
                <a:solidFill>
                  <a:schemeClr val="accent3">
                    <a:lumMod val="50000"/>
                  </a:schemeClr>
                </a:solidFill>
                <a:latin typeface="Times New Roman" pitchFamily="18" charset="0"/>
                <a:cs typeface="Times New Roman" pitchFamily="18" charset="0"/>
              </a:rPr>
              <a:t>cinéma</a:t>
            </a:r>
            <a:r>
              <a:rPr lang="ru-RU" sz="4000" dirty="0" smtClean="0">
                <a:solidFill>
                  <a:schemeClr val="accent3">
                    <a:lumMod val="50000"/>
                  </a:schemeClr>
                </a:solidFill>
                <a:latin typeface="Times New Roman" pitchFamily="18" charset="0"/>
                <a:cs typeface="Times New Roman" pitchFamily="18" charset="0"/>
              </a:rPr>
              <a:t> </a:t>
            </a:r>
            <a:r>
              <a:rPr lang="en-US" sz="4000" dirty="0" smtClean="0">
                <a:solidFill>
                  <a:schemeClr val="accent3">
                    <a:lumMod val="50000"/>
                  </a:schemeClr>
                </a:solidFill>
                <a:latin typeface="Times New Roman" pitchFamily="18" charset="0"/>
                <a:cs typeface="Times New Roman" pitchFamily="18" charset="0"/>
              </a:rPr>
              <a:t>à Saratov.</a:t>
            </a:r>
            <a:r>
              <a:rPr lang="ru-RU" sz="4000" dirty="0" smtClean="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Выполнила команда                                                    «</a:t>
            </a:r>
            <a:r>
              <a:rPr lang="ru-RU" sz="2000" dirty="0" err="1" smtClean="0">
                <a:solidFill>
                  <a:schemeClr val="tx1"/>
                </a:solidFill>
                <a:latin typeface="Times New Roman" panose="02020603050405020304" pitchFamily="18" charset="0"/>
                <a:cs typeface="Times New Roman" panose="02020603050405020304" pitchFamily="18" charset="0"/>
              </a:rPr>
              <a:t>Синема</a:t>
            </a:r>
            <a:r>
              <a:rPr lang="ru-RU" sz="2000" dirty="0" smtClean="0">
                <a:solidFill>
                  <a:schemeClr val="tx1"/>
                </a:solidFill>
                <a:latin typeface="Times New Roman" panose="02020603050405020304" pitchFamily="18" charset="0"/>
                <a:cs typeface="Times New Roman" panose="02020603050405020304" pitchFamily="18" charset="0"/>
              </a:rPr>
              <a:t>»</a:t>
            </a:r>
            <a:br>
              <a:rPr lang="ru-RU" sz="2000" dirty="0" smtClean="0">
                <a:solidFill>
                  <a:schemeClr val="tx1"/>
                </a:solidFill>
                <a:latin typeface="Times New Roman" panose="02020603050405020304" pitchFamily="18" charset="0"/>
                <a:cs typeface="Times New Roman" panose="02020603050405020304" pitchFamily="18" charset="0"/>
              </a:rPr>
            </a:br>
            <a:r>
              <a:rPr lang="ru-RU" sz="2000" dirty="0" smtClean="0">
                <a:solidFill>
                  <a:schemeClr val="tx1"/>
                </a:solidFill>
                <a:latin typeface="Times New Roman" panose="02020603050405020304" pitchFamily="18" charset="0"/>
                <a:cs typeface="Times New Roman" panose="02020603050405020304" pitchFamily="18" charset="0"/>
              </a:rPr>
              <a:t>МОУ«СОШ р.п.Озинки»</a:t>
            </a:r>
            <a:br>
              <a:rPr lang="ru-RU" sz="2000" dirty="0" smtClean="0">
                <a:solidFill>
                  <a:schemeClr val="tx1"/>
                </a:solidFill>
                <a:latin typeface="Times New Roman" panose="02020603050405020304" pitchFamily="18" charset="0"/>
                <a:cs typeface="Times New Roman" panose="02020603050405020304" pitchFamily="18" charset="0"/>
              </a:rPr>
            </a:br>
            <a:r>
              <a:rPr lang="ru-RU" sz="2000" dirty="0" smtClean="0">
                <a:solidFill>
                  <a:schemeClr val="tx1"/>
                </a:solidFill>
                <a:latin typeface="Times New Roman" panose="02020603050405020304" pitchFamily="18" charset="0"/>
                <a:cs typeface="Times New Roman" panose="02020603050405020304" pitchFamily="18" charset="0"/>
              </a:rPr>
              <a:t>учитель Сало Любовь Александровна.</a:t>
            </a:r>
          </a:p>
          <a:p>
            <a:r>
              <a:rPr lang="ru-RU" sz="4000" dirty="0" smtClean="0">
                <a:solidFill>
                  <a:schemeClr val="accent3">
                    <a:lumMod val="50000"/>
                  </a:schemeClr>
                </a:solidFill>
                <a:latin typeface="Times New Roman" pitchFamily="18" charset="0"/>
                <a:cs typeface="Times New Roman" pitchFamily="18" charset="0"/>
              </a:rPr>
              <a:t/>
            </a:r>
            <a:br>
              <a:rPr lang="ru-RU" sz="4000" dirty="0" smtClean="0">
                <a:solidFill>
                  <a:schemeClr val="accent3">
                    <a:lumMod val="50000"/>
                  </a:schemeClr>
                </a:solidFill>
                <a:latin typeface="Times New Roman" pitchFamily="18" charset="0"/>
                <a:cs typeface="Times New Roman" pitchFamily="18" charset="0"/>
              </a:rPr>
            </a:br>
            <a:endParaRPr lang="ru-RU" sz="4000" dirty="0">
              <a:solidFill>
                <a:schemeClr val="accent3">
                  <a:lumMod val="50000"/>
                </a:schemeClr>
              </a:solidFill>
              <a:latin typeface="Times New Roman" pitchFamily="18" charset="0"/>
              <a:cs typeface="Times New Roman" pitchFamily="18" charset="0"/>
            </a:endParaRPr>
          </a:p>
        </p:txBody>
      </p:sp>
      <p:pic>
        <p:nvPicPr>
          <p:cNvPr id="4" name="Picture 2" descr="C:\Users\Любовь\Desktop\Scan_20230131_192341.jpg"/>
          <p:cNvPicPr>
            <a:picLocks noChangeAspect="1" noChangeArrowheads="1"/>
          </p:cNvPicPr>
          <p:nvPr/>
        </p:nvPicPr>
        <p:blipFill>
          <a:blip r:embed="rId3" cstate="print"/>
          <a:stretch>
            <a:fillRect/>
          </a:stretch>
        </p:blipFill>
        <p:spPr bwMode="auto">
          <a:xfrm rot="60000">
            <a:off x="3304846" y="3177888"/>
            <a:ext cx="2321052" cy="334244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3240207" y="0"/>
            <a:ext cx="5903793" cy="6858000"/>
          </a:xfrm>
          <a:prstGeom prst="rect">
            <a:avLst/>
          </a:prstGeom>
        </p:spPr>
      </p:pic>
      <p:sp>
        <p:nvSpPr>
          <p:cNvPr id="3" name="Прямоугольник 2"/>
          <p:cNvSpPr/>
          <p:nvPr/>
        </p:nvSpPr>
        <p:spPr>
          <a:xfrm>
            <a:off x="179512" y="476672"/>
            <a:ext cx="2808312" cy="2862322"/>
          </a:xfrm>
          <a:prstGeom prst="rect">
            <a:avLst/>
          </a:prstGeom>
        </p:spPr>
        <p:txBody>
          <a:bodyPr wrap="square">
            <a:spAutoFit/>
          </a:bodyPr>
          <a:lstStyle/>
          <a:p>
            <a:pPr lvl="0"/>
            <a:r>
              <a:rPr lang="ru-RU" dirty="0" smtClean="0">
                <a:solidFill>
                  <a:schemeClr val="accent2">
                    <a:lumMod val="50000"/>
                  </a:schemeClr>
                </a:solidFill>
                <a:latin typeface="Arial" panose="020B0604020202020204" pitchFamily="34" charset="0"/>
                <a:cs typeface="Arial" panose="020B0604020202020204" pitchFamily="34" charset="0"/>
              </a:rPr>
              <a:t>Выполнила</a:t>
            </a:r>
          </a:p>
          <a:p>
            <a:pPr lvl="0"/>
            <a:r>
              <a:rPr lang="ru-RU" dirty="0" smtClean="0">
                <a:solidFill>
                  <a:schemeClr val="accent2">
                    <a:lumMod val="50000"/>
                  </a:schemeClr>
                </a:solidFill>
                <a:latin typeface="Arial" panose="020B0604020202020204" pitchFamily="34" charset="0"/>
                <a:cs typeface="Arial" panose="020B0604020202020204" pitchFamily="34" charset="0"/>
              </a:rPr>
              <a:t>команда «</a:t>
            </a:r>
            <a:r>
              <a:rPr lang="en-US" dirty="0" smtClean="0">
                <a:solidFill>
                  <a:schemeClr val="accent2">
                    <a:lumMod val="50000"/>
                  </a:schemeClr>
                </a:solidFill>
                <a:latin typeface="Arial" panose="020B0604020202020204" pitchFamily="34" charset="0"/>
                <a:cs typeface="Arial" panose="020B0604020202020204" pitchFamily="34" charset="0"/>
              </a:rPr>
              <a:t>Les </a:t>
            </a:r>
            <a:r>
              <a:rPr lang="en-US" dirty="0" err="1" smtClean="0">
                <a:solidFill>
                  <a:schemeClr val="accent2">
                    <a:lumMod val="50000"/>
                  </a:schemeClr>
                </a:solidFill>
                <a:latin typeface="Arial" panose="020B0604020202020204" pitchFamily="34" charset="0"/>
                <a:cs typeface="Arial" panose="020B0604020202020204" pitchFamily="34" charset="0"/>
              </a:rPr>
              <a:t>amis</a:t>
            </a:r>
            <a:r>
              <a:rPr lang="en-US" dirty="0" smtClean="0">
                <a:solidFill>
                  <a:schemeClr val="accent2">
                    <a:lumMod val="50000"/>
                  </a:schemeClr>
                </a:solidFill>
                <a:latin typeface="Arial" panose="020B0604020202020204" pitchFamily="34" charset="0"/>
                <a:cs typeface="Arial" panose="020B0604020202020204" pitchFamily="34" charset="0"/>
              </a:rPr>
              <a:t> de la Terre</a:t>
            </a:r>
            <a:r>
              <a:rPr lang="ru-RU" dirty="0" smtClean="0">
                <a:solidFill>
                  <a:schemeClr val="accent2">
                    <a:lumMod val="50000"/>
                  </a:schemeClr>
                </a:solidFill>
                <a:latin typeface="Arial" panose="020B0604020202020204" pitchFamily="34" charset="0"/>
                <a:cs typeface="Arial" panose="020B0604020202020204" pitchFamily="34" charset="0"/>
              </a:rPr>
              <a:t>» МОУ «СОШ р.п.Озинки».</a:t>
            </a:r>
            <a:br>
              <a:rPr lang="ru-RU" dirty="0" smtClean="0">
                <a:solidFill>
                  <a:schemeClr val="accent2">
                    <a:lumMod val="50000"/>
                  </a:schemeClr>
                </a:solidFill>
                <a:latin typeface="Arial" panose="020B0604020202020204" pitchFamily="34" charset="0"/>
                <a:cs typeface="Arial" panose="020B0604020202020204" pitchFamily="34" charset="0"/>
              </a:rPr>
            </a:br>
            <a:r>
              <a:rPr lang="ru-RU" dirty="0" smtClean="0">
                <a:solidFill>
                  <a:schemeClr val="accent2">
                    <a:lumMod val="50000"/>
                  </a:schemeClr>
                </a:solidFill>
                <a:latin typeface="Arial" panose="020B0604020202020204" pitchFamily="34" charset="0"/>
                <a:cs typeface="Arial" panose="020B0604020202020204" pitchFamily="34" charset="0"/>
              </a:rPr>
              <a:t>Руководитель</a:t>
            </a:r>
            <a:br>
              <a:rPr lang="ru-RU" dirty="0" smtClean="0">
                <a:solidFill>
                  <a:schemeClr val="accent2">
                    <a:lumMod val="50000"/>
                  </a:schemeClr>
                </a:solidFill>
                <a:latin typeface="Arial" panose="020B0604020202020204" pitchFamily="34" charset="0"/>
                <a:cs typeface="Arial" panose="020B0604020202020204" pitchFamily="34" charset="0"/>
              </a:rPr>
            </a:br>
            <a:r>
              <a:rPr lang="ru-RU" dirty="0" smtClean="0">
                <a:solidFill>
                  <a:schemeClr val="accent2">
                    <a:lumMod val="50000"/>
                  </a:schemeClr>
                </a:solidFill>
                <a:latin typeface="Arial" panose="020B0604020202020204" pitchFamily="34" charset="0"/>
                <a:cs typeface="Arial" panose="020B0604020202020204" pitchFamily="34" charset="0"/>
              </a:rPr>
              <a:t>учитель французского языка </a:t>
            </a:r>
            <a:br>
              <a:rPr lang="ru-RU" dirty="0" smtClean="0">
                <a:solidFill>
                  <a:schemeClr val="accent2">
                    <a:lumMod val="50000"/>
                  </a:schemeClr>
                </a:solidFill>
                <a:latin typeface="Arial" panose="020B0604020202020204" pitchFamily="34" charset="0"/>
                <a:cs typeface="Arial" panose="020B0604020202020204" pitchFamily="34" charset="0"/>
              </a:rPr>
            </a:br>
            <a:r>
              <a:rPr lang="ru-RU" dirty="0" smtClean="0">
                <a:solidFill>
                  <a:schemeClr val="accent2">
                    <a:lumMod val="50000"/>
                  </a:schemeClr>
                </a:solidFill>
                <a:latin typeface="Arial" panose="020B0604020202020204" pitchFamily="34" charset="0"/>
                <a:cs typeface="Arial" panose="020B0604020202020204" pitchFamily="34" charset="0"/>
              </a:rPr>
              <a:t>Сало Любовь Александровна.</a:t>
            </a:r>
            <a:r>
              <a:rPr lang="en-US" dirty="0" smtClean="0">
                <a:solidFill>
                  <a:schemeClr val="accent2">
                    <a:lumMod val="50000"/>
                  </a:schemeClr>
                </a:solidFill>
                <a:latin typeface="Arial" panose="020B0604020202020204" pitchFamily="34" charset="0"/>
                <a:cs typeface="Arial" panose="020B0604020202020204" pitchFamily="34" charset="0"/>
              </a:rPr>
              <a:t/>
            </a:r>
            <a:br>
              <a:rPr lang="en-US" dirty="0" smtClean="0">
                <a:solidFill>
                  <a:schemeClr val="accent2">
                    <a:lumMod val="50000"/>
                  </a:schemeClr>
                </a:solidFill>
                <a:latin typeface="Arial" panose="020B0604020202020204" pitchFamily="34" charset="0"/>
                <a:cs typeface="Arial" panose="020B0604020202020204" pitchFamily="34" charset="0"/>
              </a:rPr>
            </a:br>
            <a:endParaRPr lang="ru-RU" dirty="0">
              <a:solidFill>
                <a:schemeClr val="accent2">
                  <a:lumMod val="50000"/>
                </a:schemeClr>
              </a:solidFill>
              <a:latin typeface="Arial" panose="020B0604020202020204" pitchFamily="34" charset="0"/>
              <a:cs typeface="Arial" panose="020B0604020202020204" pitchFamily="34" charset="0"/>
            </a:endParaRPr>
          </a:p>
        </p:txBody>
      </p:sp>
      <p:pic>
        <p:nvPicPr>
          <p:cNvPr id="4" name="Picture 15"/>
          <p:cNvPicPr>
            <a:picLocks noChangeAspect="1" noChangeArrowheads="1"/>
          </p:cNvPicPr>
          <p:nvPr/>
        </p:nvPicPr>
        <p:blipFill>
          <a:blip r:embed="rId3" cstate="print"/>
          <a:srcRect/>
          <a:stretch>
            <a:fillRect/>
          </a:stretch>
        </p:blipFill>
        <p:spPr bwMode="auto">
          <a:xfrm>
            <a:off x="755576" y="3356992"/>
            <a:ext cx="2016224" cy="319072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Любовь\Desktop\Scan_20230131_195707.jpg"/>
          <p:cNvPicPr>
            <a:picLocks noChangeAspect="1" noChangeArrowheads="1"/>
          </p:cNvPicPr>
          <p:nvPr/>
        </p:nvPicPr>
        <p:blipFill>
          <a:blip r:embed="rId2" cstate="print"/>
          <a:srcRect/>
          <a:stretch>
            <a:fillRect/>
          </a:stretch>
        </p:blipFill>
        <p:spPr bwMode="auto">
          <a:xfrm>
            <a:off x="1187624" y="3284984"/>
            <a:ext cx="2304256" cy="3410092"/>
          </a:xfrm>
          <a:prstGeom prst="rect">
            <a:avLst/>
          </a:prstGeom>
          <a:ln>
            <a:noFill/>
          </a:ln>
          <a:effectLst>
            <a:softEdge rad="112500"/>
          </a:effectLst>
        </p:spPr>
      </p:pic>
      <p:pic>
        <p:nvPicPr>
          <p:cNvPr id="2" name="Рисунок 1" descr="300px-France122.png"/>
          <p:cNvPicPr>
            <a:picLocks noChangeAspect="1"/>
          </p:cNvPicPr>
          <p:nvPr/>
        </p:nvPicPr>
        <p:blipFill>
          <a:blip r:embed="rId3" cstate="print"/>
          <a:stretch>
            <a:fillRect/>
          </a:stretch>
        </p:blipFill>
        <p:spPr>
          <a:xfrm>
            <a:off x="3095329" y="404664"/>
            <a:ext cx="6048671" cy="6232652"/>
          </a:xfrm>
          <a:prstGeom prst="rect">
            <a:avLst/>
          </a:prstGeom>
        </p:spPr>
      </p:pic>
      <p:sp>
        <p:nvSpPr>
          <p:cNvPr id="3" name="Прямоугольник 2"/>
          <p:cNvSpPr/>
          <p:nvPr/>
        </p:nvSpPr>
        <p:spPr>
          <a:xfrm>
            <a:off x="5724128" y="1916832"/>
            <a:ext cx="1944216" cy="2554545"/>
          </a:xfrm>
          <a:prstGeom prst="rect">
            <a:avLst/>
          </a:prstGeom>
        </p:spPr>
        <p:txBody>
          <a:bodyPr wrap="square">
            <a:spAutoFit/>
          </a:bodyPr>
          <a:lstStyle/>
          <a:p>
            <a:r>
              <a:rPr lang="en-US" sz="3200" b="1" dirty="0" err="1" smtClean="0">
                <a:solidFill>
                  <a:srgbClr val="002060"/>
                </a:solidFill>
                <a:latin typeface="Times New Roman" pitchFamily="18" charset="0"/>
                <a:cs typeface="Times New Roman" pitchFamily="18" charset="0"/>
              </a:rPr>
              <a:t>Voulez-vous</a:t>
            </a:r>
            <a:r>
              <a:rPr lang="en-US" sz="3200" b="1" dirty="0" smtClean="0">
                <a:solidFill>
                  <a:srgbClr val="002060"/>
                </a:solidFill>
                <a:latin typeface="Times New Roman" pitchFamily="18" charset="0"/>
                <a:cs typeface="Times New Roman" pitchFamily="18" charset="0"/>
              </a:rPr>
              <a:t> </a:t>
            </a:r>
            <a:r>
              <a:rPr lang="en-US" sz="3200" b="1" dirty="0" err="1" smtClean="0">
                <a:solidFill>
                  <a:srgbClr val="002060"/>
                </a:solidFill>
                <a:latin typeface="Times New Roman" pitchFamily="18" charset="0"/>
                <a:cs typeface="Times New Roman" pitchFamily="18" charset="0"/>
              </a:rPr>
              <a:t>connaître</a:t>
            </a:r>
            <a:r>
              <a:rPr lang="en-US" sz="3200" b="1" dirty="0" smtClean="0">
                <a:solidFill>
                  <a:srgbClr val="002060"/>
                </a:solidFill>
                <a:latin typeface="Times New Roman" pitchFamily="18" charset="0"/>
                <a:cs typeface="Times New Roman" pitchFamily="18" charset="0"/>
              </a:rPr>
              <a:t> la France </a:t>
            </a:r>
            <a:r>
              <a:rPr lang="en-US" sz="3200" b="1" dirty="0" err="1" smtClean="0">
                <a:solidFill>
                  <a:srgbClr val="002060"/>
                </a:solidFill>
                <a:latin typeface="Times New Roman" pitchFamily="18" charset="0"/>
                <a:cs typeface="Times New Roman" pitchFamily="18" charset="0"/>
              </a:rPr>
              <a:t>bénévole</a:t>
            </a:r>
            <a:r>
              <a:rPr lang="en-US" sz="3200" b="1" dirty="0" smtClean="0">
                <a:solidFill>
                  <a:srgbClr val="002060"/>
                </a:solidFill>
                <a:latin typeface="Times New Roman" pitchFamily="18" charset="0"/>
                <a:cs typeface="Times New Roman" pitchFamily="18" charset="0"/>
              </a:rPr>
              <a:t>?</a:t>
            </a:r>
            <a:endParaRPr lang="ru-RU" sz="3200" b="1" dirty="0">
              <a:solidFill>
                <a:srgbClr val="002060"/>
              </a:solidFill>
              <a:latin typeface="Times New Roman" pitchFamily="18" charset="0"/>
              <a:cs typeface="Times New Roman" pitchFamily="18" charset="0"/>
            </a:endParaRPr>
          </a:p>
        </p:txBody>
      </p:sp>
      <p:sp>
        <p:nvSpPr>
          <p:cNvPr id="4" name="Прямоугольник 3"/>
          <p:cNvSpPr/>
          <p:nvPr/>
        </p:nvSpPr>
        <p:spPr>
          <a:xfrm>
            <a:off x="179512" y="260648"/>
            <a:ext cx="3528392" cy="3416320"/>
          </a:xfrm>
          <a:prstGeom prst="rect">
            <a:avLst/>
          </a:prstGeom>
        </p:spPr>
        <p:txBody>
          <a:bodyPr wrap="square">
            <a:spAutoFit/>
          </a:bodyPr>
          <a:lstStyle/>
          <a:p>
            <a:pPr lvl="0"/>
            <a:r>
              <a:rPr lang="ru-RU" sz="2400" dirty="0" smtClean="0">
                <a:solidFill>
                  <a:srgbClr val="002060"/>
                </a:solidFill>
                <a:latin typeface="Times New Roman" pitchFamily="18" charset="0"/>
                <a:cs typeface="Times New Roman" pitchFamily="18" charset="0"/>
              </a:rPr>
              <a:t>Выполнила</a:t>
            </a:r>
          </a:p>
          <a:p>
            <a:pPr lvl="0"/>
            <a:r>
              <a:rPr lang="ru-RU" sz="2400" dirty="0" smtClean="0">
                <a:solidFill>
                  <a:srgbClr val="002060"/>
                </a:solidFill>
                <a:latin typeface="Times New Roman" pitchFamily="18" charset="0"/>
                <a:cs typeface="Times New Roman" pitchFamily="18" charset="0"/>
              </a:rPr>
              <a:t>команда «</a:t>
            </a:r>
            <a:r>
              <a:rPr lang="en-US" sz="2400" dirty="0" smtClean="0">
                <a:solidFill>
                  <a:srgbClr val="002060"/>
                </a:solidFill>
                <a:latin typeface="Times New Roman" pitchFamily="18" charset="0"/>
                <a:cs typeface="Times New Roman" pitchFamily="18" charset="0"/>
              </a:rPr>
              <a:t>Nous </a:t>
            </a:r>
            <a:r>
              <a:rPr lang="en-US" sz="2400" dirty="0" err="1" smtClean="0">
                <a:solidFill>
                  <a:srgbClr val="002060"/>
                </a:solidFill>
                <a:latin typeface="Times New Roman" pitchFamily="18" charset="0"/>
                <a:cs typeface="Times New Roman" pitchFamily="18" charset="0"/>
              </a:rPr>
              <a:t>sommes</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volontaires</a:t>
            </a:r>
            <a:r>
              <a:rPr lang="ru-RU" sz="2400" dirty="0" smtClean="0">
                <a:solidFill>
                  <a:srgbClr val="002060"/>
                </a:solidFill>
                <a:latin typeface="Times New Roman" pitchFamily="18" charset="0"/>
                <a:cs typeface="Times New Roman" pitchFamily="18" charset="0"/>
              </a:rPr>
              <a:t>» МОУ «СОШ р.п.Озинки».</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Руководитель</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учитель французского языка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Сало Любовь Александровна</a:t>
            </a:r>
            <a:r>
              <a:rPr lang="ru-RU" dirty="0" smtClean="0">
                <a:solidFill>
                  <a:srgbClr val="002060"/>
                </a:solidFill>
                <a:latin typeface="Arial" pitchFamily="34" charset="0"/>
                <a:cs typeface="Arial" pitchFamily="34" charset="0"/>
              </a:rPr>
              <a:t>.</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aha\Desktop\image (1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607639" cy="6957392"/>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Рисунок 2" descr="79e9cef7cdd181bfa40afc8e7e31ae1bcb.jpg"/>
          <p:cNvPicPr>
            <a:picLocks noChangeAspect="1"/>
          </p:cNvPicPr>
          <p:nvPr/>
        </p:nvPicPr>
        <p:blipFill>
          <a:blip r:embed="rId3" cstate="print"/>
          <a:stretch>
            <a:fillRect/>
          </a:stretch>
        </p:blipFill>
        <p:spPr>
          <a:xfrm>
            <a:off x="323528" y="2996952"/>
            <a:ext cx="4464496" cy="3330512"/>
          </a:xfrm>
          <a:prstGeom prst="rect">
            <a:avLst/>
          </a:prstGeom>
          <a:effectLst>
            <a:softEdge rad="127000"/>
          </a:effectLst>
        </p:spPr>
      </p:pic>
      <p:sp>
        <p:nvSpPr>
          <p:cNvPr id="4" name="Прямоугольник 3"/>
          <p:cNvSpPr/>
          <p:nvPr/>
        </p:nvSpPr>
        <p:spPr>
          <a:xfrm>
            <a:off x="539552" y="404664"/>
            <a:ext cx="8280920" cy="2246769"/>
          </a:xfrm>
          <a:prstGeom prst="rect">
            <a:avLst/>
          </a:prstGeom>
        </p:spPr>
        <p:txBody>
          <a:bodyPr wrap="square">
            <a:spAutoFit/>
          </a:bodyPr>
          <a:lstStyle/>
          <a:p>
            <a:r>
              <a:rPr lang="de-DE" sz="2800" dirty="0" smtClean="0">
                <a:latin typeface="Times New Roman" pitchFamily="18" charset="0"/>
                <a:cs typeface="Times New Roman" pitchFamily="18" charset="0"/>
              </a:rPr>
              <a:t>Alexei </a:t>
            </a:r>
            <a:r>
              <a:rPr lang="de-DE" sz="2800" dirty="0" err="1" smtClean="0">
                <a:latin typeface="Times New Roman" pitchFamily="18" charset="0"/>
                <a:cs typeface="Times New Roman" pitchFamily="18" charset="0"/>
              </a:rPr>
              <a:t>Kuripko</a:t>
            </a:r>
            <a:r>
              <a:rPr lang="de-DE" sz="2800" dirty="0" smtClean="0">
                <a:latin typeface="Times New Roman" pitchFamily="18" charset="0"/>
                <a:cs typeface="Times New Roman" pitchFamily="18" charset="0"/>
              </a:rPr>
              <a:t> war 30 Jahre lang, von 1967 bis 1997, Direktor der Schule. </a:t>
            </a:r>
            <a:r>
              <a:rPr lang="en-US" sz="2800" dirty="0" smtClean="0">
                <a:latin typeface="Times New Roman" pitchFamily="18" charset="0"/>
                <a:cs typeface="Times New Roman" pitchFamily="18" charset="0"/>
              </a:rPr>
              <a:t>Nr. 1 in </a:t>
            </a:r>
            <a:r>
              <a:rPr lang="en-US" sz="2800" dirty="0" err="1" smtClean="0">
                <a:latin typeface="Times New Roman" pitchFamily="18" charset="0"/>
                <a:cs typeface="Times New Roman" pitchFamily="18" charset="0"/>
              </a:rPr>
              <a:t>Ozinki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Alexey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Safronovi</a:t>
            </a:r>
            <a:r>
              <a:rPr lang="de-DE" sz="2800" dirty="0" err="1" smtClean="0">
                <a:latin typeface="Times New Roman" pitchFamily="18" charset="0"/>
                <a:cs typeface="Times New Roman" pitchFamily="18" charset="0"/>
              </a:rPr>
              <a:t>tsch</a:t>
            </a:r>
            <a:r>
              <a:rPr lang="de-DE"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Kuripko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ist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verehrter</a:t>
            </a:r>
            <a:r>
              <a:rPr lang="en-US" sz="2800" dirty="0" smtClean="0">
                <a:latin typeface="Times New Roman" pitchFamily="18" charset="0"/>
                <a:cs typeface="Times New Roman" pitchFamily="18" charset="0"/>
              </a:rPr>
              <a:t> Lehrer </a:t>
            </a:r>
            <a:r>
              <a:rPr lang="en-US" sz="2800" dirty="0" err="1" smtClean="0">
                <a:latin typeface="Times New Roman" pitchFamily="18" charset="0"/>
                <a:cs typeface="Times New Roman" pitchFamily="18" charset="0"/>
              </a:rPr>
              <a:t>der</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russischen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Föderation.Ein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Schüler</a:t>
            </a:r>
            <a:r>
              <a:rPr lang="en-US" sz="2800" dirty="0" smtClean="0">
                <a:latin typeface="Times New Roman" pitchFamily="18" charset="0"/>
                <a:cs typeface="Times New Roman" pitchFamily="18" charset="0"/>
              </a:rPr>
              <a:t> von </a:t>
            </a:r>
            <a:r>
              <a:rPr lang="en-US" sz="2800" dirty="0" err="1" smtClean="0">
                <a:latin typeface="Times New Roman" pitchFamily="18" charset="0"/>
                <a:cs typeface="Times New Roman" pitchFamily="18" charset="0"/>
              </a:rPr>
              <a:t>Kuripko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arbeitet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heute</a:t>
            </a:r>
            <a:r>
              <a:rPr lang="en-US" sz="2800" dirty="0" smtClean="0">
                <a:latin typeface="Times New Roman" pitchFamily="18" charset="0"/>
                <a:cs typeface="Times New Roman" pitchFamily="18" charset="0"/>
              </a:rPr>
              <a:t> in </a:t>
            </a:r>
            <a:r>
              <a:rPr lang="en-US" sz="2800" dirty="0" err="1" smtClean="0">
                <a:latin typeface="Times New Roman" pitchFamily="18" charset="0"/>
                <a:cs typeface="Times New Roman" pitchFamily="18" charset="0"/>
              </a:rPr>
              <a:t>unserer</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Schule</a:t>
            </a:r>
            <a:r>
              <a:rPr lang="en-US" sz="2800" dirty="0" smtClean="0">
                <a:latin typeface="Times New Roman" pitchFamily="18" charset="0"/>
                <a:cs typeface="Times New Roman" pitchFamily="18" charset="0"/>
              </a:rPr>
              <a:t>.</a:t>
            </a:r>
            <a:endParaRPr lang="ru-RU" sz="2800" dirty="0"/>
          </a:p>
        </p:txBody>
      </p:sp>
      <p:sp>
        <p:nvSpPr>
          <p:cNvPr id="1028" name="AutoShape 4" descr="Screenshot_20230212_20181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Screenshot_20230212_20181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Screenshot_20230212_20181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5" name="Picture 11"/>
          <p:cNvPicPr>
            <a:picLocks noChangeAspect="1" noChangeArrowheads="1"/>
          </p:cNvPicPr>
          <p:nvPr/>
        </p:nvPicPr>
        <p:blipFill>
          <a:blip r:embed="rId4" cstate="print"/>
          <a:srcRect/>
          <a:stretch>
            <a:fillRect/>
          </a:stretch>
        </p:blipFill>
        <p:spPr bwMode="auto">
          <a:xfrm>
            <a:off x="6084168" y="2204864"/>
            <a:ext cx="2679403" cy="37251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4/1618480368_35-p-fon-otkritaya-kniga-46.png"/>
          <p:cNvPicPr>
            <a:picLocks noChangeAspect="1" noChangeArrowheads="1"/>
          </p:cNvPicPr>
          <p:nvPr/>
        </p:nvPicPr>
        <p:blipFill>
          <a:blip r:embed="rId2" cstate="print"/>
          <a:srcRect/>
          <a:stretch>
            <a:fillRect/>
          </a:stretch>
        </p:blipFill>
        <p:spPr bwMode="auto">
          <a:xfrm>
            <a:off x="0" y="-315416"/>
            <a:ext cx="9144000" cy="6858000"/>
          </a:xfrm>
          <a:prstGeom prst="rect">
            <a:avLst/>
          </a:prstGeom>
          <a:noFill/>
        </p:spPr>
      </p:pic>
      <p:sp>
        <p:nvSpPr>
          <p:cNvPr id="2" name="Прямоугольник 1"/>
          <p:cNvSpPr/>
          <p:nvPr/>
        </p:nvSpPr>
        <p:spPr>
          <a:xfrm>
            <a:off x="395536" y="548680"/>
            <a:ext cx="8064896" cy="2554545"/>
          </a:xfrm>
          <a:prstGeom prst="rect">
            <a:avLst/>
          </a:prstGeom>
        </p:spPr>
        <p:txBody>
          <a:bodyPr wrap="square">
            <a:spAutoFit/>
          </a:bodyPr>
          <a:lstStyle/>
          <a:p>
            <a:r>
              <a:rPr lang="ru-RU" sz="2000" b="1" dirty="0">
                <a:latin typeface="Times New Roman" pitchFamily="18" charset="0"/>
                <a:cs typeface="Times New Roman" pitchFamily="18" charset="0"/>
              </a:rPr>
              <a:t>Поэтический перевод</a:t>
            </a:r>
            <a:r>
              <a:rPr lang="ru-RU" sz="2000" dirty="0">
                <a:latin typeface="Times New Roman" pitchFamily="18" charset="0"/>
                <a:cs typeface="Times New Roman" pitchFamily="18" charset="0"/>
              </a:rPr>
              <a:t> – это словесное художественное творчество, которое осуществляет сложный коммуникативный процесс: духовное общение между автором и его читателем, который воспитан в лоне другого языка и другой </a:t>
            </a:r>
            <a:r>
              <a:rPr lang="ru-RU" sz="2000" dirty="0" smtClean="0">
                <a:latin typeface="Times New Roman" pitchFamily="18" charset="0"/>
                <a:cs typeface="Times New Roman" pitchFamily="18" charset="0"/>
              </a:rPr>
              <a:t>культуры ,это </a:t>
            </a:r>
            <a:r>
              <a:rPr lang="ru-RU" sz="2000" dirty="0">
                <a:latin typeface="Times New Roman" pitchFamily="18" charset="0"/>
                <a:cs typeface="Times New Roman" pitchFamily="18" charset="0"/>
              </a:rPr>
              <a:t>эффективный способ изучения иностранного языка для одаренных детей, который не только доставляет удовольствие, но и великолепно развивает интеллект ребенка, его память, творческие способности, и самое главное – развивает душу.</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phonoteka.org/uploads/posts/2021-04/1618480368_35-p-fon-otkritaya-kniga-46.png"/>
          <p:cNvPicPr>
            <a:picLocks noChangeAspect="1" noChangeArrowheads="1"/>
          </p:cNvPicPr>
          <p:nvPr/>
        </p:nvPicPr>
        <p:blipFill>
          <a:blip r:embed="rId2" cstate="print"/>
          <a:srcRect/>
          <a:stretch>
            <a:fillRect/>
          </a:stretch>
        </p:blipFill>
        <p:spPr bwMode="auto">
          <a:xfrm>
            <a:off x="0" y="-315416"/>
            <a:ext cx="9144000" cy="6858000"/>
          </a:xfrm>
          <a:prstGeom prst="rect">
            <a:avLst/>
          </a:prstGeom>
          <a:noFill/>
        </p:spPr>
      </p:pic>
      <p:sp>
        <p:nvSpPr>
          <p:cNvPr id="27649" name="Rectangle 1"/>
          <p:cNvSpPr>
            <a:spLocks noChangeArrowheads="1"/>
          </p:cNvSpPr>
          <p:nvPr/>
        </p:nvSpPr>
        <p:spPr bwMode="auto">
          <a:xfrm>
            <a:off x="323528" y="152926"/>
            <a:ext cx="4608512"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Секция «Юный переводчик»</a:t>
            </a:r>
            <a:endParaRPr kumimoji="0" lang="ru-RU" sz="1400" b="0" i="0" u="none" strike="noStrike" cap="none" normalizeH="0" baseline="0" dirty="0" smtClean="0">
              <a:ln>
                <a:noFill/>
              </a:ln>
              <a:solidFill>
                <a:srgbClr val="FF0000"/>
              </a:solidFill>
              <a:effectLst/>
              <a:latin typeface="Times New Roman" pitchFamily="18" charset="0"/>
              <a:cs typeface="Times New Roman" pitchFamily="18" charset="0"/>
            </a:endParaRPr>
          </a:p>
          <a:p>
            <a:pPr lvl="0" indent="450850" eaLnBrk="0" fontAlgn="base" hangingPunct="0">
              <a:spcBef>
                <a:spcPct val="0"/>
              </a:spcBef>
              <a:spcAft>
                <a:spcPct val="0"/>
              </a:spcAft>
            </a:pP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Французский язык (2018 г)</a:t>
            </a:r>
            <a:endParaRPr kumimoji="0" lang="ru-RU" sz="14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effectLst/>
                <a:latin typeface="Times New Roman" pitchFamily="18" charset="0"/>
                <a:ea typeface="Times New Roman" pitchFamily="18" charset="0"/>
                <a:cs typeface="Times New Roman" pitchFamily="18" charset="0"/>
              </a:rPr>
              <a:t>5-6 классы  </a:t>
            </a:r>
            <a:endParaRPr kumimoji="0" lang="ru-RU" sz="1400" b="0" i="0" u="none" strike="noStrike" cap="none" normalizeH="0" baseline="0" dirty="0" smtClean="0">
              <a:ln>
                <a:noFill/>
              </a:ln>
              <a:effectLst/>
              <a:latin typeface="Times New Roman" pitchFamily="18" charset="0"/>
              <a:cs typeface="Times New Roman" pitchFamily="18" charset="0"/>
            </a:endParaRPr>
          </a:p>
          <a:p>
            <a:pPr indent="450850" eaLnBrk="0" fontAlgn="base" hangingPunct="0">
              <a:spcBef>
                <a:spcPct val="0"/>
              </a:spcBef>
              <a:spcAft>
                <a:spcPct val="0"/>
              </a:spcAft>
            </a:pPr>
            <a:r>
              <a:rPr kumimoji="0" lang="ru-RU" sz="1400" b="1" i="0" u="none" strike="noStrike" cap="none" normalizeH="0" baseline="0" dirty="0" smtClean="0">
                <a:ln>
                  <a:noFill/>
                </a:ln>
                <a:effectLst/>
                <a:latin typeface="Times New Roman" pitchFamily="18" charset="0"/>
                <a:ea typeface="Times New Roman" pitchFamily="18" charset="0"/>
                <a:cs typeface="Times New Roman" pitchFamily="18" charset="0"/>
              </a:rPr>
              <a:t>2 место – </a:t>
            </a:r>
            <a:r>
              <a:rPr kumimoji="0" lang="ru-RU" sz="1400" b="1" i="0" u="none" strike="noStrike" cap="none" normalizeH="0" baseline="0" dirty="0" err="1" smtClean="0">
                <a:ln>
                  <a:noFill/>
                </a:ln>
                <a:effectLst/>
                <a:latin typeface="Times New Roman" pitchFamily="18" charset="0"/>
                <a:ea typeface="Times New Roman" pitchFamily="18" charset="0"/>
                <a:cs typeface="Times New Roman" pitchFamily="18" charset="0"/>
              </a:rPr>
              <a:t>Скиданова</a:t>
            </a:r>
            <a:r>
              <a:rPr kumimoji="0" lang="ru-RU" sz="1400" b="1" i="0" u="none" strike="noStrike" cap="none" normalizeH="0" baseline="0" dirty="0" smtClean="0">
                <a:ln>
                  <a:noFill/>
                </a:ln>
                <a:effectLst/>
                <a:latin typeface="Times New Roman" pitchFamily="18" charset="0"/>
                <a:ea typeface="Times New Roman" pitchFamily="18" charset="0"/>
                <a:cs typeface="Times New Roman" pitchFamily="18" charset="0"/>
              </a:rPr>
              <a:t> Анастасия, </a:t>
            </a:r>
            <a:r>
              <a:rPr kumimoji="0" lang="ru-RU" sz="1400" i="0" u="none" strike="noStrike" cap="none" normalizeH="0" baseline="0" dirty="0" smtClean="0">
                <a:ln>
                  <a:noFill/>
                </a:ln>
                <a:effectLst/>
                <a:latin typeface="Times New Roman" pitchFamily="18" charset="0"/>
                <a:ea typeface="Times New Roman" pitchFamily="18" charset="0"/>
                <a:cs typeface="Times New Roman" pitchFamily="18" charset="0"/>
              </a:rPr>
              <a:t>МОУ «СОШ р.п. Озинки</a:t>
            </a:r>
            <a:r>
              <a:rPr kumimoji="0" lang="ru-RU" sz="1400" i="0" u="none" strike="noStrike" cap="none" normalizeH="0" dirty="0" smtClean="0">
                <a:ln>
                  <a:noFill/>
                </a:ln>
                <a:effectLst/>
                <a:latin typeface="Times New Roman" pitchFamily="18" charset="0"/>
                <a:ea typeface="Times New Roman" pitchFamily="18" charset="0"/>
                <a:cs typeface="Times New Roman" pitchFamily="18" charset="0"/>
              </a:rPr>
              <a:t> </a:t>
            </a:r>
            <a:r>
              <a:rPr lang="ru-RU" sz="1400" dirty="0" smtClean="0">
                <a:latin typeface="Times New Roman" pitchFamily="18" charset="0"/>
                <a:cs typeface="Times New Roman" pitchFamily="18" charset="0"/>
              </a:rPr>
              <a:t>Саратовской области.</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r>
            <a:b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0" name="Rectangle 2"/>
          <p:cNvSpPr>
            <a:spLocks noChangeArrowheads="1"/>
          </p:cNvSpPr>
          <p:nvPr/>
        </p:nvSpPr>
        <p:spPr bwMode="auto">
          <a:xfrm>
            <a:off x="323528" y="1700808"/>
            <a:ext cx="4392488"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Секция «Юный переводчик»</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Французский язык   (2020 г)</a:t>
            </a: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b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5-6 классы </a:t>
            </a: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r>
            <a:b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br>
            <a:r>
              <a:rPr lang="ru-RU" sz="1400" b="1" dirty="0" smtClean="0">
                <a:latin typeface="Times New Roman" pitchFamily="18" charset="0"/>
                <a:cs typeface="Times New Roman" pitchFamily="18" charset="0"/>
              </a:rPr>
              <a:t>3 </a:t>
            </a:r>
            <a:r>
              <a:rPr lang="ru-RU" sz="1400" b="1" dirty="0">
                <a:latin typeface="Times New Roman" pitchFamily="18" charset="0"/>
                <a:cs typeface="Times New Roman" pitchFamily="18" charset="0"/>
              </a:rPr>
              <a:t>место</a:t>
            </a:r>
            <a:r>
              <a:rPr lang="ru-RU" sz="1400" dirty="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Кульченко</a:t>
            </a:r>
            <a:r>
              <a:rPr lang="ru-RU" sz="1400" b="1" dirty="0" smtClean="0">
                <a:latin typeface="Times New Roman" pitchFamily="18" charset="0"/>
                <a:cs typeface="Times New Roman" pitchFamily="18" charset="0"/>
              </a:rPr>
              <a:t> </a:t>
            </a:r>
            <a:r>
              <a:rPr lang="ru-RU" sz="1400" b="1" dirty="0">
                <a:latin typeface="Times New Roman" pitchFamily="18" charset="0"/>
                <a:cs typeface="Times New Roman" pitchFamily="18" charset="0"/>
              </a:rPr>
              <a:t>Софья</a:t>
            </a:r>
            <a:r>
              <a:rPr lang="ru-RU" sz="1400" dirty="0">
                <a:latin typeface="Times New Roman" pitchFamily="18" charset="0"/>
                <a:cs typeface="Times New Roman" pitchFamily="18" charset="0"/>
              </a:rPr>
              <a:t>, МОУ «СОШ р.п.Озинки» </a:t>
            </a:r>
            <a:r>
              <a:rPr lang="ru-RU" sz="1400" dirty="0" err="1">
                <a:latin typeface="Times New Roman" pitchFamily="18" charset="0"/>
                <a:cs typeface="Times New Roman" pitchFamily="18" charset="0"/>
              </a:rPr>
              <a:t>Озинского</a:t>
            </a:r>
            <a:r>
              <a:rPr lang="ru-RU" sz="1400" dirty="0">
                <a:latin typeface="Times New Roman" pitchFamily="18" charset="0"/>
                <a:cs typeface="Times New Roman" pitchFamily="18" charset="0"/>
              </a:rPr>
              <a:t> района </a:t>
            </a:r>
          </a:p>
          <a:p>
            <a:r>
              <a:rPr lang="ru-RU" sz="1400" dirty="0">
                <a:latin typeface="Times New Roman" pitchFamily="18" charset="0"/>
                <a:cs typeface="Times New Roman" pitchFamily="18" charset="0"/>
              </a:rPr>
              <a:t>Саратовской области;</a:t>
            </a:r>
          </a:p>
          <a:p>
            <a:r>
              <a:rPr lang="ru-RU" sz="1400" b="1" dirty="0" smtClean="0">
                <a:latin typeface="Times New Roman" pitchFamily="18" charset="0"/>
                <a:cs typeface="Times New Roman" pitchFamily="18" charset="0"/>
              </a:rPr>
              <a:t>7-8 </a:t>
            </a:r>
            <a:r>
              <a:rPr lang="ru-RU" sz="1400" b="1" dirty="0">
                <a:latin typeface="Times New Roman" pitchFamily="18" charset="0"/>
                <a:cs typeface="Times New Roman" pitchFamily="18" charset="0"/>
              </a:rPr>
              <a:t>классы </a:t>
            </a:r>
            <a:endParaRPr lang="ru-RU" sz="1400" dirty="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3 </a:t>
            </a:r>
            <a:r>
              <a:rPr lang="ru-RU" sz="1400" b="1" dirty="0">
                <a:latin typeface="Times New Roman" pitchFamily="18" charset="0"/>
                <a:cs typeface="Times New Roman" pitchFamily="18" charset="0"/>
              </a:rPr>
              <a:t>место</a:t>
            </a:r>
            <a:r>
              <a:rPr lang="ru-RU" sz="1400" dirty="0">
                <a:latin typeface="Times New Roman" pitchFamily="18" charset="0"/>
                <a:cs typeface="Times New Roman" pitchFamily="18" charset="0"/>
              </a:rPr>
              <a:t> – </a:t>
            </a:r>
            <a:r>
              <a:rPr lang="ru-RU" sz="1400" b="1" dirty="0">
                <a:latin typeface="Times New Roman" pitchFamily="18" charset="0"/>
                <a:cs typeface="Times New Roman" pitchFamily="18" charset="0"/>
              </a:rPr>
              <a:t>Ковальчук Дарья</a:t>
            </a:r>
            <a:r>
              <a:rPr lang="ru-RU" sz="1400" dirty="0">
                <a:latin typeface="Times New Roman" pitchFamily="18" charset="0"/>
                <a:cs typeface="Times New Roman" pitchFamily="18" charset="0"/>
              </a:rPr>
              <a:t>, МОУ «СОШ р.п.Озинки» </a:t>
            </a:r>
            <a:r>
              <a:rPr lang="ru-RU" sz="1400" dirty="0" err="1">
                <a:latin typeface="Times New Roman" pitchFamily="18" charset="0"/>
                <a:cs typeface="Times New Roman" pitchFamily="18" charset="0"/>
              </a:rPr>
              <a:t>Озинского</a:t>
            </a:r>
            <a:r>
              <a:rPr lang="ru-RU" sz="1400" dirty="0">
                <a:latin typeface="Times New Roman" pitchFamily="18" charset="0"/>
                <a:cs typeface="Times New Roman" pitchFamily="18" charset="0"/>
              </a:rPr>
              <a:t> района </a:t>
            </a:r>
          </a:p>
          <a:p>
            <a:r>
              <a:rPr lang="ru-RU" sz="1400" dirty="0">
                <a:latin typeface="Times New Roman" pitchFamily="18" charset="0"/>
                <a:cs typeface="Times New Roman" pitchFamily="18" charset="0"/>
              </a:rPr>
              <a:t>Саратовской </a:t>
            </a:r>
            <a:r>
              <a:rPr lang="ru-RU" sz="1400" dirty="0" smtClean="0">
                <a:latin typeface="Times New Roman" pitchFamily="18" charset="0"/>
                <a:cs typeface="Times New Roman" pitchFamily="18" charset="0"/>
              </a:rPr>
              <a:t>области.</a:t>
            </a:r>
            <a:endParaRPr lang="ru-RU" sz="1400" dirty="0">
              <a:latin typeface="Times New Roman" pitchFamily="18" charset="0"/>
              <a:cs typeface="Times New Roman" pitchFamily="18"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r>
            <a:br>
              <a:rPr kumimoji="0" lang="ru-RU" sz="1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br>
            <a:r>
              <a:rPr kumimoji="0" lang="ru-RU" sz="1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r>
            <a:br>
              <a:rPr kumimoji="0" lang="ru-RU" sz="1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4967536" y="1196752"/>
            <a:ext cx="3852936" cy="2304256"/>
          </a:xfrm>
          <a:prstGeom prst="rect">
            <a:avLst/>
          </a:prstGeom>
        </p:spPr>
        <p:txBody>
          <a:bodyPr wrap="square">
            <a:spAutoFit/>
          </a:bodyPr>
          <a:lstStyle/>
          <a:p>
            <a:pPr lvl="0" indent="450850" algn="ctr" fontAlgn="base">
              <a:spcBef>
                <a:spcPct val="0"/>
              </a:spcBef>
              <a:spcAft>
                <a:spcPct val="0"/>
              </a:spcAft>
            </a:pP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Секция «Юный переводчик»</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Французский язык   (2021 г)</a:t>
            </a: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b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5-6 классы </a:t>
            </a:r>
            <a: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r>
            <a:br>
              <a:rPr kumimoji="0" lang="ru-RU" sz="1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br>
            <a:r>
              <a:rPr lang="ru-RU" sz="1400" b="1" dirty="0" smtClean="0">
                <a:latin typeface="Times New Roman" pitchFamily="18" charset="0"/>
                <a:cs typeface="Times New Roman" pitchFamily="18" charset="0"/>
              </a:rPr>
              <a:t>2место</a:t>
            </a:r>
            <a:r>
              <a:rPr lang="ru-RU" sz="1400"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Кульченко</a:t>
            </a:r>
            <a:r>
              <a:rPr lang="ru-RU" sz="1400" b="1" dirty="0" smtClean="0">
                <a:latin typeface="Times New Roman" pitchFamily="18" charset="0"/>
                <a:cs typeface="Times New Roman" pitchFamily="18" charset="0"/>
              </a:rPr>
              <a:t> Софья</a:t>
            </a:r>
            <a:r>
              <a:rPr lang="ru-RU" sz="1400" dirty="0" smtClean="0">
                <a:latin typeface="Times New Roman" pitchFamily="18" charset="0"/>
                <a:cs typeface="Times New Roman" pitchFamily="18" charset="0"/>
              </a:rPr>
              <a:t>, МОУ «СОШ р.п.Озинки» </a:t>
            </a:r>
            <a:r>
              <a:rPr lang="ru-RU" sz="1400" dirty="0" err="1" smtClean="0">
                <a:latin typeface="Times New Roman" pitchFamily="18" charset="0"/>
                <a:cs typeface="Times New Roman" pitchFamily="18" charset="0"/>
              </a:rPr>
              <a:t>Озинского</a:t>
            </a:r>
            <a:r>
              <a:rPr lang="ru-RU" sz="1400" dirty="0" smtClean="0">
                <a:latin typeface="Times New Roman" pitchFamily="18" charset="0"/>
                <a:cs typeface="Times New Roman" pitchFamily="18" charset="0"/>
              </a:rPr>
              <a:t> района </a:t>
            </a:r>
          </a:p>
          <a:p>
            <a:r>
              <a:rPr lang="ru-RU" sz="1400" dirty="0" smtClean="0">
                <a:latin typeface="Times New Roman" pitchFamily="18" charset="0"/>
                <a:cs typeface="Times New Roman" pitchFamily="18" charset="0"/>
              </a:rPr>
              <a:t>Саратовской области;</a:t>
            </a:r>
          </a:p>
          <a:p>
            <a:r>
              <a:rPr lang="ru-RU" sz="1400" b="1" dirty="0" smtClean="0">
                <a:latin typeface="Times New Roman" pitchFamily="18" charset="0"/>
                <a:cs typeface="Times New Roman" pitchFamily="18" charset="0"/>
              </a:rPr>
              <a:t>7-8 классы </a:t>
            </a:r>
            <a:endParaRPr lang="ru-RU" sz="1400" dirty="0" smtClean="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2место</a:t>
            </a:r>
            <a:r>
              <a:rPr lang="ru-RU" sz="1400" dirty="0" smtClean="0">
                <a:latin typeface="Times New Roman" pitchFamily="18" charset="0"/>
                <a:cs typeface="Times New Roman" pitchFamily="18" charset="0"/>
              </a:rPr>
              <a:t> – </a:t>
            </a:r>
            <a:r>
              <a:rPr lang="ru-RU" sz="1400" b="1" dirty="0" err="1" smtClean="0">
                <a:latin typeface="Times New Roman" pitchFamily="18" charset="0"/>
                <a:cs typeface="Times New Roman" pitchFamily="18" charset="0"/>
              </a:rPr>
              <a:t>Приданова</a:t>
            </a:r>
            <a:r>
              <a:rPr lang="ru-RU" sz="1400" b="1" dirty="0" smtClean="0">
                <a:latin typeface="Times New Roman" pitchFamily="18" charset="0"/>
                <a:cs typeface="Times New Roman" pitchFamily="18" charset="0"/>
              </a:rPr>
              <a:t> Александра </a:t>
            </a:r>
            <a:r>
              <a:rPr lang="ru-RU" sz="1400" dirty="0" smtClean="0">
                <a:latin typeface="Times New Roman" pitchFamily="18" charset="0"/>
                <a:cs typeface="Times New Roman" pitchFamily="18" charset="0"/>
              </a:rPr>
              <a:t>МОУ «СОШ р.п.Озинки» </a:t>
            </a:r>
            <a:r>
              <a:rPr lang="ru-RU" sz="1400" dirty="0" err="1" smtClean="0">
                <a:latin typeface="Times New Roman" pitchFamily="18" charset="0"/>
                <a:cs typeface="Times New Roman" pitchFamily="18" charset="0"/>
              </a:rPr>
              <a:t>Озинского</a:t>
            </a:r>
            <a:r>
              <a:rPr lang="ru-RU" sz="1400" dirty="0" smtClean="0">
                <a:latin typeface="Times New Roman" pitchFamily="18" charset="0"/>
                <a:cs typeface="Times New Roman" pitchFamily="18" charset="0"/>
              </a:rPr>
              <a:t> района </a:t>
            </a:r>
          </a:p>
          <a:p>
            <a:r>
              <a:rPr lang="ru-RU" sz="1400" dirty="0" smtClean="0">
                <a:latin typeface="Times New Roman" pitchFamily="18" charset="0"/>
                <a:cs typeface="Times New Roman" pitchFamily="18" charset="0"/>
              </a:rPr>
              <a:t>Саратовской области.</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107504" y="188640"/>
            <a:ext cx="4494915" cy="6521524"/>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cstate="print"/>
          <a:srcRect/>
          <a:stretch>
            <a:fillRect/>
          </a:stretch>
        </p:blipFill>
        <p:spPr bwMode="auto">
          <a:xfrm>
            <a:off x="4499992" y="188640"/>
            <a:ext cx="4499545" cy="65007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4/1618480368_35-p-fon-otkritaya-kniga-46.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827584" y="764704"/>
            <a:ext cx="7848872" cy="2308324"/>
          </a:xfrm>
          <a:prstGeom prst="rect">
            <a:avLst/>
          </a:prstGeom>
        </p:spPr>
        <p:txBody>
          <a:bodyPr wrap="square">
            <a:spAutoFit/>
          </a:bodyPr>
          <a:lstStyle/>
          <a:p>
            <a:r>
              <a:rPr lang="ru-RU" sz="2400" dirty="0">
                <a:latin typeface="Times New Roman" pitchFamily="18" charset="0"/>
                <a:cs typeface="Times New Roman" pitchFamily="18" charset="0"/>
              </a:rPr>
              <a:t>Внеклассная работа помогает выйти за рамки традиционного урока и использовать иностранный язык как средство развития творческих способностей каждого ребенка, его коммуникативных навыков и умений, расширить представление о странах изучаемого языка, воспитать уважительное отношение к их культуре.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4/1618480368_35-p-fon-otkritaya-kniga-46.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323528" y="548680"/>
            <a:ext cx="8496944" cy="2862322"/>
          </a:xfrm>
          <a:prstGeom prst="rect">
            <a:avLst/>
          </a:prstGeom>
        </p:spPr>
        <p:txBody>
          <a:bodyPr wrap="square">
            <a:spAutoFit/>
          </a:bodyPr>
          <a:lstStyle/>
          <a:p>
            <a:r>
              <a:rPr lang="ru-RU" sz="2000" dirty="0">
                <a:latin typeface="Times New Roman" pitchFamily="18" charset="0"/>
                <a:cs typeface="Times New Roman" pitchFamily="18" charset="0"/>
              </a:rPr>
              <a:t>Проектная деятельность  –одна из технологий воспитания мотивированных детей. Учащиеся, работающие над проектами овладевают методами научной творческой работы, развивают самостоятельное мышление, умение добывать информацию, принимать нестандартные решения, получают ценный опыт  творческой, поисковой деятельности. Это требует от них самостоятельного использования ранее усвоенных знаний и умений в новых ситуациях, формирование  новых способов деятельности  на основе уже известных. Учитель выступает здесь как координатор, консультант, помощник.</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catherineasquithgallery.com/uploads/posts/2021-02/1613316427_21-p-svetlo-sinii-fon-dlya-fotoshopa-24.jpg"/>
          <p:cNvPicPr>
            <a:picLocks noChangeAspect="1" noChangeArrowheads="1"/>
          </p:cNvPicPr>
          <p:nvPr/>
        </p:nvPicPr>
        <p:blipFill>
          <a:blip r:embed="rId2" cstate="print"/>
          <a:srcRect/>
          <a:stretch>
            <a:fillRect/>
          </a:stretch>
        </p:blipFill>
        <p:spPr bwMode="auto">
          <a:xfrm>
            <a:off x="0" y="0"/>
            <a:ext cx="9145016" cy="6858000"/>
          </a:xfrm>
          <a:prstGeom prst="rect">
            <a:avLst/>
          </a:prstGeom>
          <a:noFill/>
        </p:spPr>
      </p:pic>
      <p:pic>
        <p:nvPicPr>
          <p:cNvPr id="3"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1983058"/>
            <a:ext cx="6964203" cy="4874942"/>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10" descr="C:\Users\Любовь\Desktop\одаренные\Дополнительный материал\71.jpg"/>
          <p:cNvPicPr>
            <a:picLocks noChangeAspect="1" noChangeArrowheads="1"/>
          </p:cNvPicPr>
          <p:nvPr/>
        </p:nvPicPr>
        <p:blipFill>
          <a:blip r:embed="rId4" cstate="print"/>
          <a:srcRect/>
          <a:stretch>
            <a:fillRect/>
          </a:stretch>
        </p:blipFill>
        <p:spPr bwMode="auto">
          <a:xfrm>
            <a:off x="6300192" y="2495309"/>
            <a:ext cx="2697272" cy="3886020"/>
          </a:xfrm>
          <a:prstGeom prst="rect">
            <a:avLst/>
          </a:prstGeom>
          <a:ln>
            <a:noFill/>
          </a:ln>
          <a:effectLst>
            <a:softEdge rad="112500"/>
          </a:effectLst>
        </p:spPr>
      </p:pic>
      <p:sp>
        <p:nvSpPr>
          <p:cNvPr id="5" name="Прямоугольник 4"/>
          <p:cNvSpPr/>
          <p:nvPr/>
        </p:nvSpPr>
        <p:spPr>
          <a:xfrm>
            <a:off x="251520" y="188640"/>
            <a:ext cx="8712968" cy="1938992"/>
          </a:xfrm>
          <a:prstGeom prst="rect">
            <a:avLst/>
          </a:prstGeom>
        </p:spPr>
        <p:txBody>
          <a:bodyPr wrap="square">
            <a:spAutoFit/>
          </a:bodyPr>
          <a:lstStyle/>
          <a:p>
            <a:pPr lvl="0" algn="ctr"/>
            <a:r>
              <a:rPr lang="fr-FR" sz="2400" b="1" dirty="0" smtClean="0">
                <a:solidFill>
                  <a:srgbClr val="002060"/>
                </a:solidFill>
                <a:latin typeface="Times New Roman" pitchFamily="18" charset="0"/>
                <a:cs typeface="Times New Roman" pitchFamily="18" charset="0"/>
              </a:rPr>
              <a:t>Le voyage avec le Petit Prince Antoine de Saint-Exupéry</a:t>
            </a:r>
            <a:r>
              <a:rPr lang="ru-RU" sz="2400" b="1" dirty="0" smtClean="0">
                <a:solidFill>
                  <a:srgbClr val="002060"/>
                </a:solidFill>
                <a:latin typeface="Times New Roman" pitchFamily="18" charset="0"/>
                <a:cs typeface="Times New Roman" pitchFamily="18" charset="0"/>
              </a:rPr>
              <a:t>.      </a:t>
            </a:r>
            <a:br>
              <a:rPr lang="ru-RU" sz="2400" b="1"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Выполнила команда «Земляне»</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 МОУ «СОШ р.п.Озинки».</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Руководитель учитель французского языка Сало Любовь Александровна</a:t>
            </a:r>
            <a:r>
              <a:rPr lang="ru-RU" sz="1600" dirty="0" smtClean="0">
                <a:solidFill>
                  <a:srgbClr val="002060"/>
                </a:solidFill>
                <a:latin typeface="Andalus" panose="02020603050405020304" pitchFamily="18" charset="-78"/>
                <a:cs typeface="Andalus" panose="02020603050405020304" pitchFamily="18" charset="-78"/>
              </a:rPr>
              <a:t>.</a:t>
            </a:r>
            <a:endParaRPr lang="ru-RU" sz="1600" dirty="0">
              <a:solidFill>
                <a:srgbClr val="002060"/>
              </a:solidFill>
              <a:cs typeface="Andalus" panose="02020603050405020304" pitchFamily="18"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catherineasquithgallery.com/uploads/posts/2021-02/1613316427_21-p-svetlo-sinii-fon-dlya-fotoshopa-24.jpg"/>
          <p:cNvPicPr>
            <a:picLocks noChangeAspect="1" noChangeArrowheads="1"/>
          </p:cNvPicPr>
          <p:nvPr/>
        </p:nvPicPr>
        <p:blipFill>
          <a:blip r:embed="rId2" cstate="print"/>
          <a:srcRect/>
          <a:stretch>
            <a:fillRect/>
          </a:stretch>
        </p:blipFill>
        <p:spPr bwMode="auto">
          <a:xfrm>
            <a:off x="0" y="0"/>
            <a:ext cx="9145016" cy="6858000"/>
          </a:xfrm>
          <a:prstGeom prst="rect">
            <a:avLst/>
          </a:prstGeom>
          <a:noFill/>
        </p:spPr>
      </p:pic>
      <p:pic>
        <p:nvPicPr>
          <p:cNvPr id="2" name="Picture 2" descr="C:\Users\Saha\Desktop\image (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8000" y="1268760"/>
            <a:ext cx="8128000" cy="5400600"/>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20"/>
          <p:cNvPicPr>
            <a:picLocks noChangeAspect="1" noChangeArrowheads="1"/>
          </p:cNvPicPr>
          <p:nvPr/>
        </p:nvPicPr>
        <p:blipFill>
          <a:blip r:embed="rId4" cstate="print"/>
          <a:srcRect/>
          <a:stretch>
            <a:fillRect/>
          </a:stretch>
        </p:blipFill>
        <p:spPr bwMode="auto">
          <a:xfrm>
            <a:off x="6084168" y="2966549"/>
            <a:ext cx="2249136" cy="3198755"/>
          </a:xfrm>
          <a:prstGeom prst="rect">
            <a:avLst/>
          </a:prstGeom>
          <a:ln>
            <a:noFill/>
          </a:ln>
          <a:effectLst>
            <a:softEdge rad="112500"/>
          </a:effectLst>
        </p:spPr>
      </p:pic>
      <p:sp>
        <p:nvSpPr>
          <p:cNvPr id="4" name="Прямоугольник 3"/>
          <p:cNvSpPr/>
          <p:nvPr/>
        </p:nvSpPr>
        <p:spPr>
          <a:xfrm>
            <a:off x="179512" y="260648"/>
            <a:ext cx="8568952" cy="830997"/>
          </a:xfrm>
          <a:prstGeom prst="rect">
            <a:avLst/>
          </a:prstGeom>
        </p:spPr>
        <p:txBody>
          <a:bodyPr wrap="square">
            <a:spAutoFit/>
          </a:bodyPr>
          <a:lstStyle/>
          <a:p>
            <a:r>
              <a:rPr lang="en-US" sz="2400" dirty="0" smtClean="0">
                <a:solidFill>
                  <a:srgbClr val="002060"/>
                </a:solidFill>
                <a:latin typeface="Times New Roman"/>
                <a:ea typeface="Calibri"/>
              </a:rPr>
              <a:t>Il y a  </a:t>
            </a:r>
            <a:r>
              <a:rPr lang="en-US" sz="2400" dirty="0" err="1" smtClean="0">
                <a:solidFill>
                  <a:srgbClr val="002060"/>
                </a:solidFill>
                <a:latin typeface="Times New Roman"/>
                <a:ea typeface="Calibri"/>
              </a:rPr>
              <a:t>une</a:t>
            </a:r>
            <a:r>
              <a:rPr lang="en-US" sz="2400" dirty="0" smtClean="0">
                <a:solidFill>
                  <a:srgbClr val="002060"/>
                </a:solidFill>
                <a:latin typeface="Times New Roman"/>
                <a:ea typeface="Calibri"/>
              </a:rPr>
              <a:t> exposition </a:t>
            </a:r>
            <a:r>
              <a:rPr lang="en-US" sz="2400" dirty="0" err="1" smtClean="0">
                <a:solidFill>
                  <a:srgbClr val="002060"/>
                </a:solidFill>
                <a:latin typeface="Times New Roman"/>
                <a:ea typeface="Calibri"/>
              </a:rPr>
              <a:t>consacrée</a:t>
            </a:r>
            <a:r>
              <a:rPr lang="en-US" sz="2400" dirty="0" smtClean="0">
                <a:solidFill>
                  <a:srgbClr val="002060"/>
                </a:solidFill>
                <a:latin typeface="Times New Roman"/>
                <a:ea typeface="Calibri"/>
              </a:rPr>
              <a:t> à </a:t>
            </a:r>
            <a:r>
              <a:rPr lang="ru-RU" sz="2400" dirty="0" smtClean="0">
                <a:solidFill>
                  <a:srgbClr val="002060"/>
                </a:solidFill>
                <a:latin typeface="Times New Roman"/>
                <a:ea typeface="Calibri"/>
              </a:rPr>
              <a:t> </a:t>
            </a:r>
            <a:r>
              <a:rPr lang="en-US" sz="2400" dirty="0" err="1" smtClean="0">
                <a:solidFill>
                  <a:srgbClr val="002060"/>
                </a:solidFill>
                <a:latin typeface="Times New Roman"/>
                <a:ea typeface="Calibri"/>
              </a:rPr>
              <a:t>Alexey</a:t>
            </a:r>
            <a:r>
              <a:rPr lang="en-US" sz="2400" dirty="0" smtClean="0">
                <a:solidFill>
                  <a:srgbClr val="002060"/>
                </a:solidFill>
                <a:latin typeface="Times New Roman"/>
                <a:ea typeface="Calibri"/>
              </a:rPr>
              <a:t> </a:t>
            </a:r>
            <a:r>
              <a:rPr lang="en-US" sz="2400" dirty="0" err="1" smtClean="0">
                <a:solidFill>
                  <a:srgbClr val="002060"/>
                </a:solidFill>
                <a:latin typeface="Times New Roman"/>
                <a:ea typeface="Calibri"/>
              </a:rPr>
              <a:t>Safronovitch</a:t>
            </a:r>
            <a:r>
              <a:rPr lang="en-US" sz="2400" dirty="0" smtClean="0">
                <a:solidFill>
                  <a:srgbClr val="002060"/>
                </a:solidFill>
                <a:latin typeface="Times New Roman"/>
                <a:ea typeface="Calibri"/>
              </a:rPr>
              <a:t> </a:t>
            </a:r>
            <a:r>
              <a:rPr lang="en-US" sz="2400" dirty="0" err="1" smtClean="0">
                <a:solidFill>
                  <a:srgbClr val="002060"/>
                </a:solidFill>
                <a:latin typeface="Times New Roman"/>
                <a:ea typeface="Calibri"/>
              </a:rPr>
              <a:t>Kouripko</a:t>
            </a:r>
            <a:r>
              <a:rPr lang="en-US" sz="2400" dirty="0" smtClean="0">
                <a:solidFill>
                  <a:srgbClr val="002060"/>
                </a:solidFill>
                <a:latin typeface="Times New Roman"/>
                <a:ea typeface="Calibri"/>
              </a:rPr>
              <a:t> </a:t>
            </a:r>
            <a:r>
              <a:rPr lang="en-US" sz="2400" dirty="0" err="1" smtClean="0">
                <a:solidFill>
                  <a:srgbClr val="002060"/>
                </a:solidFill>
                <a:latin typeface="Times New Roman"/>
                <a:ea typeface="Calibri"/>
              </a:rPr>
              <a:t>dans</a:t>
            </a:r>
            <a:r>
              <a:rPr lang="en-US" sz="2400" dirty="0" smtClean="0">
                <a:solidFill>
                  <a:srgbClr val="002060"/>
                </a:solidFill>
                <a:latin typeface="Times New Roman"/>
                <a:ea typeface="Calibri"/>
              </a:rPr>
              <a:t> le </a:t>
            </a:r>
            <a:r>
              <a:rPr lang="en-US" sz="2400" dirty="0" err="1" smtClean="0">
                <a:solidFill>
                  <a:srgbClr val="002060"/>
                </a:solidFill>
                <a:latin typeface="Times New Roman"/>
                <a:ea typeface="Calibri"/>
              </a:rPr>
              <a:t>musée</a:t>
            </a:r>
            <a:r>
              <a:rPr lang="en-US" sz="2400" dirty="0" smtClean="0">
                <a:solidFill>
                  <a:srgbClr val="002060"/>
                </a:solidFill>
                <a:latin typeface="Times New Roman"/>
                <a:ea typeface="Calibri"/>
              </a:rPr>
              <a:t> </a:t>
            </a:r>
            <a:r>
              <a:rPr lang="en-US" sz="2400" dirty="0" err="1" smtClean="0">
                <a:solidFill>
                  <a:srgbClr val="002060"/>
                </a:solidFill>
                <a:latin typeface="Times New Roman"/>
                <a:ea typeface="Calibri"/>
              </a:rPr>
              <a:t>d’histoire</a:t>
            </a:r>
            <a:r>
              <a:rPr lang="en-US" sz="2400" dirty="0" smtClean="0">
                <a:solidFill>
                  <a:srgbClr val="002060"/>
                </a:solidFill>
                <a:latin typeface="Times New Roman"/>
                <a:ea typeface="Calibri"/>
              </a:rPr>
              <a:t> de </a:t>
            </a:r>
            <a:r>
              <a:rPr lang="en-US" sz="2400" dirty="0" err="1" smtClean="0">
                <a:solidFill>
                  <a:srgbClr val="002060"/>
                </a:solidFill>
                <a:latin typeface="Times New Roman"/>
                <a:ea typeface="Calibri"/>
              </a:rPr>
              <a:t>notre</a:t>
            </a:r>
            <a:r>
              <a:rPr lang="en-US" sz="2400" dirty="0" smtClean="0">
                <a:solidFill>
                  <a:srgbClr val="002060"/>
                </a:solidFill>
                <a:latin typeface="Times New Roman"/>
                <a:ea typeface="Calibri"/>
              </a:rPr>
              <a:t> </a:t>
            </a:r>
            <a:r>
              <a:rPr lang="en-US" sz="2400" dirty="0" err="1" smtClean="0">
                <a:solidFill>
                  <a:srgbClr val="002060"/>
                </a:solidFill>
                <a:latin typeface="Times New Roman"/>
                <a:ea typeface="Calibri"/>
              </a:rPr>
              <a:t>région</a:t>
            </a:r>
            <a:r>
              <a:rPr lang="ru-RU" dirty="0" smtClean="0">
                <a:solidFill>
                  <a:srgbClr val="002060"/>
                </a:solidFill>
                <a:latin typeface="Times New Roman"/>
                <a:ea typeface="Calibri"/>
              </a:rPr>
              <a:t>.</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catherineasquithgallery.com/uploads/posts/2021-02/1613316427_21-p-svetlo-sinii-fon-dlya-fotoshopa-24.jpg"/>
          <p:cNvPicPr>
            <a:picLocks noChangeAspect="1" noChangeArrowheads="1"/>
          </p:cNvPicPr>
          <p:nvPr/>
        </p:nvPicPr>
        <p:blipFill>
          <a:blip r:embed="rId2" cstate="print"/>
          <a:srcRect/>
          <a:stretch>
            <a:fillRect/>
          </a:stretch>
        </p:blipFill>
        <p:spPr bwMode="auto">
          <a:xfrm>
            <a:off x="0" y="0"/>
            <a:ext cx="9145016" cy="6858000"/>
          </a:xfrm>
          <a:prstGeom prst="rect">
            <a:avLst/>
          </a:prstGeom>
          <a:noFill/>
        </p:spPr>
      </p:pic>
      <p:sp>
        <p:nvSpPr>
          <p:cNvPr id="2" name="Прямоугольник 1"/>
          <p:cNvSpPr/>
          <p:nvPr/>
        </p:nvSpPr>
        <p:spPr>
          <a:xfrm>
            <a:off x="323528" y="404664"/>
            <a:ext cx="8352928" cy="2554545"/>
          </a:xfrm>
          <a:prstGeom prst="rect">
            <a:avLst/>
          </a:prstGeom>
        </p:spPr>
        <p:txBody>
          <a:bodyPr wrap="square">
            <a:spAutoFit/>
          </a:bodyPr>
          <a:lstStyle/>
          <a:p>
            <a:r>
              <a:rPr lang="ru-RU" sz="2000" dirty="0">
                <a:latin typeface="Times New Roman" pitchFamily="18" charset="0"/>
                <a:cs typeface="Times New Roman" pitchFamily="18" charset="0"/>
              </a:rPr>
              <a:t>В нашей копилке это не единственная работа, связанная с краеведением. Здесь видеоролик  А. и </a:t>
            </a:r>
            <a:r>
              <a:rPr lang="ru-RU" sz="2000" dirty="0" err="1">
                <a:latin typeface="Times New Roman" pitchFamily="18" charset="0"/>
                <a:cs typeface="Times New Roman" pitchFamily="18" charset="0"/>
              </a:rPr>
              <a:t>А.Кулжановых</a:t>
            </a:r>
            <a:r>
              <a:rPr lang="ru-RU" sz="2000" dirty="0">
                <a:latin typeface="Times New Roman" pitchFamily="18" charset="0"/>
                <a:cs typeface="Times New Roman" pitchFamily="18" charset="0"/>
              </a:rPr>
              <a:t> об их прадедушке и прабабушке супругах Скляр -участниках Великой Отечественной войны. Всю послевоенную судьбу супруги Скляр связали с нашим </a:t>
            </a:r>
            <a:r>
              <a:rPr lang="ru-RU" sz="2000" dirty="0" smtClean="0">
                <a:latin typeface="Times New Roman" pitchFamily="18" charset="0"/>
                <a:cs typeface="Times New Roman" pitchFamily="18" charset="0"/>
              </a:rPr>
              <a:t>районом. Виктор Федорович  </a:t>
            </a:r>
            <a:r>
              <a:rPr lang="ru-RU" sz="2000" dirty="0">
                <a:latin typeface="Times New Roman" pitchFamily="18" charset="0"/>
                <a:cs typeface="Times New Roman" pitchFamily="18" charset="0"/>
              </a:rPr>
              <a:t>возглавлял работу районной </a:t>
            </a:r>
            <a:r>
              <a:rPr lang="ru-RU" sz="2000" dirty="0" smtClean="0">
                <a:latin typeface="Times New Roman" pitchFamily="18" charset="0"/>
                <a:cs typeface="Times New Roman" pitchFamily="18" charset="0"/>
              </a:rPr>
              <a:t>газеты, Зоя Петровна работала </a:t>
            </a:r>
            <a:r>
              <a:rPr lang="ru-RU" sz="2000" dirty="0">
                <a:latin typeface="Times New Roman" pitchFamily="18" charset="0"/>
                <a:cs typeface="Times New Roman" pitchFamily="18" charset="0"/>
              </a:rPr>
              <a:t>детским врачом. Брат и сестра  в своей работе использовали материал из семейного архива, который бережно хранит сын супругов  и их дедушка Скляр Сергей Викторович</a:t>
            </a:r>
            <a:r>
              <a:rPr lang="ru-RU" dirty="0"/>
              <a:t>.</a:t>
            </a:r>
          </a:p>
        </p:txBody>
      </p:sp>
      <p:pic>
        <p:nvPicPr>
          <p:cNvPr id="3" name="Picture 3" descr="C:\Users\Lubov'\Desktop\Кулжановы\i (5).jpg"/>
          <p:cNvPicPr>
            <a:picLocks noChangeAspect="1" noChangeArrowheads="1"/>
          </p:cNvPicPr>
          <p:nvPr/>
        </p:nvPicPr>
        <p:blipFill>
          <a:blip r:embed="rId3" cstate="print"/>
          <a:srcRect/>
          <a:stretch>
            <a:fillRect/>
          </a:stretch>
        </p:blipFill>
        <p:spPr bwMode="auto">
          <a:xfrm>
            <a:off x="4211960" y="2852936"/>
            <a:ext cx="4527637" cy="3240360"/>
          </a:xfrm>
          <a:prstGeom prst="rect">
            <a:avLst/>
          </a:prstGeom>
          <a:ln>
            <a:noFill/>
          </a:ln>
          <a:effectLst>
            <a:softEdge rad="112500"/>
          </a:effectLst>
        </p:spPr>
      </p:pic>
      <p:pic>
        <p:nvPicPr>
          <p:cNvPr id="4" name="Picture 14" descr="C:\Users\Любовь\Desktop\одаренные\Дополнительный материал\65.jpg"/>
          <p:cNvPicPr>
            <a:picLocks noChangeAspect="1" noChangeArrowheads="1"/>
          </p:cNvPicPr>
          <p:nvPr/>
        </p:nvPicPr>
        <p:blipFill>
          <a:blip r:embed="rId4" cstate="print"/>
          <a:srcRect/>
          <a:stretch>
            <a:fillRect/>
          </a:stretch>
        </p:blipFill>
        <p:spPr bwMode="auto">
          <a:xfrm>
            <a:off x="251520" y="3573016"/>
            <a:ext cx="1867551" cy="2713576"/>
          </a:xfrm>
          <a:prstGeom prst="rect">
            <a:avLst/>
          </a:prstGeom>
          <a:ln>
            <a:noFill/>
          </a:ln>
          <a:effectLst>
            <a:softEdge rad="112500"/>
          </a:effectLst>
        </p:spPr>
      </p:pic>
      <p:pic>
        <p:nvPicPr>
          <p:cNvPr id="5" name="Picture 13" descr="C:\Users\Любовь\Desktop\одаренные\Дополнительный материал\64.jpg"/>
          <p:cNvPicPr>
            <a:picLocks noChangeAspect="1" noChangeArrowheads="1"/>
          </p:cNvPicPr>
          <p:nvPr/>
        </p:nvPicPr>
        <p:blipFill>
          <a:blip r:embed="rId5" cstate="print"/>
          <a:srcRect/>
          <a:stretch>
            <a:fillRect/>
          </a:stretch>
        </p:blipFill>
        <p:spPr bwMode="auto">
          <a:xfrm>
            <a:off x="2195736" y="3573016"/>
            <a:ext cx="1911837" cy="267854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catherineasquithgallery.com/uploads/posts/2021-02/1613316427_21-p-svetlo-sinii-fon-dlya-fotoshopa-24.jpg"/>
          <p:cNvPicPr>
            <a:picLocks noChangeAspect="1" noChangeArrowheads="1"/>
          </p:cNvPicPr>
          <p:nvPr/>
        </p:nvPicPr>
        <p:blipFill>
          <a:blip r:embed="rId2" cstate="print"/>
          <a:srcRect/>
          <a:stretch>
            <a:fillRect/>
          </a:stretch>
        </p:blipFill>
        <p:spPr bwMode="auto">
          <a:xfrm>
            <a:off x="0" y="0"/>
            <a:ext cx="9145016" cy="6858000"/>
          </a:xfrm>
          <a:prstGeom prst="rect">
            <a:avLst/>
          </a:prstGeom>
          <a:noFill/>
        </p:spPr>
      </p:pic>
      <p:pic>
        <p:nvPicPr>
          <p:cNvPr id="2" name="Picture 2" descr="https://lh6.googleusercontent.com/_V_yJ7icIF2xRapdSf8lWPFCLLEmJaVk-5wL_v3SA9lMFWbsBFVHa5m7DqXg-YRC3UqzonBd0pJaOD3cAQ3amwxAR8w8wluPpe5MLOHXO6jXwTyVETWQBbT-hrgxrUr5glyObZID-lWUkSieukxL=s2048"/>
          <p:cNvPicPr>
            <a:picLocks noChangeAspect="1" noChangeArrowheads="1"/>
          </p:cNvPicPr>
          <p:nvPr/>
        </p:nvPicPr>
        <p:blipFill>
          <a:blip r:embed="rId3" cstate="print"/>
          <a:srcRect/>
          <a:stretch>
            <a:fillRect/>
          </a:stretch>
        </p:blipFill>
        <p:spPr bwMode="auto">
          <a:xfrm>
            <a:off x="179512" y="1412776"/>
            <a:ext cx="3638550" cy="4600576"/>
          </a:xfrm>
          <a:prstGeom prst="rect">
            <a:avLst/>
          </a:prstGeom>
          <a:ln>
            <a:noFill/>
          </a:ln>
          <a:effectLst>
            <a:softEdge rad="112500"/>
          </a:effectLst>
        </p:spPr>
      </p:pic>
      <p:pic>
        <p:nvPicPr>
          <p:cNvPr id="3" name="Picture 4" descr="https://lh6.googleusercontent.com/nRfw7Pf__EHbsqxiRCs6fd11E_ny3njtqjMZgcxePU6O5iTy9nUDKQZL4kf5c6i3P1lr1hixbvVpDHjZvrEOfzVAXbiDah0M47LVwwh-eiS36MBxXyZDzFPm_nmfBAO0qtjKsDAonK2Cyar10Rku=s2048"/>
          <p:cNvPicPr>
            <a:picLocks noChangeAspect="1" noChangeArrowheads="1"/>
          </p:cNvPicPr>
          <p:nvPr/>
        </p:nvPicPr>
        <p:blipFill>
          <a:blip r:embed="rId4" cstate="print"/>
          <a:srcRect/>
          <a:stretch>
            <a:fillRect/>
          </a:stretch>
        </p:blipFill>
        <p:spPr bwMode="auto">
          <a:xfrm>
            <a:off x="4860032" y="1556792"/>
            <a:ext cx="3850010" cy="4680520"/>
          </a:xfrm>
          <a:prstGeom prst="rect">
            <a:avLst/>
          </a:prstGeom>
          <a:ln>
            <a:noFill/>
          </a:ln>
          <a:effectLst>
            <a:softEdge rad="112500"/>
          </a:effectLst>
        </p:spPr>
      </p:pic>
      <p:sp>
        <p:nvSpPr>
          <p:cNvPr id="4" name="Прямоугольник 3"/>
          <p:cNvSpPr/>
          <p:nvPr/>
        </p:nvSpPr>
        <p:spPr>
          <a:xfrm>
            <a:off x="323528" y="332657"/>
            <a:ext cx="8352928" cy="1077218"/>
          </a:xfrm>
          <a:prstGeom prst="rect">
            <a:avLst/>
          </a:prstGeom>
        </p:spPr>
        <p:txBody>
          <a:bodyPr wrap="square">
            <a:spAutoFit/>
          </a:bodyPr>
          <a:lstStyle/>
          <a:p>
            <a:r>
              <a:rPr lang="fr-FR" sz="3200" dirty="0" smtClean="0">
                <a:latin typeface="Times New Roman" pitchFamily="18" charset="0"/>
                <a:cs typeface="Times New Roman" pitchFamily="18" charset="0"/>
              </a:rPr>
              <a:t>Chaque année,nous participons à la marche du </a:t>
            </a:r>
            <a:r>
              <a:rPr lang="ru-RU" sz="3200" dirty="0" smtClean="0">
                <a:latin typeface="Times New Roman" pitchFamily="18" charset="0"/>
                <a:cs typeface="Times New Roman" pitchFamily="18" charset="0"/>
              </a:rPr>
              <a:t>                    </a:t>
            </a:r>
            <a:r>
              <a:rPr lang="fr-FR" sz="3200" dirty="0" smtClean="0">
                <a:latin typeface="Times New Roman" pitchFamily="18" charset="0"/>
                <a:cs typeface="Times New Roman" pitchFamily="18" charset="0"/>
              </a:rPr>
              <a:t>régiment immortel.</a:t>
            </a:r>
            <a:endParaRPr lang="ru-RU" sz="3200" dirty="0">
              <a:latin typeface="Times New Roman" pitchFamily="18" charset="0"/>
              <a:cs typeface="Times New Roman" pitchFamily="18" charset="0"/>
            </a:endParaRPr>
          </a:p>
        </p:txBody>
      </p:sp>
      <p:pic>
        <p:nvPicPr>
          <p:cNvPr id="5" name="Picture 12" descr="C:\Users\Любовь\Desktop\одаренные\Дополнительный материал\63.jpg"/>
          <p:cNvPicPr>
            <a:picLocks noChangeAspect="1" noChangeArrowheads="1"/>
          </p:cNvPicPr>
          <p:nvPr/>
        </p:nvPicPr>
        <p:blipFill>
          <a:blip r:embed="rId5" cstate="print"/>
          <a:stretch>
            <a:fillRect/>
          </a:stretch>
        </p:blipFill>
        <p:spPr bwMode="auto">
          <a:xfrm rot="360000">
            <a:off x="2640246" y="3530211"/>
            <a:ext cx="2099197" cy="310398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catherineasquithgallery.com/uploads/posts/2021-02/1613316427_21-p-svetlo-sinii-fon-dlya-fotoshopa-24.jpg"/>
          <p:cNvPicPr>
            <a:picLocks noChangeAspect="1" noChangeArrowheads="1"/>
          </p:cNvPicPr>
          <p:nvPr/>
        </p:nvPicPr>
        <p:blipFill>
          <a:blip r:embed="rId2" cstate="print"/>
          <a:srcRect/>
          <a:stretch>
            <a:fillRect/>
          </a:stretch>
        </p:blipFill>
        <p:spPr bwMode="auto">
          <a:xfrm>
            <a:off x="0" y="0"/>
            <a:ext cx="9145016" cy="6858000"/>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395536" y="1340768"/>
            <a:ext cx="6731793" cy="4818314"/>
          </a:xfrm>
          <a:prstGeom prst="rect">
            <a:avLst/>
          </a:prstGeom>
          <a:ln>
            <a:noFill/>
          </a:ln>
          <a:effectLst>
            <a:softEdge rad="112500"/>
          </a:effectLst>
        </p:spPr>
      </p:pic>
      <p:sp>
        <p:nvSpPr>
          <p:cNvPr id="3" name="Прямоугольник 2"/>
          <p:cNvSpPr/>
          <p:nvPr/>
        </p:nvSpPr>
        <p:spPr>
          <a:xfrm>
            <a:off x="251520" y="692696"/>
            <a:ext cx="8640960" cy="523220"/>
          </a:xfrm>
          <a:prstGeom prst="rect">
            <a:avLst/>
          </a:prstGeom>
        </p:spPr>
        <p:txBody>
          <a:bodyPr wrap="square">
            <a:spAutoFit/>
          </a:bodyPr>
          <a:lstStyle/>
          <a:p>
            <a:r>
              <a:rPr lang="fr-FR" sz="2800" dirty="0" smtClean="0">
                <a:latin typeface="Times New Roman" pitchFamily="18" charset="0"/>
                <a:cs typeface="Times New Roman" pitchFamily="18" charset="0"/>
              </a:rPr>
              <a:t>Les professeurs, participants à la Grande Guerre nationale</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5" name="Picture 11" descr="C:\Users\Любовь\Desktop\одаренные\Дополнительный материал\62.jpg"/>
          <p:cNvPicPr>
            <a:picLocks noChangeAspect="1" noChangeArrowheads="1"/>
          </p:cNvPicPr>
          <p:nvPr/>
        </p:nvPicPr>
        <p:blipFill>
          <a:blip r:embed="rId4" cstate="print"/>
          <a:srcRect/>
          <a:stretch>
            <a:fillRect/>
          </a:stretch>
        </p:blipFill>
        <p:spPr bwMode="auto">
          <a:xfrm rot="-120000">
            <a:off x="6848271" y="3681952"/>
            <a:ext cx="2169588" cy="29824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Lubov'\Desktop\c9671e6b61be3ea8b639c4efed63a18d.jpg"/>
          <p:cNvPicPr>
            <a:picLocks noChangeAspect="1" noChangeArrowheads="1"/>
          </p:cNvPicPr>
          <p:nvPr/>
        </p:nvPicPr>
        <p:blipFill>
          <a:blip r:embed="rId2" cstate="print"/>
          <a:srcRect/>
          <a:stretch>
            <a:fillRect/>
          </a:stretch>
        </p:blipFill>
        <p:spPr bwMode="auto">
          <a:xfrm>
            <a:off x="0" y="0"/>
            <a:ext cx="9144000" cy="6875102"/>
          </a:xfrm>
          <a:prstGeom prst="rect">
            <a:avLst/>
          </a:prstGeom>
          <a:noFill/>
        </p:spPr>
      </p:pic>
      <p:sp>
        <p:nvSpPr>
          <p:cNvPr id="2" name="Прямоугольник 1"/>
          <p:cNvSpPr/>
          <p:nvPr/>
        </p:nvSpPr>
        <p:spPr>
          <a:xfrm>
            <a:off x="179512" y="2420888"/>
            <a:ext cx="4032448" cy="3108543"/>
          </a:xfrm>
          <a:prstGeom prst="rect">
            <a:avLst/>
          </a:prstGeom>
        </p:spPr>
        <p:txBody>
          <a:bodyPr wrap="square">
            <a:spAutoFit/>
          </a:bodyPr>
          <a:lstStyle/>
          <a:p>
            <a:r>
              <a:rPr lang="ru-RU" sz="2400" dirty="0" smtClean="0">
                <a:solidFill>
                  <a:srgbClr val="002060"/>
                </a:solidFill>
                <a:latin typeface="Times New Roman" pitchFamily="18" charset="0"/>
                <a:cs typeface="Times New Roman" pitchFamily="18" charset="0"/>
              </a:rPr>
              <a:t>Выполнила</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учащаяся 9 класса «МОУ СОШ р.п.Озинки»</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 </a:t>
            </a:r>
            <a:r>
              <a:rPr lang="ru-RU" sz="2400" dirty="0" err="1" smtClean="0">
                <a:solidFill>
                  <a:srgbClr val="002060"/>
                </a:solidFill>
                <a:latin typeface="Times New Roman" pitchFamily="18" charset="0"/>
                <a:cs typeface="Times New Roman" pitchFamily="18" charset="0"/>
              </a:rPr>
              <a:t>Изюмова</a:t>
            </a:r>
            <a:r>
              <a:rPr lang="ru-RU" sz="2400" dirty="0" smtClean="0">
                <a:solidFill>
                  <a:srgbClr val="002060"/>
                </a:solidFill>
                <a:latin typeface="Times New Roman" pitchFamily="18" charset="0"/>
                <a:cs typeface="Times New Roman" pitchFamily="18" charset="0"/>
              </a:rPr>
              <a:t> Яна.</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Руководитель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учитель французского языка Сало Любовь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Александровна</a:t>
            </a:r>
            <a:r>
              <a:rPr lang="ru-RU" sz="2800" dirty="0" smtClean="0">
                <a:solidFill>
                  <a:srgbClr val="002060"/>
                </a:solidFill>
                <a:latin typeface="Times New Roman" pitchFamily="18" charset="0"/>
                <a:cs typeface="Times New Roman" pitchFamily="18" charset="0"/>
              </a:rPr>
              <a:t>.</a:t>
            </a:r>
            <a:endParaRPr lang="ru-RU" sz="2800" dirty="0">
              <a:solidFill>
                <a:srgbClr val="002060"/>
              </a:solidFill>
              <a:latin typeface="Times New Roman" pitchFamily="18" charset="0"/>
              <a:cs typeface="Times New Roman" pitchFamily="18" charset="0"/>
            </a:endParaRPr>
          </a:p>
        </p:txBody>
      </p:sp>
      <p:sp>
        <p:nvSpPr>
          <p:cNvPr id="6" name="Прямоугольник 5"/>
          <p:cNvSpPr/>
          <p:nvPr/>
        </p:nvSpPr>
        <p:spPr>
          <a:xfrm>
            <a:off x="179512" y="1268760"/>
            <a:ext cx="5400600" cy="954107"/>
          </a:xfrm>
          <a:prstGeom prst="rect">
            <a:avLst/>
          </a:prstGeom>
        </p:spPr>
        <p:txBody>
          <a:bodyPr wrap="square">
            <a:spAutoFit/>
          </a:bodyPr>
          <a:lstStyle/>
          <a:p>
            <a:r>
              <a:rPr lang="fr-FR" sz="2800" b="1" dirty="0" smtClean="0">
                <a:solidFill>
                  <a:srgbClr val="002060"/>
                </a:solidFill>
                <a:latin typeface="Times New Roman" pitchFamily="18" charset="0"/>
                <a:cs typeface="Times New Roman" pitchFamily="18" charset="0"/>
              </a:rPr>
              <a:t>Ils se sont battus pour leur Patrie.</a:t>
            </a:r>
            <a:br>
              <a:rPr lang="fr-FR" sz="2800" b="1" dirty="0" smtClean="0">
                <a:solidFill>
                  <a:srgbClr val="002060"/>
                </a:solidFill>
                <a:latin typeface="Times New Roman" pitchFamily="18" charset="0"/>
                <a:cs typeface="Times New Roman" pitchFamily="18" charset="0"/>
              </a:rPr>
            </a:br>
            <a:r>
              <a:rPr lang="fr-FR" sz="2800" dirty="0" smtClean="0">
                <a:solidFill>
                  <a:srgbClr val="002060"/>
                </a:solidFill>
                <a:latin typeface="Times New Roman" pitchFamily="18" charset="0"/>
                <a:cs typeface="Times New Roman" pitchFamily="18" charset="0"/>
              </a:rPr>
              <a:t>(de l'histoire des Jeux Olympiques</a:t>
            </a:r>
            <a:r>
              <a:rPr lang="ru-RU" sz="2800" dirty="0" smtClean="0">
                <a:solidFill>
                  <a:srgbClr val="002060"/>
                </a:solidFill>
                <a:latin typeface="Times New Roman" pitchFamily="18" charset="0"/>
                <a:cs typeface="Times New Roman" pitchFamily="18" charset="0"/>
              </a:rPr>
              <a:t>).</a:t>
            </a:r>
            <a:endParaRPr lang="ru-RU" sz="2800" dirty="0">
              <a:solidFill>
                <a:srgbClr val="002060"/>
              </a:solidFill>
              <a:latin typeface="Times New Roman" pitchFamily="18" charset="0"/>
              <a:cs typeface="Times New Roman" pitchFamily="18" charset="0"/>
            </a:endParaRPr>
          </a:p>
        </p:txBody>
      </p:sp>
      <p:pic>
        <p:nvPicPr>
          <p:cNvPr id="3" name="Picture 2" descr="C:\Users\Lubov'\Desktop\Без названия (1).jpg"/>
          <p:cNvPicPr>
            <a:picLocks noChangeAspect="1" noChangeArrowheads="1"/>
          </p:cNvPicPr>
          <p:nvPr/>
        </p:nvPicPr>
        <p:blipFill>
          <a:blip r:embed="rId3" cstate="print"/>
          <a:srcRect/>
          <a:stretch>
            <a:fillRect/>
          </a:stretch>
        </p:blipFill>
        <p:spPr bwMode="auto">
          <a:xfrm>
            <a:off x="5796136" y="980728"/>
            <a:ext cx="3238500" cy="5181601"/>
          </a:xfrm>
          <a:prstGeom prst="rect">
            <a:avLst/>
          </a:prstGeom>
          <a:noFill/>
        </p:spPr>
      </p:pic>
      <p:pic>
        <p:nvPicPr>
          <p:cNvPr id="4" name="Picture 8"/>
          <p:cNvPicPr>
            <a:picLocks noChangeAspect="1" noChangeArrowheads="1"/>
          </p:cNvPicPr>
          <p:nvPr/>
        </p:nvPicPr>
        <p:blipFill>
          <a:blip r:embed="rId4" cstate="print"/>
          <a:srcRect/>
          <a:stretch>
            <a:fillRect/>
          </a:stretch>
        </p:blipFill>
        <p:spPr bwMode="auto">
          <a:xfrm rot="60000">
            <a:off x="3954410" y="2082885"/>
            <a:ext cx="2556156" cy="351549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446</Words>
  <Application>Microsoft Office PowerPoint</Application>
  <PresentationFormat>Экран (4:3)</PresentationFormat>
  <Paragraphs>39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Любовь</dc:creator>
  <cp:lastModifiedBy>Любовь</cp:lastModifiedBy>
  <cp:revision>20</cp:revision>
  <dcterms:created xsi:type="dcterms:W3CDTF">2023-03-17T13:49:03Z</dcterms:created>
  <dcterms:modified xsi:type="dcterms:W3CDTF">2024-06-03T09:53:28Z</dcterms:modified>
</cp:coreProperties>
</file>