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7" r:id="rId1"/>
    <p:sldMasterId id="2147483699" r:id="rId2"/>
  </p:sldMasterIdLst>
  <p:notesMasterIdLst>
    <p:notesMasterId r:id="rId17"/>
  </p:notesMasterIdLst>
  <p:sldIdLst>
    <p:sldId id="256" r:id="rId3"/>
    <p:sldId id="326" r:id="rId4"/>
    <p:sldId id="327" r:id="rId5"/>
    <p:sldId id="329" r:id="rId6"/>
    <p:sldId id="330" r:id="rId7"/>
    <p:sldId id="292" r:id="rId8"/>
    <p:sldId id="332" r:id="rId9"/>
    <p:sldId id="333" r:id="rId10"/>
    <p:sldId id="337" r:id="rId11"/>
    <p:sldId id="287" r:id="rId12"/>
    <p:sldId id="303" r:id="rId13"/>
    <p:sldId id="304" r:id="rId14"/>
    <p:sldId id="307" r:id="rId15"/>
    <p:sldId id="308" r:id="rId16"/>
  </p:sldIdLst>
  <p:sldSz cx="9144000" cy="6858000" type="screen4x3"/>
  <p:notesSz cx="6858000" cy="9144000"/>
  <p:embeddedFontLst>
    <p:embeddedFont>
      <p:font typeface="Georgia" panose="02040502050405020303" pitchFamily="18" charset="0"/>
      <p:regular r:id="rId18"/>
      <p:bold r:id="rId19"/>
      <p:italic r:id="rId20"/>
      <p:boldItalic r:id="rId21"/>
    </p:embeddedFont>
    <p:embeddedFont>
      <p:font typeface="Helvetica Neue" panose="020B0604020202020204" charset="0"/>
      <p:regular r:id="rId22"/>
      <p:bold r:id="rId23"/>
      <p:italic r:id="rId24"/>
      <p:boldItalic r:id="rId25"/>
    </p:embeddedFont>
    <p:embeddedFont>
      <p:font typeface="Trebuchet MS" panose="020B0603020202020204" pitchFamily="34" charset="0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6E3A8E3-7EE6-4062-B183-7DFE40177EE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6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21" Type="http://schemas.openxmlformats.org/officeDocument/2006/relationships/font" Target="fonts/font4.fntdata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80" cy="400896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6" name="Google Shape;6;n"/>
          <p:cNvSpPr txBox="1">
            <a:spLocks noGrp="1"/>
          </p:cNvSpPr>
          <p:nvPr>
            <p:ph type="dt" idx="10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 panose="02020603050405020304"/>
              <a:buNone/>
              <a:defRPr sz="14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 panose="02020603050405020304"/>
              <a:buNone/>
              <a:defRPr sz="14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 panose="02020603050405020304"/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‹#›</a:t>
            </a:fld>
            <a:endParaRPr sz="14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393543620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12800"/>
            <a:ext cx="5343525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32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" name="Google Shape;561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12800"/>
            <a:ext cx="5343525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 Slid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7"/>
          <p:cNvSpPr txBox="1"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ftr" idx="11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sldNum" idx="12"/>
          </p:nvPr>
        </p:nvSpPr>
        <p:spPr>
          <a:xfrm>
            <a:off x="6458040" y="6356520"/>
            <a:ext cx="2056680" cy="36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 panose="020F0502020204030204"/>
              <a:buNone/>
              <a:defRPr sz="1200" b="0" strike="noStrike">
                <a:solidFill>
                  <a:srgbClr val="8B8B8B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 panose="020F0502020204030204"/>
              <a:buNone/>
              <a:defRPr sz="1200" b="0" strike="noStrike">
                <a:solidFill>
                  <a:srgbClr val="8B8B8B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 panose="020F0502020204030204"/>
              <a:buNone/>
              <a:defRPr sz="1200" b="0" strike="noStrike">
                <a:solidFill>
                  <a:srgbClr val="8B8B8B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 panose="020F0502020204030204"/>
              <a:buNone/>
              <a:defRPr sz="1200" b="0" strike="noStrike">
                <a:solidFill>
                  <a:srgbClr val="8B8B8B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 panose="020F0502020204030204"/>
              <a:buNone/>
              <a:defRPr sz="1200" b="0" strike="noStrike">
                <a:solidFill>
                  <a:srgbClr val="8B8B8B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 panose="020F0502020204030204"/>
              <a:buNone/>
              <a:defRPr sz="1200" b="0" strike="noStrike">
                <a:solidFill>
                  <a:srgbClr val="8B8B8B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 panose="020F0502020204030204"/>
              <a:buNone/>
              <a:defRPr sz="1200" b="0" strike="noStrike">
                <a:solidFill>
                  <a:srgbClr val="8B8B8B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 panose="020F0502020204030204"/>
              <a:buNone/>
              <a:defRPr sz="1200" b="0" strike="noStrike">
                <a:solidFill>
                  <a:srgbClr val="8B8B8B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buClr>
                <a:srgbClr val="8B8B8B"/>
              </a:buClr>
              <a:buSzPts val="1200"/>
              <a:buFont typeface="Calibri" panose="020F0502020204030204"/>
              <a:buNone/>
              <a:defRPr sz="1200" b="0" strike="noStrike">
                <a:solidFill>
                  <a:srgbClr val="8B8B8B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  <p:sp>
        <p:nvSpPr>
          <p:cNvPr id="122" name="Google Shape;122;p17"/>
          <p:cNvSpPr txBox="1">
            <a:spLocks noGrp="1"/>
          </p:cNvSpPr>
          <p:nvPr>
            <p:ph type="dt" idx="10"/>
          </p:nvPr>
        </p:nvSpPr>
        <p:spPr>
          <a:xfrm>
            <a:off x="628560" y="6356520"/>
            <a:ext cx="2056680" cy="36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Троицкая Л.П.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7" name="Google Shape;287;p40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FA6"/>
              </a:buClr>
              <a:buSzPct val="100000"/>
              <a:buFont typeface="Calibri" panose="020F0502020204030204"/>
              <a:buNone/>
            </a:pP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 smtClean="0"/>
              <a:t> 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 smtClean="0"/>
              <a:t/>
            </a:r>
            <a:br>
              <a:rPr lang="ru-RU" sz="6600" dirty="0" smtClean="0"/>
            </a:br>
            <a:endParaRPr sz="6600" b="0" strike="noStrike" dirty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89" name="Google Shape;289;p40"/>
          <p:cNvSpPr/>
          <p:nvPr/>
        </p:nvSpPr>
        <p:spPr>
          <a:xfrm>
            <a:off x="1143000" y="1881360"/>
            <a:ext cx="6857280" cy="1654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5" b="0" i="0" u="none" strike="noStrike" cap="none" dirty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305" b="0" i="0" u="none" strike="noStrike" cap="none" dirty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305" b="0" i="0" u="none" strike="noStrike" cap="none" dirty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92696"/>
            <a:ext cx="925252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/>
              <a:t>«</a:t>
            </a:r>
            <a:r>
              <a:rPr lang="en-US" sz="5400" b="1" dirty="0" smtClean="0"/>
              <a:t>C</a:t>
            </a:r>
            <a:r>
              <a:rPr lang="ru-RU" sz="5400" b="1" dirty="0" err="1"/>
              <a:t>истемы</a:t>
            </a:r>
            <a:r>
              <a:rPr lang="ru-RU" sz="5400" b="1" dirty="0"/>
              <a:t> счисления и основы изучения типов данных в </a:t>
            </a:r>
            <a:r>
              <a:rPr lang="en-US" sz="5400" b="1" dirty="0" smtClean="0"/>
              <a:t>Python</a:t>
            </a:r>
            <a:r>
              <a:rPr lang="ru-RU" sz="5400" b="1" dirty="0" smtClean="0"/>
              <a:t> на примерах»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81"/>
    </mc:Choice>
    <mc:Fallback>
      <p:transition spd="slow" advTm="278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71"/>
          <p:cNvSpPr txBox="1"/>
          <p:nvPr/>
        </p:nvSpPr>
        <p:spPr>
          <a:xfrm>
            <a:off x="329565" y="1611630"/>
            <a:ext cx="8046085" cy="1999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dirty="0">
                <a:solidFill>
                  <a:srgbClr val="333333"/>
                </a:solidFill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rPr>
              <a:t>Дано арифметическое выражение: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dirty="0">
                <a:solidFill>
                  <a:srgbClr val="333333"/>
                </a:solidFill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rPr>
              <a:t>73x1y</a:t>
            </a:r>
            <a:r>
              <a:rPr lang="ru-RU" sz="1800" b="0" i="0" baseline="-25000" dirty="0">
                <a:solidFill>
                  <a:srgbClr val="333333"/>
                </a:solidFill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rPr>
              <a:t>67</a:t>
            </a:r>
            <a:r>
              <a:rPr lang="ru-RU" sz="1800" b="0" i="0" dirty="0">
                <a:solidFill>
                  <a:srgbClr val="333333"/>
                </a:solidFill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rPr>
              <a:t>​+49y6</a:t>
            </a:r>
            <a:r>
              <a:rPr lang="ru-RU" sz="1800" b="0" i="0" baseline="-25000" dirty="0">
                <a:solidFill>
                  <a:srgbClr val="333333"/>
                </a:solidFill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rPr>
              <a:t>x​</a:t>
            </a:r>
            <a:endParaRPr sz="1800" b="0" i="0" dirty="0">
              <a:solidFill>
                <a:srgbClr val="333333"/>
              </a:solidFill>
              <a:latin typeface="Helvetica Neue" panose="020B0604020202020204"/>
              <a:ea typeface="Helvetica Neue" panose="020B0604020202020204"/>
              <a:cs typeface="Helvetica Neue" panose="020B0604020202020204"/>
              <a:sym typeface="Helvetica Neue" panose="020B060402020202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sng" dirty="0">
                <a:solidFill>
                  <a:srgbClr val="333333"/>
                </a:solidFill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rPr>
              <a:t>В записи чисел переменными  x и y обозначены неизвестные цифры из допустимого алфавита </a:t>
            </a:r>
            <a:r>
              <a:rPr lang="ru-RU" sz="1800" b="0" i="0" dirty="0">
                <a:solidFill>
                  <a:srgbClr val="333333"/>
                </a:solidFill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rPr>
              <a:t>для указанных систем счисления. </a:t>
            </a:r>
            <a:r>
              <a:rPr lang="ru-RU" sz="2000" b="1" i="0" u="sng" dirty="0">
                <a:solidFill>
                  <a:srgbClr val="FF0000"/>
                </a:solidFill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rPr>
              <a:t>Определите, сколько различных значений может принимать выражение при всех возможных x и y.</a:t>
            </a:r>
            <a:endParaRPr lang="ru-RU" sz="1800" b="1" i="0" u="sng" dirty="0">
              <a:solidFill>
                <a:srgbClr val="FF0000"/>
              </a:solidFill>
              <a:latin typeface="Helvetica Neue" panose="020B0604020202020204"/>
              <a:ea typeface="Helvetica Neue" panose="020B0604020202020204"/>
              <a:cs typeface="Helvetica Neue" panose="020B0604020202020204"/>
              <a:sym typeface="Helvetica Neue" panose="020B0604020202020204"/>
            </a:endParaRPr>
          </a:p>
        </p:txBody>
      </p:sp>
      <p:pic>
        <p:nvPicPr>
          <p:cNvPr id="564" name="Google Shape;564;p71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733996" y="3661172"/>
            <a:ext cx="6048375" cy="1619250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p71"/>
          <p:cNvSpPr/>
          <p:nvPr/>
        </p:nvSpPr>
        <p:spPr>
          <a:xfrm>
            <a:off x="247015" y="132715"/>
            <a:ext cx="8772525" cy="1355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/>
            </a:r>
            <a:br>
              <a:rPr lang="ru-RU" sz="2800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br>
            <a:r>
              <a:rPr lang="ru-RU" sz="2800" b="1" strike="noStrike" dirty="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- </a:t>
            </a:r>
            <a:r>
              <a:rPr lang="ru-RU" sz="6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rPr>
              <a:t>73x1y</a:t>
            </a:r>
            <a:r>
              <a:rPr lang="ru-RU" sz="6000" b="1" baseline="-25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rPr>
              <a:t>67</a:t>
            </a:r>
            <a:r>
              <a:rPr lang="ru-RU" sz="6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rPr>
              <a:t>​+49y6</a:t>
            </a:r>
            <a:r>
              <a:rPr lang="ru-RU" sz="6000" b="1" baseline="-25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 panose="020B0604020202020204"/>
                <a:ea typeface="Helvetica Neue" panose="020B0604020202020204"/>
                <a:cs typeface="Helvetica Neue" panose="020B0604020202020204"/>
                <a:sym typeface="Helvetica Neue" panose="020B0604020202020204"/>
              </a:rPr>
              <a:t>x​</a:t>
            </a:r>
            <a:endParaRPr sz="6000" b="1" i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 Neue" panose="020B0604020202020204"/>
              <a:ea typeface="Helvetica Neue" panose="020B0604020202020204"/>
              <a:cs typeface="Helvetica Neue" panose="020B0604020202020204"/>
              <a:sym typeface="Helvetica Neue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b="1" i="0" strike="noStrike" dirty="0">
              <a:solidFill>
                <a:srgbClr val="333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 Neue" panose="020B0604020202020204"/>
              <a:ea typeface="Helvetica Neue" panose="020B0604020202020204"/>
              <a:cs typeface="Helvetica Neue" panose="020B0604020202020204"/>
              <a:sym typeface="Helvetica Neue" panose="020B06040202020202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3808" y="4869160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Использование </a:t>
            </a:r>
            <a:r>
              <a:rPr lang="en-US" sz="1800" b="1" dirty="0" smtClean="0"/>
              <a:t>set() </a:t>
            </a:r>
            <a:r>
              <a:rPr lang="ru-RU" sz="1800" b="1" dirty="0" smtClean="0"/>
              <a:t>множества</a:t>
            </a:r>
            <a:endParaRPr lang="ru-RU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0663"/>
            <a:ext cx="8229600" cy="125095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endParaRPr lang="ru-RU" sz="8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1604963"/>
            <a:ext cx="8229600" cy="397668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Операнды арифметического выражения записаны в системе счисления с основаниями 15 и 13:</a:t>
            </a:r>
          </a:p>
          <a:p>
            <a:r>
              <a:rPr lang="ru-RU" sz="6400" b="1" dirty="0"/>
              <a:t>4C</a:t>
            </a:r>
            <a:r>
              <a:rPr lang="ru-RU" sz="6400" b="1" i="1" dirty="0"/>
              <a:t>x</a:t>
            </a:r>
            <a:r>
              <a:rPr lang="ru-RU" sz="6400" b="1" dirty="0"/>
              <a:t>4</a:t>
            </a:r>
            <a:r>
              <a:rPr lang="ru-RU" sz="6400" b="1" baseline="-25000" dirty="0"/>
              <a:t>15</a:t>
            </a:r>
            <a:r>
              <a:rPr lang="ru-RU" sz="6400" b="1" dirty="0"/>
              <a:t> + </a:t>
            </a:r>
            <a:r>
              <a:rPr lang="ru-RU" sz="6400" b="1" i="1" dirty="0"/>
              <a:t>x</a:t>
            </a:r>
            <a:r>
              <a:rPr lang="ru-RU" sz="6400" b="1" dirty="0"/>
              <a:t>62A</a:t>
            </a:r>
            <a:r>
              <a:rPr lang="ru-RU" sz="6400" b="1" baseline="-25000" dirty="0"/>
              <a:t>13</a:t>
            </a:r>
            <a:endParaRPr lang="ru-RU" sz="6400" b="1" dirty="0"/>
          </a:p>
          <a:p>
            <a:r>
              <a:rPr lang="ru-RU" dirty="0"/>
              <a:t>В записи чисел переменной </a:t>
            </a:r>
            <a:r>
              <a:rPr lang="ru-RU" i="1" dirty="0"/>
              <a:t>x</a:t>
            </a:r>
            <a:r>
              <a:rPr lang="ru-RU" dirty="0"/>
              <a:t> обозначена неизвестная </a:t>
            </a:r>
            <a:r>
              <a:rPr lang="ru-RU" b="1" u="sng" dirty="0"/>
              <a:t>цифра из алфавита десятичной системы </a:t>
            </a:r>
            <a:r>
              <a:rPr lang="ru-RU" dirty="0"/>
              <a:t>счисления. Определите наименьшее значение </a:t>
            </a:r>
            <a:r>
              <a:rPr lang="ru-RU" i="1" dirty="0"/>
              <a:t>x</a:t>
            </a:r>
            <a:r>
              <a:rPr lang="ru-RU" dirty="0"/>
              <a:t>, при котором значение данного арифметического выражения кратно 121. Для найденного значения </a:t>
            </a:r>
            <a:r>
              <a:rPr lang="ru-RU" i="1" dirty="0"/>
              <a:t>x</a:t>
            </a:r>
            <a:r>
              <a:rPr lang="ru-RU" dirty="0"/>
              <a:t> вычислите частное от деления значения арифметического выражения на 121 и укажите его в ответе в десятичной системе счисления. Основание системы счисления в ответе указывать не нужно.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50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506928" cy="129614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/>
              <a:t>способ решения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000" dirty="0" smtClean="0"/>
              <a:t>x обозначена неизвестная цифра из алфавита </a:t>
            </a:r>
            <a:r>
              <a:rPr lang="ru-RU" sz="2000" dirty="0" smtClean="0">
                <a:solidFill>
                  <a:srgbClr val="FF0000"/>
                </a:solidFill>
              </a:rPr>
              <a:t>десятичной системы счисления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604520"/>
            <a:ext cx="8578936" cy="3977280"/>
          </a:xfrm>
        </p:spPr>
        <p:txBody>
          <a:bodyPr/>
          <a:lstStyle/>
          <a:p>
            <a:pPr marL="50800" indent="0">
              <a:buNone/>
            </a:pPr>
            <a:r>
              <a:rPr lang="en-US" sz="3200" b="1" dirty="0" smtClean="0"/>
              <a:t>for x in range(</a:t>
            </a:r>
            <a:r>
              <a:rPr lang="en-US" sz="3200" b="1" dirty="0" smtClean="0">
                <a:solidFill>
                  <a:srgbClr val="FF0000"/>
                </a:solidFill>
              </a:rPr>
              <a:t>10</a:t>
            </a:r>
            <a:r>
              <a:rPr lang="en-US" sz="3200" b="1" dirty="0" smtClean="0"/>
              <a:t>)</a:t>
            </a:r>
            <a:r>
              <a:rPr lang="en-US" dirty="0" smtClean="0"/>
              <a:t>:</a:t>
            </a:r>
            <a:endParaRPr lang="ru-RU" dirty="0" smtClean="0"/>
          </a:p>
          <a:p>
            <a:r>
              <a:rPr lang="en-US" sz="4800" b="1" dirty="0" smtClean="0"/>
              <a:t>  t </a:t>
            </a:r>
            <a:r>
              <a:rPr lang="en-US" b="1" dirty="0" smtClean="0"/>
              <a:t>= </a:t>
            </a:r>
            <a:r>
              <a:rPr lang="en-US" b="1" dirty="0" err="1" smtClean="0"/>
              <a:t>int</a:t>
            </a:r>
            <a:r>
              <a:rPr lang="en-US" b="1" dirty="0" smtClean="0"/>
              <a:t>('4C' + 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/>
              <a:t> + '4', 15) + </a:t>
            </a:r>
            <a:r>
              <a:rPr lang="en-US" b="1" dirty="0" err="1" smtClean="0"/>
              <a:t>int</a:t>
            </a:r>
            <a:r>
              <a:rPr lang="en-US" b="1" dirty="0" smtClean="0"/>
              <a:t>( </a:t>
            </a:r>
            <a:r>
              <a:rPr lang="en-US" sz="5400" b="1" dirty="0" smtClean="0"/>
              <a:t>x</a:t>
            </a:r>
            <a:r>
              <a:rPr lang="en-US" b="1" dirty="0" smtClean="0"/>
              <a:t> + '62A', 13) </a:t>
            </a:r>
            <a:endParaRPr lang="ru-RU" b="1" dirty="0" smtClean="0"/>
          </a:p>
          <a:p>
            <a:r>
              <a:rPr lang="en-US" b="1" dirty="0" smtClean="0"/>
              <a:t>    </a:t>
            </a:r>
            <a:r>
              <a:rPr lang="en-US" b="1" dirty="0" smtClean="0"/>
              <a:t>if</a:t>
            </a:r>
            <a:r>
              <a:rPr lang="en-US" sz="4000" b="1" dirty="0" smtClean="0"/>
              <a:t> </a:t>
            </a:r>
            <a:r>
              <a:rPr lang="en-US" sz="4000" b="1" dirty="0"/>
              <a:t>t </a:t>
            </a:r>
            <a:r>
              <a:rPr lang="en-US" b="1" dirty="0"/>
              <a:t>% 121 == 0</a:t>
            </a:r>
            <a:r>
              <a:rPr lang="en-US" b="1" dirty="0" smtClean="0"/>
              <a:t>:</a:t>
            </a:r>
            <a:endParaRPr lang="ru-RU" b="1" dirty="0" smtClean="0"/>
          </a:p>
          <a:p>
            <a:pPr lvl="1"/>
            <a:r>
              <a:rPr lang="en-US" sz="3200" b="1" dirty="0" smtClean="0"/>
              <a:t>     </a:t>
            </a:r>
            <a:r>
              <a:rPr lang="en-US" sz="3200" b="1" dirty="0"/>
              <a:t>print</a:t>
            </a:r>
            <a:r>
              <a:rPr lang="en-US" sz="3200" b="1" dirty="0" smtClean="0"/>
              <a:t>( </a:t>
            </a:r>
            <a:r>
              <a:rPr lang="en-US" sz="4800" b="1" dirty="0" smtClean="0"/>
              <a:t>t</a:t>
            </a:r>
            <a:r>
              <a:rPr lang="en-US" sz="3200" b="1" dirty="0" smtClean="0"/>
              <a:t> </a:t>
            </a:r>
            <a:r>
              <a:rPr lang="en-US" sz="3200" b="1" dirty="0"/>
              <a:t>// 121</a:t>
            </a:r>
            <a:r>
              <a:rPr lang="en-US" sz="3200" b="1" dirty="0" smtClean="0"/>
              <a:t>)</a:t>
            </a:r>
            <a:endParaRPr lang="ru-RU" sz="3200" b="1" dirty="0" smtClean="0"/>
          </a:p>
          <a:p>
            <a:pPr lvl="1"/>
            <a:r>
              <a:rPr lang="en-US" sz="3200" b="1" dirty="0" smtClean="0"/>
              <a:t>     break</a:t>
            </a:r>
          </a:p>
          <a:p>
            <a:pPr lvl="1"/>
            <a:endParaRPr lang="en-US" sz="3200" b="1" dirty="0"/>
          </a:p>
          <a:p>
            <a:r>
              <a:rPr lang="ru-RU" dirty="0"/>
              <a:t>Ответ: 234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83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переменной </a:t>
            </a:r>
            <a:r>
              <a:rPr lang="ru-RU" sz="3200" i="1" dirty="0"/>
              <a:t>x</a:t>
            </a:r>
            <a:r>
              <a:rPr lang="ru-RU" sz="3200" dirty="0"/>
              <a:t> обозначены </a:t>
            </a:r>
            <a:r>
              <a:rPr lang="ru-RU" sz="3200" u="sng" dirty="0"/>
              <a:t>допустимые в данных системах счисления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400" b="1" dirty="0"/>
              <a:t>Операнды арифметического выражения записаны в системе счисления с основаниями 19 и 16:</a:t>
            </a:r>
          </a:p>
          <a:p>
            <a:r>
              <a:rPr lang="ru-RU" sz="2400" b="1" dirty="0"/>
              <a:t>2</a:t>
            </a:r>
            <a:r>
              <a:rPr lang="ru-RU" sz="2400" b="1" i="1" dirty="0"/>
              <a:t>x</a:t>
            </a:r>
            <a:r>
              <a:rPr lang="ru-RU" sz="2400" b="1" dirty="0"/>
              <a:t>84</a:t>
            </a:r>
            <a:r>
              <a:rPr lang="ru-RU" sz="2400" b="1" baseline="-25000" dirty="0"/>
              <a:t>19</a:t>
            </a:r>
            <a:r>
              <a:rPr lang="ru-RU" sz="2400" b="1" dirty="0"/>
              <a:t> + 2B3</a:t>
            </a:r>
            <a:r>
              <a:rPr lang="ru-RU" sz="2400" b="1" i="1" dirty="0"/>
              <a:t>x</a:t>
            </a:r>
            <a:r>
              <a:rPr lang="ru-RU" sz="2400" b="1" baseline="-25000" dirty="0"/>
              <a:t>16</a:t>
            </a:r>
            <a:endParaRPr lang="ru-RU" sz="2400" b="1" dirty="0"/>
          </a:p>
          <a:p>
            <a:r>
              <a:rPr lang="ru-RU" sz="2400" b="1" dirty="0"/>
              <a:t>В записи чисел переменной </a:t>
            </a:r>
            <a:r>
              <a:rPr lang="ru-RU" sz="2400" b="1" i="1" dirty="0"/>
              <a:t>x</a:t>
            </a:r>
            <a:r>
              <a:rPr lang="ru-RU" sz="2400" b="1" dirty="0"/>
              <a:t> обозначены </a:t>
            </a:r>
            <a:r>
              <a:rPr lang="ru-RU" sz="2400" b="1" u="sng" dirty="0"/>
              <a:t>допустимые в данных системах счисления </a:t>
            </a:r>
            <a:r>
              <a:rPr lang="ru-RU" sz="2400" b="1" dirty="0"/>
              <a:t>неизвестные цифры</a:t>
            </a:r>
            <a:r>
              <a:rPr lang="ru-RU" sz="2400" b="1" u="sng" dirty="0"/>
              <a:t>. Определите наименьшее значение </a:t>
            </a:r>
            <a:r>
              <a:rPr lang="ru-RU" sz="2400" b="1" i="1" u="sng" dirty="0"/>
              <a:t>x</a:t>
            </a:r>
            <a:r>
              <a:rPr lang="ru-RU" sz="2400" b="1" u="sng" dirty="0"/>
              <a:t>, при котором значение данного арифметического выражения кратно 88</a:t>
            </a:r>
            <a:r>
              <a:rPr lang="ru-RU" sz="2400" b="1" dirty="0"/>
              <a:t>. Для найденного значения </a:t>
            </a:r>
            <a:r>
              <a:rPr lang="ru-RU" sz="2400" b="1" i="1" u="sng" dirty="0"/>
              <a:t>x</a:t>
            </a:r>
            <a:r>
              <a:rPr lang="ru-RU" sz="2400" b="1" u="sng" dirty="0"/>
              <a:t> вычислите частное от деления</a:t>
            </a:r>
            <a:r>
              <a:rPr lang="ru-RU" sz="2400" b="1" dirty="0"/>
              <a:t> значения арифметического выражения на 88 и укажите его в ответе </a:t>
            </a:r>
            <a:r>
              <a:rPr lang="ru-RU" sz="2400" b="1" u="sng" dirty="0"/>
              <a:t>в десятичной системе </a:t>
            </a:r>
            <a:r>
              <a:rPr lang="ru-RU" sz="2400" b="1" u="sng" dirty="0" smtClean="0"/>
              <a:t>счисления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7010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Операнды арифметического выражения записаны в системе счисления с основаниями 19 и 16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in '0123456789ABCDEF':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выбираем меньшую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('2' + </a:t>
            </a:r>
            <a: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'84', 19) +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('2B3' 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x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16)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 % 88 == 0: 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4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print(t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// 88)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4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Ответ</a:t>
            </a:r>
            <a:r>
              <a:rPr lang="ru-RU" dirty="0"/>
              <a:t>: 345.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803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Строка состоит из последовательности символов. Узнать количество символов (длину строки) можно при помощи функции</a:t>
            </a:r>
            <a:r>
              <a:rPr lang="ru-RU" b="1" dirty="0">
                <a:solidFill>
                  <a:srgbClr val="800000"/>
                </a:solidFill>
              </a:rPr>
              <a:t> </a:t>
            </a:r>
            <a:r>
              <a:rPr lang="en-US" b="1" dirty="0" err="1">
                <a:solidFill>
                  <a:srgbClr val="800000"/>
                </a:solidFill>
              </a:rPr>
              <a:t>len</a:t>
            </a:r>
            <a:r>
              <a:rPr lang="ru-RU" dirty="0"/>
              <a:t>.</a:t>
            </a:r>
          </a:p>
          <a:p>
            <a:r>
              <a:rPr lang="ru-RU" dirty="0"/>
              <a:t> Любой объект можно привести к строке, которая ему соответствует. Для этого нужно вызвать функцию </a:t>
            </a:r>
            <a:r>
              <a:rPr lang="en-US" b="1" dirty="0" err="1">
                <a:solidFill>
                  <a:srgbClr val="800000"/>
                </a:solidFill>
              </a:rPr>
              <a:t>str</a:t>
            </a:r>
            <a:r>
              <a:rPr lang="en-US" b="1" dirty="0">
                <a:solidFill>
                  <a:srgbClr val="800000"/>
                </a:solidFill>
              </a:rPr>
              <a:t>()</a:t>
            </a:r>
            <a:r>
              <a:rPr lang="en-US" dirty="0"/>
              <a:t>, </a:t>
            </a:r>
            <a:r>
              <a:rPr lang="ru-RU" dirty="0"/>
              <a:t>передав ей в качестве параметра объект, переводимый в </a:t>
            </a:r>
            <a:r>
              <a:rPr lang="ru-RU" dirty="0" smtClean="0"/>
              <a:t>строку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523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Срезы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 Срез </a:t>
            </a:r>
            <a:r>
              <a:rPr lang="mr-IN" dirty="0"/>
              <a:t>–</a:t>
            </a:r>
            <a:r>
              <a:rPr lang="ru-RU" dirty="0"/>
              <a:t> извлечение из данной строки одного символа или некоторого фрагмента подстроки или </a:t>
            </a:r>
            <a:r>
              <a:rPr lang="ru-RU" dirty="0" err="1"/>
              <a:t>подпоследовательности</a:t>
            </a:r>
            <a:r>
              <a:rPr lang="ru-RU" dirty="0"/>
              <a:t>.</a:t>
            </a:r>
          </a:p>
          <a:p>
            <a:r>
              <a:rPr lang="ru-RU" dirty="0"/>
              <a:t> </a:t>
            </a:r>
            <a:r>
              <a:rPr lang="en-US" dirty="0"/>
              <a:t>S[i] </a:t>
            </a:r>
            <a:r>
              <a:rPr lang="mr-IN" dirty="0"/>
              <a:t>–</a:t>
            </a:r>
            <a:r>
              <a:rPr lang="ru-RU" dirty="0"/>
              <a:t> срез, состоящий из одного символа, который имеет номер </a:t>
            </a:r>
            <a:r>
              <a:rPr lang="en-US" dirty="0"/>
              <a:t>i</a:t>
            </a:r>
            <a:r>
              <a:rPr lang="ru-RU" dirty="0"/>
              <a:t>(нумерация с 0).</a:t>
            </a:r>
            <a:endParaRPr lang="en-US" dirty="0"/>
          </a:p>
          <a:p>
            <a:r>
              <a:rPr lang="ru-RU" dirty="0"/>
              <a:t> Можно указывать отрицательные индексы (номер будет отсчитываться с конца, начиная  с номера -1)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!!! </a:t>
            </a:r>
            <a:r>
              <a:rPr lang="ru-RU" dirty="0"/>
              <a:t>В питоне нет отдельного типа для символов строки, каждый объект который получается в результате среза </a:t>
            </a:r>
            <a:r>
              <a:rPr lang="en-US" dirty="0"/>
              <a:t>S[i]</a:t>
            </a:r>
            <a:r>
              <a:rPr lang="ru-RU" dirty="0"/>
              <a:t> </a:t>
            </a:r>
            <a:r>
              <a:rPr lang="mr-IN" dirty="0"/>
              <a:t>–</a:t>
            </a:r>
            <a:r>
              <a:rPr lang="ru-RU" dirty="0"/>
              <a:t> это тоже строка типа </a:t>
            </a:r>
            <a:r>
              <a:rPr lang="en-US" dirty="0" err="1"/>
              <a:t>str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28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резы</a:t>
            </a:r>
            <a:endParaRPr lang="ru-RU" dirty="0"/>
          </a:p>
        </p:txBody>
      </p:sp>
      <p:pic>
        <p:nvPicPr>
          <p:cNvPr id="5" name="Содержимое 3" descr="Снимок экрана 2017-04-10 в 17.54.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379" b="-55379"/>
          <a:stretch>
            <a:fillRect/>
          </a:stretch>
        </p:blipFill>
        <p:spPr>
          <a:xfrm>
            <a:off x="745832" y="-27383"/>
            <a:ext cx="7651935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47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764704"/>
            <a:ext cx="6753225" cy="441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7824" y="256490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срезы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6" y="206084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Выводим с конца через один символ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700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332656"/>
            <a:ext cx="9036496" cy="6863417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На </a:t>
            </a:r>
            <a:r>
              <a:rPr lang="ru-RU" sz="2000" b="1" dirty="0"/>
              <a:t>вход алгоритма подаётся натуральное число N. Алгоритм строит по нему новое число R следующим </a:t>
            </a:r>
            <a:r>
              <a:rPr lang="ru-RU" sz="2000" b="1" dirty="0" smtClean="0"/>
              <a:t>образом</a:t>
            </a:r>
          </a:p>
          <a:p>
            <a:r>
              <a:rPr lang="ru-RU" sz="2000" b="1" dirty="0" smtClean="0"/>
              <a:t>1</a:t>
            </a:r>
            <a:r>
              <a:rPr lang="ru-RU" sz="2000" b="1" dirty="0"/>
              <a:t>) </a:t>
            </a:r>
            <a:r>
              <a:rPr lang="ru-RU" sz="2000" b="1" u="sng" dirty="0"/>
              <a:t> Строится двоичная запись числа N</a:t>
            </a:r>
            <a:r>
              <a:rPr lang="ru-RU" sz="2000" b="1" u="sng" dirty="0" smtClean="0"/>
              <a:t>.</a:t>
            </a:r>
          </a:p>
          <a:p>
            <a:r>
              <a:rPr lang="ru-RU" sz="2000" b="1" dirty="0" smtClean="0"/>
              <a:t>2</a:t>
            </a:r>
            <a:r>
              <a:rPr lang="ru-RU" sz="2000" b="1" dirty="0"/>
              <a:t>)  К этой записи дописываются справа ещё два разряда по следующему правилу:  </a:t>
            </a:r>
            <a:endParaRPr lang="ru-RU" sz="2000" b="1" dirty="0" smtClean="0"/>
          </a:p>
          <a:p>
            <a:r>
              <a:rPr lang="ru-RU" sz="2000" b="1" dirty="0"/>
              <a:t>  а) </a:t>
            </a:r>
            <a:r>
              <a:rPr lang="ru-RU" sz="2000" b="1" u="sng" dirty="0"/>
              <a:t>находится остаток от деления на 2 суммы двоичных разрядов N,</a:t>
            </a:r>
            <a:r>
              <a:rPr lang="ru-RU" sz="2000" b="1" dirty="0"/>
              <a:t> полученный результат дописывается в конец двоичной последовательности N</a:t>
            </a:r>
            <a:r>
              <a:rPr lang="ru-RU" sz="2000" b="1" dirty="0" smtClean="0"/>
              <a:t>.</a:t>
            </a:r>
          </a:p>
          <a:p>
            <a:r>
              <a:rPr lang="ru-RU" sz="2000" b="1" dirty="0"/>
              <a:t>    б) пункт а повторяется 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 </a:t>
            </a:r>
            <a:r>
              <a:rPr lang="ru-RU" sz="2000" b="1" u="sng" dirty="0"/>
              <a:t>Укажите минимальное число R, которое превышает 123 </a:t>
            </a:r>
            <a:r>
              <a:rPr lang="ru-RU" sz="2000" b="1" dirty="0"/>
              <a:t>и может являться результатом работы алгоритма. </a:t>
            </a:r>
            <a:endParaRPr lang="ru-RU" sz="2000" b="1" dirty="0" smtClean="0"/>
          </a:p>
          <a:p>
            <a:r>
              <a:rPr lang="en-US" sz="2000" b="1" dirty="0" smtClean="0"/>
              <a:t>for </a:t>
            </a:r>
            <a:r>
              <a:rPr lang="en-US" sz="2000" b="1" dirty="0"/>
              <a:t>n in range(1, 100):  </a:t>
            </a:r>
            <a:endParaRPr lang="ru-RU" sz="2000" b="1" dirty="0"/>
          </a:p>
          <a:p>
            <a:r>
              <a:rPr lang="ru-RU" sz="2000" b="1" dirty="0"/>
              <a:t>     </a:t>
            </a:r>
            <a:r>
              <a:rPr lang="en-US" sz="2000" b="1" dirty="0"/>
              <a:t>  s = bin(n)[2:]  </a:t>
            </a:r>
            <a:r>
              <a:rPr lang="ru-RU" sz="2000" b="1" dirty="0" smtClean="0"/>
              <a:t>   </a:t>
            </a:r>
            <a:r>
              <a:rPr lang="en-US" sz="2000" b="1" dirty="0" smtClean="0"/>
              <a:t>#</a:t>
            </a:r>
            <a:r>
              <a:rPr lang="ru-RU" sz="2000" b="1" dirty="0" smtClean="0"/>
              <a:t>перевод в 2-с.с. и </a:t>
            </a:r>
            <a:r>
              <a:rPr lang="ru-RU" sz="2000" b="1" dirty="0" smtClean="0">
                <a:solidFill>
                  <a:srgbClr val="FF0000"/>
                </a:solidFill>
              </a:rPr>
              <a:t>получение строки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/>
              <a:t>     </a:t>
            </a:r>
            <a:r>
              <a:rPr lang="en-US" sz="2000" b="1" dirty="0"/>
              <a:t>  s = s + </a:t>
            </a:r>
            <a:r>
              <a:rPr lang="en-US" sz="2000" b="1" dirty="0" err="1"/>
              <a:t>str</a:t>
            </a:r>
            <a:r>
              <a:rPr lang="en-US" sz="2000" b="1" dirty="0"/>
              <a:t>(</a:t>
            </a:r>
            <a:r>
              <a:rPr lang="en-US" sz="2000" b="1" dirty="0" err="1"/>
              <a:t>s.count</a:t>
            </a:r>
            <a:r>
              <a:rPr lang="en-US" sz="2000" b="1" dirty="0"/>
              <a:t>('1') % 2)  </a:t>
            </a:r>
            <a:r>
              <a:rPr lang="en-US" sz="2000" b="1" dirty="0" smtClean="0"/>
              <a:t>#</a:t>
            </a:r>
            <a:r>
              <a:rPr lang="ru-RU" sz="2000" b="1" dirty="0" smtClean="0">
                <a:solidFill>
                  <a:srgbClr val="FF0000"/>
                </a:solidFill>
              </a:rPr>
              <a:t>определяем сумму «1» в строке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/>
              <a:t>      </a:t>
            </a:r>
            <a:r>
              <a:rPr lang="en-US" sz="2000" b="1" dirty="0"/>
              <a:t> s = s + </a:t>
            </a:r>
            <a:r>
              <a:rPr lang="en-US" sz="2000" b="1" dirty="0" err="1"/>
              <a:t>str</a:t>
            </a:r>
            <a:r>
              <a:rPr lang="en-US" sz="2000" b="1" dirty="0"/>
              <a:t>(</a:t>
            </a:r>
            <a:r>
              <a:rPr lang="en-US" sz="2000" b="1" dirty="0" err="1"/>
              <a:t>s.count</a:t>
            </a:r>
            <a:r>
              <a:rPr lang="en-US" sz="2000" b="1" dirty="0"/>
              <a:t>('1') % 2) </a:t>
            </a:r>
            <a:r>
              <a:rPr lang="en-US" sz="2000" b="1" dirty="0" smtClean="0"/>
              <a:t>#</a:t>
            </a:r>
            <a:r>
              <a:rPr lang="ru-RU" sz="2000" b="1" dirty="0" smtClean="0"/>
              <a:t> и определяем остаток от деления на 2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</a:t>
            </a:r>
            <a:r>
              <a:rPr lang="en-US" sz="2000" b="1" dirty="0" smtClean="0">
                <a:solidFill>
                  <a:srgbClr val="FF0000"/>
                </a:solidFill>
              </a:rPr>
              <a:t>#</a:t>
            </a:r>
            <a:r>
              <a:rPr lang="ru-RU" sz="2000" b="1" dirty="0" smtClean="0">
                <a:solidFill>
                  <a:srgbClr val="FF0000"/>
                </a:solidFill>
              </a:rPr>
              <a:t> в </a:t>
            </a:r>
            <a:r>
              <a:rPr lang="ru-RU" sz="2000" b="1" dirty="0">
                <a:solidFill>
                  <a:srgbClr val="FF0000"/>
                </a:solidFill>
              </a:rPr>
              <a:t>с</a:t>
            </a:r>
            <a:r>
              <a:rPr lang="ru-RU" sz="2000" b="1" dirty="0" smtClean="0">
                <a:solidFill>
                  <a:srgbClr val="FF0000"/>
                </a:solidFill>
              </a:rPr>
              <a:t>кобках мы получили число , которое преобразуем в строку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/>
              <a:t>     </a:t>
            </a:r>
            <a:r>
              <a:rPr lang="en-US" sz="2000" b="1" dirty="0"/>
              <a:t>  r = </a:t>
            </a:r>
            <a:r>
              <a:rPr lang="en-US" sz="2000" b="1" dirty="0" err="1"/>
              <a:t>int</a:t>
            </a:r>
            <a:r>
              <a:rPr lang="en-US" sz="2000" b="1" dirty="0"/>
              <a:t>(s, 2</a:t>
            </a:r>
            <a:r>
              <a:rPr lang="en-US" sz="2000" b="1" dirty="0" smtClean="0"/>
              <a:t>)</a:t>
            </a:r>
            <a:r>
              <a:rPr lang="ru-RU" sz="2000" b="1" dirty="0" smtClean="0"/>
              <a:t> </a:t>
            </a:r>
            <a:r>
              <a:rPr lang="en-US" sz="2000" b="1" dirty="0" smtClean="0"/>
              <a:t>#</a:t>
            </a:r>
            <a:r>
              <a:rPr lang="ru-RU" sz="2000" b="1" dirty="0" smtClean="0"/>
              <a:t> </a:t>
            </a:r>
            <a:r>
              <a:rPr lang="ru-RU" sz="2000" b="1" u="sng" dirty="0" smtClean="0">
                <a:solidFill>
                  <a:srgbClr val="FF0000"/>
                </a:solidFill>
              </a:rPr>
              <a:t>переводим строку </a:t>
            </a:r>
            <a:r>
              <a:rPr lang="ru-RU" sz="2000" b="1" dirty="0" smtClean="0"/>
              <a:t>из 2 </a:t>
            </a:r>
            <a:r>
              <a:rPr lang="ru-RU" sz="2000" b="1" dirty="0" err="1" smtClean="0"/>
              <a:t>с.с</a:t>
            </a:r>
            <a:r>
              <a:rPr lang="ru-RU" sz="2000" b="1" dirty="0" smtClean="0"/>
              <a:t>. В 10 </a:t>
            </a:r>
            <a:r>
              <a:rPr lang="ru-RU" sz="2000" b="1" dirty="0" err="1" smtClean="0"/>
              <a:t>с.с</a:t>
            </a:r>
            <a:r>
              <a:rPr lang="ru-RU" sz="2000" b="1" dirty="0" smtClean="0"/>
              <a:t>.</a:t>
            </a:r>
            <a:endParaRPr lang="ru-RU" sz="2000" b="1" dirty="0"/>
          </a:p>
          <a:p>
            <a:r>
              <a:rPr lang="ru-RU" sz="2000" b="1" dirty="0"/>
              <a:t>   </a:t>
            </a:r>
            <a:r>
              <a:rPr lang="en-US" sz="2000" b="1" dirty="0"/>
              <a:t>    if r &gt; 123:   </a:t>
            </a:r>
            <a:r>
              <a:rPr lang="en-US" sz="2000" b="1" dirty="0" smtClean="0"/>
              <a:t># </a:t>
            </a:r>
            <a:r>
              <a:rPr lang="en-US" sz="2000" b="1" u="sng" dirty="0" smtClean="0">
                <a:solidFill>
                  <a:srgbClr val="FF0000"/>
                </a:solidFill>
              </a:rPr>
              <a:t>r – </a:t>
            </a:r>
            <a:r>
              <a:rPr lang="ru-RU" sz="2000" b="1" u="sng" dirty="0" smtClean="0">
                <a:solidFill>
                  <a:srgbClr val="FF0000"/>
                </a:solidFill>
              </a:rPr>
              <a:t>число </a:t>
            </a:r>
            <a:r>
              <a:rPr lang="en-US" sz="2000" b="1" u="sng" dirty="0" smtClean="0">
                <a:solidFill>
                  <a:srgbClr val="FF0000"/>
                </a:solidFill>
              </a:rPr>
              <a:t>  </a:t>
            </a:r>
            <a:endParaRPr lang="ru-RU" sz="2000" b="1" u="sng" dirty="0">
              <a:solidFill>
                <a:srgbClr val="FF0000"/>
              </a:solidFill>
            </a:endParaRPr>
          </a:p>
          <a:p>
            <a:r>
              <a:rPr lang="ru-RU" sz="2000" b="1" dirty="0"/>
              <a:t>          </a:t>
            </a:r>
            <a:r>
              <a:rPr lang="en-US" sz="2000" b="1" dirty="0"/>
              <a:t>   print(r)  </a:t>
            </a:r>
            <a:endParaRPr lang="ru-RU" sz="2000" b="1" dirty="0"/>
          </a:p>
          <a:p>
            <a:r>
              <a:rPr lang="ru-RU" sz="2000" b="1" dirty="0"/>
              <a:t>       </a:t>
            </a:r>
            <a:r>
              <a:rPr lang="en-US" sz="2000" b="1" dirty="0"/>
              <a:t>      break</a:t>
            </a:r>
            <a:endParaRPr lang="ru-RU" sz="2000" b="1" dirty="0"/>
          </a:p>
          <a:p>
            <a:r>
              <a:rPr lang="en-US" sz="2000" b="1" dirty="0" smtClean="0"/>
              <a:t>#</a:t>
            </a:r>
            <a:r>
              <a:rPr lang="ru-RU" sz="2000" b="1" dirty="0" smtClean="0"/>
              <a:t>126</a:t>
            </a:r>
            <a:endParaRPr lang="ru-RU" sz="2000" b="1" dirty="0"/>
          </a:p>
          <a:p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0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ЕГЭ-5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473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34"/>
    </mc:Choice>
    <mc:Fallback>
      <p:transition spd="slow" advTm="1334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332657"/>
            <a:ext cx="89289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/>
              <a:t>На вход алгоритма подаётся натуральное число N</a:t>
            </a:r>
            <a:r>
              <a:rPr lang="ru-RU" sz="1800" b="1" dirty="0" smtClean="0"/>
              <a:t>.</a:t>
            </a:r>
          </a:p>
          <a:p>
            <a:r>
              <a:rPr lang="ru-RU" sz="1800" b="1" dirty="0" smtClean="0"/>
              <a:t> </a:t>
            </a:r>
            <a:r>
              <a:rPr lang="ru-RU" sz="1800" b="1" dirty="0"/>
              <a:t>Алгоритм строит по нему новое число R следующим образом</a:t>
            </a:r>
            <a:r>
              <a:rPr lang="ru-RU" sz="1800" b="1" dirty="0" smtClean="0"/>
              <a:t>.</a:t>
            </a:r>
          </a:p>
          <a:p>
            <a:r>
              <a:rPr lang="ru-RU" sz="1800" b="1" dirty="0" smtClean="0"/>
              <a:t>1</a:t>
            </a:r>
            <a:r>
              <a:rPr lang="ru-RU" sz="1800" b="1" dirty="0"/>
              <a:t>.  Строится двоичная запись числа N</a:t>
            </a:r>
            <a:r>
              <a:rPr lang="ru-RU" sz="1800" b="1" dirty="0" smtClean="0"/>
              <a:t>.</a:t>
            </a:r>
          </a:p>
          <a:p>
            <a:r>
              <a:rPr lang="ru-RU" sz="1800" b="1" dirty="0" smtClean="0"/>
              <a:t>2</a:t>
            </a:r>
            <a:r>
              <a:rPr lang="ru-RU" sz="1800" b="1" dirty="0"/>
              <a:t>.  К этой записи дописываются справа ещё два разряда по следующему правилу: </a:t>
            </a:r>
            <a:endParaRPr lang="ru-RU" sz="1800" b="1" dirty="0" smtClean="0"/>
          </a:p>
          <a:p>
            <a:r>
              <a:rPr lang="ru-RU" sz="1800" b="1" dirty="0" smtClean="0"/>
              <a:t>складываются </a:t>
            </a:r>
            <a:r>
              <a:rPr lang="ru-RU" sz="1800" b="1" dirty="0"/>
              <a:t>все цифры двоичной записи, </a:t>
            </a:r>
            <a:r>
              <a:rPr lang="ru-RU" sz="1800" b="1" dirty="0" smtClean="0"/>
              <a:t>если</a:t>
            </a:r>
          </a:p>
          <a:p>
            <a:r>
              <a:rPr lang="ru-RU" sz="1800" b="1" dirty="0" smtClean="0"/>
              <a:t>а</a:t>
            </a:r>
            <a:r>
              <a:rPr lang="ru-RU" sz="1800" b="1" dirty="0"/>
              <a:t>)  сумма нечетная к числу дописывается 11</a:t>
            </a:r>
            <a:r>
              <a:rPr lang="ru-RU" sz="1800" b="1" dirty="0" smtClean="0"/>
              <a:t>,</a:t>
            </a:r>
          </a:p>
          <a:p>
            <a:r>
              <a:rPr lang="ru-RU" sz="1800" b="1" dirty="0" smtClean="0"/>
              <a:t>б</a:t>
            </a:r>
            <a:r>
              <a:rPr lang="ru-RU" sz="1800" b="1" dirty="0"/>
              <a:t>)  сумма четная, дописывается 00</a:t>
            </a:r>
            <a:r>
              <a:rPr lang="ru-RU" sz="1800" b="1" dirty="0" smtClean="0"/>
              <a:t>.</a:t>
            </a:r>
          </a:p>
          <a:p>
            <a:r>
              <a:rPr lang="ru-RU" sz="1800" b="1" dirty="0" smtClean="0"/>
              <a:t>Укажите </a:t>
            </a:r>
            <a:r>
              <a:rPr lang="ru-RU" sz="1800" b="1" dirty="0"/>
              <a:t>такое наименьшее число R, которое превышает 114 и может являться результатом работы алгоритма. </a:t>
            </a:r>
            <a:endParaRPr lang="ru-RU" sz="1800" b="1" dirty="0" smtClean="0"/>
          </a:p>
          <a:p>
            <a:endParaRPr lang="ru-RU" sz="1800" b="1" dirty="0" smtClean="0"/>
          </a:p>
          <a:p>
            <a:r>
              <a:rPr lang="en-US" sz="1800" b="1" dirty="0"/>
              <a:t>for n in range(1,1000):   </a:t>
            </a:r>
            <a:endParaRPr lang="ru-RU" sz="1800" b="1" dirty="0" smtClean="0"/>
          </a:p>
          <a:p>
            <a:r>
              <a:rPr lang="ru-RU" sz="1800" b="1" dirty="0"/>
              <a:t>	</a:t>
            </a:r>
            <a:r>
              <a:rPr lang="en-US" sz="1800" b="1" dirty="0" smtClean="0"/>
              <a:t> </a:t>
            </a:r>
            <a:r>
              <a:rPr lang="en-US" sz="1800" b="1" dirty="0"/>
              <a:t>r = bin(n)[2:]  </a:t>
            </a:r>
            <a:r>
              <a:rPr lang="en-US" sz="1800" b="1" dirty="0" smtClean="0"/>
              <a:t> # </a:t>
            </a:r>
            <a:r>
              <a:rPr lang="ru-RU" sz="1800" b="1" dirty="0" smtClean="0"/>
              <a:t>переводим в 2 </a:t>
            </a:r>
            <a:r>
              <a:rPr lang="ru-RU" sz="1800" b="1" dirty="0" err="1" smtClean="0"/>
              <a:t>с.с</a:t>
            </a:r>
            <a:r>
              <a:rPr lang="ru-RU" sz="1800" b="1" dirty="0" smtClean="0"/>
              <a:t>. И получаем строку</a:t>
            </a:r>
          </a:p>
          <a:p>
            <a:r>
              <a:rPr lang="ru-RU" sz="1800" b="1" dirty="0" smtClean="0"/>
              <a:t>	 </a:t>
            </a:r>
            <a:r>
              <a:rPr lang="en-US" sz="1800" b="1" dirty="0"/>
              <a:t>if (</a:t>
            </a:r>
            <a:r>
              <a:rPr lang="en-US" sz="1800" b="1" dirty="0" err="1"/>
              <a:t>r.count</a:t>
            </a:r>
            <a:r>
              <a:rPr lang="en-US" sz="1800" b="1" dirty="0"/>
              <a:t>("1") % 2 == </a:t>
            </a:r>
            <a:r>
              <a:rPr lang="en-US" sz="1800" b="1" dirty="0" smtClean="0"/>
              <a:t>1):</a:t>
            </a:r>
            <a:r>
              <a:rPr lang="ru-RU" sz="1800" b="1" dirty="0" smtClean="0"/>
              <a:t>  </a:t>
            </a:r>
            <a:r>
              <a:rPr lang="en-US" sz="1800" b="1" dirty="0" smtClean="0"/>
              <a:t># </a:t>
            </a:r>
            <a:r>
              <a:rPr lang="ru-RU" sz="1800" b="1" dirty="0" smtClean="0"/>
              <a:t>считаем сколько «1» в строке</a:t>
            </a:r>
          </a:p>
          <a:p>
            <a:r>
              <a:rPr lang="ru-RU" sz="1800" b="1" dirty="0"/>
              <a:t>	</a:t>
            </a:r>
            <a:r>
              <a:rPr lang="en-US" sz="1800" b="1" dirty="0" smtClean="0"/>
              <a:t>	</a:t>
            </a:r>
            <a:r>
              <a:rPr lang="ru-RU" sz="1800" b="1" dirty="0" smtClean="0"/>
              <a:t> </a:t>
            </a:r>
            <a:r>
              <a:rPr lang="en-US" sz="1800" b="1" dirty="0" smtClean="0"/>
              <a:t>r </a:t>
            </a:r>
            <a:r>
              <a:rPr lang="en-US" sz="1800" b="1" dirty="0"/>
              <a:t>+= "11" </a:t>
            </a:r>
            <a:r>
              <a:rPr lang="en-US" sz="1800" b="1" dirty="0" smtClean="0"/>
              <a:t>   </a:t>
            </a:r>
            <a:r>
              <a:rPr lang="en-US" sz="1800" b="1" dirty="0"/>
              <a:t>#</a:t>
            </a:r>
            <a:r>
              <a:rPr lang="ru-RU" sz="1800" b="1" dirty="0"/>
              <a:t> сумма </a:t>
            </a:r>
            <a:r>
              <a:rPr lang="ru-RU" sz="1800" b="1" dirty="0" smtClean="0"/>
              <a:t>«1» нечетная </a:t>
            </a:r>
            <a:r>
              <a:rPr lang="ru-RU" sz="1800" b="1" dirty="0"/>
              <a:t>к </a:t>
            </a:r>
            <a:r>
              <a:rPr lang="ru-RU" sz="1800" b="1" dirty="0" smtClean="0"/>
              <a:t>строке  </a:t>
            </a:r>
            <a:r>
              <a:rPr lang="ru-RU" sz="1800" b="1" dirty="0"/>
              <a:t>дописывается 11</a:t>
            </a:r>
            <a:r>
              <a:rPr lang="en-US" sz="1800" b="1" dirty="0" smtClean="0"/>
              <a:t>    </a:t>
            </a:r>
          </a:p>
          <a:p>
            <a:r>
              <a:rPr lang="en-US" sz="1800" b="1" dirty="0" smtClean="0"/>
              <a:t>               else :</a:t>
            </a:r>
          </a:p>
          <a:p>
            <a:r>
              <a:rPr lang="en-US" sz="1800" b="1" dirty="0"/>
              <a:t>	</a:t>
            </a:r>
            <a:r>
              <a:rPr lang="en-US" sz="1800" b="1" dirty="0" smtClean="0"/>
              <a:t>	 r </a:t>
            </a:r>
            <a:r>
              <a:rPr lang="en-US" sz="1800" b="1" dirty="0"/>
              <a:t>+= </a:t>
            </a:r>
            <a:r>
              <a:rPr lang="en-US" sz="1800" b="1" dirty="0" smtClean="0"/>
              <a:t>" 00“</a:t>
            </a:r>
            <a:r>
              <a:rPr lang="ru-RU" sz="1800" b="1" dirty="0" smtClean="0"/>
              <a:t>   </a:t>
            </a:r>
            <a:r>
              <a:rPr lang="en-US" sz="1800" b="1" dirty="0" smtClean="0"/>
              <a:t>#</a:t>
            </a:r>
            <a:r>
              <a:rPr lang="ru-RU" sz="1800" b="1" dirty="0" smtClean="0"/>
              <a:t> сумма «1» четная к строке  дописывается </a:t>
            </a:r>
            <a:r>
              <a:rPr lang="ru-RU" sz="1800" b="1" dirty="0"/>
              <a:t>00</a:t>
            </a:r>
            <a:endParaRPr lang="en-US" sz="1800" b="1" dirty="0" smtClean="0"/>
          </a:p>
          <a:p>
            <a:r>
              <a:rPr lang="en-US" sz="1800" b="1" dirty="0" smtClean="0"/>
              <a:t>              </a:t>
            </a:r>
            <a:r>
              <a:rPr lang="en-US" sz="1800" b="1" dirty="0"/>
              <a:t>if (</a:t>
            </a:r>
            <a:r>
              <a:rPr lang="en-US" sz="1800" b="1" dirty="0" err="1"/>
              <a:t>int</a:t>
            </a:r>
            <a:r>
              <a:rPr lang="en-US" sz="1800" b="1" dirty="0"/>
              <a:t>(r,2)) &gt; 114</a:t>
            </a:r>
            <a:r>
              <a:rPr lang="en-US" sz="1800" b="1" dirty="0" smtClean="0"/>
              <a:t>:</a:t>
            </a:r>
            <a:r>
              <a:rPr lang="ru-RU" sz="1800" b="1" dirty="0" smtClean="0"/>
              <a:t>       </a:t>
            </a:r>
            <a:r>
              <a:rPr lang="en-US" sz="1800" b="1" dirty="0" smtClean="0"/>
              <a:t>#</a:t>
            </a:r>
            <a:r>
              <a:rPr lang="ru-RU" sz="1800" b="1" dirty="0" smtClean="0"/>
              <a:t> перевод строки  </a:t>
            </a:r>
            <a:r>
              <a:rPr lang="en-US" sz="1800" b="1" dirty="0" smtClean="0"/>
              <a:t>r </a:t>
            </a:r>
            <a:r>
              <a:rPr lang="ru-RU" sz="1800" b="1" dirty="0" smtClean="0"/>
              <a:t> из 2 </a:t>
            </a:r>
            <a:r>
              <a:rPr lang="ru-RU" sz="1800" b="1" dirty="0" err="1" smtClean="0"/>
              <a:t>с.с</a:t>
            </a:r>
            <a:r>
              <a:rPr lang="ru-RU" sz="1800" b="1" dirty="0" smtClean="0"/>
              <a:t>. В 10 </a:t>
            </a:r>
            <a:r>
              <a:rPr lang="ru-RU" sz="1800" b="1" dirty="0" err="1" smtClean="0"/>
              <a:t>с.с</a:t>
            </a:r>
            <a:r>
              <a:rPr lang="ru-RU" sz="1800" b="1" dirty="0" smtClean="0"/>
              <a:t>.</a:t>
            </a:r>
            <a:endParaRPr lang="en-US" sz="1800" b="1" dirty="0"/>
          </a:p>
          <a:p>
            <a:pPr lvl="1"/>
            <a:r>
              <a:rPr lang="ru-RU" sz="1800" b="1" dirty="0" smtClean="0"/>
              <a:t>		 </a:t>
            </a:r>
            <a:r>
              <a:rPr lang="en-US" sz="1800" b="1" dirty="0" smtClean="0"/>
              <a:t>print(</a:t>
            </a:r>
            <a:r>
              <a:rPr lang="en-US" sz="1800" b="1" dirty="0" err="1" smtClean="0"/>
              <a:t>int</a:t>
            </a:r>
            <a:r>
              <a:rPr lang="en-US" sz="1800" b="1" dirty="0" smtClean="0"/>
              <a:t>(r,2</a:t>
            </a:r>
            <a:r>
              <a:rPr lang="en-US" sz="1800" b="1" dirty="0"/>
              <a:t>)) </a:t>
            </a:r>
            <a:endParaRPr lang="ru-RU" sz="1800" b="1" dirty="0" smtClean="0"/>
          </a:p>
          <a:p>
            <a:pPr lvl="1"/>
            <a:r>
              <a:rPr lang="ru-RU" sz="1800" b="1" dirty="0"/>
              <a:t>	</a:t>
            </a:r>
            <a:r>
              <a:rPr lang="ru-RU" sz="1800" b="1" dirty="0" smtClean="0"/>
              <a:t>	</a:t>
            </a:r>
            <a:r>
              <a:rPr lang="en-US" sz="1800" b="1" dirty="0" smtClean="0"/>
              <a:t> </a:t>
            </a:r>
            <a:r>
              <a:rPr lang="en-US" sz="1800" b="1" dirty="0"/>
              <a:t>break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83989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27384"/>
            <a:ext cx="878497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501007"/>
            <a:ext cx="97210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for i in range(10000,100000</a:t>
            </a:r>
            <a:r>
              <a:rPr lang="en-US" sz="2400" b="1" dirty="0" smtClean="0"/>
              <a:t>): # </a:t>
            </a:r>
            <a:r>
              <a:rPr lang="ru-RU" sz="2400" b="1" dirty="0" smtClean="0"/>
              <a:t>перебираем числа</a:t>
            </a:r>
            <a:endParaRPr lang="en-US" sz="2400" b="1" dirty="0"/>
          </a:p>
          <a:p>
            <a:r>
              <a:rPr lang="en-US" sz="2400" b="1" dirty="0"/>
              <a:t>    </a:t>
            </a:r>
            <a:r>
              <a:rPr lang="en-US" sz="2400" b="1" dirty="0" smtClean="0"/>
              <a:t>n=</a:t>
            </a:r>
            <a:r>
              <a:rPr lang="en-US" sz="2400" b="1" dirty="0" err="1" smtClean="0"/>
              <a:t>str</a:t>
            </a:r>
            <a:r>
              <a:rPr lang="en-US" sz="2400" b="1" dirty="0" smtClean="0"/>
              <a:t>(i)  # </a:t>
            </a:r>
            <a:r>
              <a:rPr lang="ru-RU" sz="2400" b="1" dirty="0" smtClean="0">
                <a:solidFill>
                  <a:srgbClr val="FF0000"/>
                </a:solidFill>
              </a:rPr>
              <a:t>из  числа </a:t>
            </a:r>
            <a:r>
              <a:rPr lang="en-US" sz="2400" b="1" dirty="0" smtClean="0">
                <a:solidFill>
                  <a:srgbClr val="FF0000"/>
                </a:solidFill>
              </a:rPr>
              <a:t>i </a:t>
            </a:r>
            <a:r>
              <a:rPr lang="ru-RU" sz="2400" b="1" dirty="0" smtClean="0">
                <a:solidFill>
                  <a:srgbClr val="FF0000"/>
                </a:solidFill>
              </a:rPr>
              <a:t>делаем строку </a:t>
            </a:r>
            <a:r>
              <a:rPr lang="en-US" sz="2400" b="1" dirty="0" smtClean="0">
                <a:solidFill>
                  <a:srgbClr val="FF0000"/>
                </a:solidFill>
              </a:rPr>
              <a:t>I </a:t>
            </a:r>
            <a:r>
              <a:rPr lang="ru-RU" sz="2400" b="1" dirty="0" smtClean="0">
                <a:solidFill>
                  <a:srgbClr val="FF0000"/>
                </a:solidFill>
              </a:rPr>
              <a:t>и записываем в </a:t>
            </a:r>
            <a:r>
              <a:rPr lang="en-US" sz="2400" b="1" dirty="0" smtClean="0">
                <a:solidFill>
                  <a:srgbClr val="FF0000"/>
                </a:solidFill>
              </a:rPr>
              <a:t>n </a:t>
            </a:r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sz="2400" b="1" dirty="0"/>
              <a:t>    a=</a:t>
            </a:r>
            <a:r>
              <a:rPr lang="en-US" sz="2400" b="1" dirty="0" err="1"/>
              <a:t>int</a:t>
            </a:r>
            <a:r>
              <a:rPr lang="en-US" sz="2400" b="1" dirty="0"/>
              <a:t>(n[0])+</a:t>
            </a:r>
            <a:r>
              <a:rPr lang="en-US" sz="2400" b="1" dirty="0" err="1"/>
              <a:t>int</a:t>
            </a:r>
            <a:r>
              <a:rPr lang="en-US" sz="2400" b="1" dirty="0"/>
              <a:t>(n[2])+</a:t>
            </a:r>
            <a:r>
              <a:rPr lang="en-US" sz="2400" b="1" dirty="0" err="1"/>
              <a:t>int</a:t>
            </a:r>
            <a:r>
              <a:rPr lang="en-US" sz="2400" b="1" dirty="0"/>
              <a:t>(n[4</a:t>
            </a:r>
            <a:r>
              <a:rPr lang="en-US" sz="2400" b="1" dirty="0" smtClean="0"/>
              <a:t>])</a:t>
            </a:r>
            <a:r>
              <a:rPr lang="ru-RU" sz="2400" b="1" dirty="0" smtClean="0"/>
              <a:t> </a:t>
            </a:r>
            <a:r>
              <a:rPr lang="en-US" sz="2400" b="1" dirty="0" smtClean="0"/>
              <a:t>#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из строки </a:t>
            </a:r>
            <a:r>
              <a:rPr lang="en-US" sz="2400" b="1" dirty="0" smtClean="0">
                <a:solidFill>
                  <a:srgbClr val="FF0000"/>
                </a:solidFill>
              </a:rPr>
              <a:t>n </a:t>
            </a:r>
            <a:r>
              <a:rPr lang="ru-RU" sz="2400" b="1" dirty="0" smtClean="0">
                <a:solidFill>
                  <a:srgbClr val="FF0000"/>
                </a:solidFill>
              </a:rPr>
              <a:t>делаем срез</a:t>
            </a:r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sz="2400" b="1" dirty="0"/>
              <a:t>    b=</a:t>
            </a:r>
            <a:r>
              <a:rPr lang="en-US" sz="2400" b="1" dirty="0" err="1"/>
              <a:t>int</a:t>
            </a:r>
            <a:r>
              <a:rPr lang="en-US" sz="2400" b="1" dirty="0"/>
              <a:t>(n[1])+</a:t>
            </a:r>
            <a:r>
              <a:rPr lang="en-US" sz="2400" b="1" dirty="0" err="1"/>
              <a:t>int</a:t>
            </a:r>
            <a:r>
              <a:rPr lang="en-US" sz="2400" b="1" dirty="0"/>
              <a:t>(n[3</a:t>
            </a:r>
            <a:r>
              <a:rPr lang="en-US" sz="2400" b="1" dirty="0" smtClean="0"/>
              <a:t>])#</a:t>
            </a:r>
            <a:r>
              <a:rPr lang="ru-RU" sz="2400" b="1" dirty="0" smtClean="0"/>
              <a:t>срезы</a:t>
            </a:r>
            <a:endParaRPr lang="en-US" sz="2400" b="1" dirty="0"/>
          </a:p>
          <a:p>
            <a:r>
              <a:rPr lang="en-US" sz="2400" b="1" dirty="0"/>
              <a:t>    if min(</a:t>
            </a:r>
            <a:r>
              <a:rPr lang="en-US" sz="2400" b="1" dirty="0" err="1"/>
              <a:t>a,b</a:t>
            </a:r>
            <a:r>
              <a:rPr lang="en-US" sz="2400" b="1" dirty="0"/>
              <a:t>)== 7 and max(</a:t>
            </a:r>
            <a:r>
              <a:rPr lang="en-US" sz="2400" b="1" dirty="0" err="1"/>
              <a:t>a,b</a:t>
            </a:r>
            <a:r>
              <a:rPr lang="en-US" sz="2400" b="1" dirty="0"/>
              <a:t>)==23</a:t>
            </a:r>
            <a:r>
              <a:rPr lang="en-US" sz="2400" b="1" dirty="0" smtClean="0"/>
              <a:t>: #</a:t>
            </a:r>
            <a:r>
              <a:rPr lang="ru-RU" sz="2400" b="1" dirty="0" smtClean="0"/>
              <a:t>применяем  функции</a:t>
            </a:r>
            <a:endParaRPr lang="en-US" sz="2400" b="1" dirty="0"/>
          </a:p>
          <a:p>
            <a:r>
              <a:rPr lang="en-US" sz="2400" b="1" dirty="0"/>
              <a:t>        print(i) #</a:t>
            </a:r>
            <a:r>
              <a:rPr lang="en-US" sz="2400" b="1" dirty="0" smtClean="0"/>
              <a:t> </a:t>
            </a:r>
            <a:r>
              <a:rPr lang="ru-RU" sz="2400" b="1" dirty="0" smtClean="0"/>
              <a:t>мин число при котором автомат выдает 723</a:t>
            </a:r>
            <a:endParaRPr lang="en-US" sz="2400" b="1" dirty="0"/>
          </a:p>
          <a:p>
            <a:r>
              <a:rPr lang="en-US" sz="2400" b="1" dirty="0"/>
              <a:t>        break       </a:t>
            </a:r>
          </a:p>
          <a:p>
            <a:r>
              <a:rPr lang="en-US" sz="2400" b="1" dirty="0" smtClean="0"/>
              <a:t>#</a:t>
            </a:r>
            <a:r>
              <a:rPr lang="en-US" sz="2400" b="1" dirty="0" err="1"/>
              <a:t>ответ</a:t>
            </a:r>
            <a:r>
              <a:rPr lang="en-US" sz="2400" b="1" dirty="0"/>
              <a:t> 50979</a:t>
            </a:r>
          </a:p>
        </p:txBody>
      </p:sp>
    </p:spTree>
    <p:extLst>
      <p:ext uri="{BB962C8B-B14F-4D97-AF65-F5344CB8AC3E}">
        <p14:creationId xmlns:p14="http://schemas.microsoft.com/office/powerpoint/2010/main" val="319175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849694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Способ перевода числа в </a:t>
            </a:r>
            <a:r>
              <a:rPr lang="en-US" b="1" dirty="0" smtClean="0"/>
              <a:t>n-</a:t>
            </a:r>
            <a:r>
              <a:rPr lang="ru-RU" b="1" dirty="0" err="1" smtClean="0"/>
              <a:t>ую</a:t>
            </a:r>
            <a:r>
              <a:rPr lang="ru-RU" b="1" dirty="0" smtClean="0"/>
              <a:t> систему счисления</a:t>
            </a:r>
          </a:p>
          <a:p>
            <a:endParaRPr lang="ru-RU" b="1" dirty="0"/>
          </a:p>
          <a:p>
            <a:r>
              <a:rPr lang="en-US" sz="2400" b="1" dirty="0" smtClean="0"/>
              <a:t>x=156</a:t>
            </a:r>
            <a:r>
              <a:rPr lang="ru-RU" sz="2400" b="1" dirty="0" smtClean="0"/>
              <a:t> способ перевода числа в любую </a:t>
            </a:r>
            <a:r>
              <a:rPr lang="ru-RU" sz="2400" b="1" dirty="0" err="1" smtClean="0"/>
              <a:t>с.с</a:t>
            </a:r>
            <a:r>
              <a:rPr lang="ru-RU" sz="2400" b="1" dirty="0" smtClean="0"/>
              <a:t>.  </a:t>
            </a:r>
            <a:endParaRPr lang="en-US" sz="2400" b="1" dirty="0"/>
          </a:p>
          <a:p>
            <a:r>
              <a:rPr lang="en-US" sz="2400" b="1" dirty="0" err="1"/>
              <a:t>ss</a:t>
            </a:r>
            <a:r>
              <a:rPr lang="en-US" sz="2400" b="1" dirty="0" smtClean="0"/>
              <a:t>=[</a:t>
            </a:r>
            <a:r>
              <a:rPr lang="ru-RU" sz="2400" b="1" dirty="0" smtClean="0"/>
              <a:t> </a:t>
            </a:r>
            <a:r>
              <a:rPr lang="en-US" sz="2400" b="1" dirty="0" smtClean="0"/>
              <a:t>]    </a:t>
            </a:r>
            <a:r>
              <a:rPr lang="en-US" sz="2400" b="1" dirty="0"/>
              <a:t>#</a:t>
            </a:r>
            <a:r>
              <a:rPr lang="ru-RU" sz="2400" b="1" dirty="0"/>
              <a:t> </a:t>
            </a:r>
            <a:r>
              <a:rPr lang="ru-RU" sz="2400" b="1" dirty="0" smtClean="0"/>
              <a:t>создаем пустой </a:t>
            </a:r>
            <a:r>
              <a:rPr lang="ru-RU" sz="2400" b="1" dirty="0"/>
              <a:t>список</a:t>
            </a:r>
            <a:endParaRPr lang="en-US" sz="2400" b="1" dirty="0"/>
          </a:p>
          <a:p>
            <a:r>
              <a:rPr lang="en-US" sz="2400" b="1" dirty="0"/>
              <a:t>while x&gt;0:</a:t>
            </a:r>
            <a:r>
              <a:rPr lang="ru-RU" sz="2400" b="1" dirty="0"/>
              <a:t> </a:t>
            </a:r>
            <a:r>
              <a:rPr lang="en-US" sz="2400" b="1" dirty="0"/>
              <a:t># </a:t>
            </a:r>
            <a:r>
              <a:rPr lang="ru-RU" sz="2400" b="1" dirty="0"/>
              <a:t>пока есть цифры в числе</a:t>
            </a:r>
            <a:endParaRPr lang="en-US" sz="2400" b="1" dirty="0"/>
          </a:p>
          <a:p>
            <a:r>
              <a:rPr lang="en-US" sz="2400" b="1" dirty="0"/>
              <a:t>    </a:t>
            </a:r>
            <a:r>
              <a:rPr lang="en-US" sz="2400" b="1" dirty="0" err="1"/>
              <a:t>ss.append</a:t>
            </a:r>
            <a:r>
              <a:rPr lang="en-US" sz="2400" b="1" dirty="0"/>
              <a:t>(x%2)</a:t>
            </a:r>
            <a:r>
              <a:rPr lang="ru-RU" sz="2400" b="1" dirty="0"/>
              <a:t> </a:t>
            </a:r>
            <a:r>
              <a:rPr lang="en-US" sz="2400" b="1" dirty="0"/>
              <a:t># </a:t>
            </a:r>
            <a:r>
              <a:rPr lang="ru-RU" sz="2400" b="1" dirty="0"/>
              <a:t>добавляем остатки в список</a:t>
            </a:r>
            <a:endParaRPr lang="en-US" sz="2400" b="1" dirty="0"/>
          </a:p>
          <a:p>
            <a:r>
              <a:rPr lang="en-US" sz="2400" b="1" dirty="0"/>
              <a:t>    x=x//2</a:t>
            </a:r>
            <a:r>
              <a:rPr lang="ru-RU" sz="2400" b="1" dirty="0"/>
              <a:t> </a:t>
            </a:r>
            <a:r>
              <a:rPr lang="en-US" sz="2400" b="1" dirty="0"/>
              <a:t># </a:t>
            </a:r>
            <a:r>
              <a:rPr lang="ru-RU" sz="2400" b="1" dirty="0"/>
              <a:t>отбрасываем последнюю цифру</a:t>
            </a:r>
            <a:endParaRPr lang="en-US" sz="2400" b="1" dirty="0"/>
          </a:p>
          <a:p>
            <a:r>
              <a:rPr lang="en-US" sz="2400" b="1" dirty="0"/>
              <a:t>print(</a:t>
            </a:r>
            <a:r>
              <a:rPr lang="en-US" sz="2400" b="1" dirty="0" err="1"/>
              <a:t>ss</a:t>
            </a:r>
            <a:r>
              <a:rPr lang="en-US" sz="2400" b="1" dirty="0"/>
              <a:t>)</a:t>
            </a:r>
            <a:r>
              <a:rPr lang="ru-RU" sz="2400" b="1" dirty="0"/>
              <a:t> </a:t>
            </a:r>
            <a:r>
              <a:rPr lang="en-US" sz="2400" b="1" dirty="0"/>
              <a:t># </a:t>
            </a:r>
            <a:r>
              <a:rPr lang="ru-RU" sz="2400" b="1" dirty="0"/>
              <a:t>печатаем получившийся список</a:t>
            </a:r>
            <a:endParaRPr lang="en-US" sz="2400" b="1" dirty="0"/>
          </a:p>
          <a:p>
            <a:r>
              <a:rPr lang="en-US" sz="2400" b="1" dirty="0" err="1"/>
              <a:t>ss</a:t>
            </a:r>
            <a:r>
              <a:rPr lang="en-US" sz="2400" b="1" dirty="0"/>
              <a:t>=</a:t>
            </a:r>
            <a:r>
              <a:rPr lang="en-US" sz="2400" b="1" dirty="0" err="1"/>
              <a:t>ss</a:t>
            </a:r>
            <a:r>
              <a:rPr lang="en-US" sz="2400" b="1" dirty="0"/>
              <a:t>[::-1]</a:t>
            </a:r>
            <a:r>
              <a:rPr lang="ru-RU" sz="2400" b="1" dirty="0"/>
              <a:t> </a:t>
            </a:r>
            <a:r>
              <a:rPr lang="en-US" sz="2400" b="1" dirty="0"/>
              <a:t># </a:t>
            </a:r>
            <a:r>
              <a:rPr lang="ru-RU" sz="2400" b="1" dirty="0"/>
              <a:t>распечатываем его с конца</a:t>
            </a:r>
            <a:endParaRPr lang="en-US" sz="2400" b="1" dirty="0"/>
          </a:p>
          <a:p>
            <a:r>
              <a:rPr lang="en-US" sz="2400" b="1" dirty="0"/>
              <a:t>print(</a:t>
            </a:r>
            <a:r>
              <a:rPr lang="en-US" sz="2400" b="1" dirty="0" err="1"/>
              <a:t>ss</a:t>
            </a:r>
            <a:r>
              <a:rPr lang="en-US" sz="2400" b="1" dirty="0"/>
              <a:t>)</a:t>
            </a:r>
            <a:r>
              <a:rPr lang="ru-RU" sz="2400" b="1" dirty="0"/>
              <a:t> </a:t>
            </a:r>
            <a:r>
              <a:rPr lang="en-US" sz="2400" b="1" dirty="0"/>
              <a:t># </a:t>
            </a:r>
            <a:r>
              <a:rPr lang="en-US" sz="2400" b="1" dirty="0" err="1"/>
              <a:t>ss</a:t>
            </a:r>
            <a:r>
              <a:rPr lang="ru-RU" sz="2400" b="1" dirty="0"/>
              <a:t>- это наше число в 2 </a:t>
            </a:r>
            <a:r>
              <a:rPr lang="ru-RU" sz="2400" b="1" dirty="0" err="1"/>
              <a:t>с.с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</a:t>
            </a:r>
            <a:r>
              <a:rPr lang="ru-RU" sz="4000" b="1" dirty="0">
                <a:solidFill>
                  <a:srgbClr val="FF0000"/>
                </a:solidFill>
              </a:rPr>
              <a:t>И так во все </a:t>
            </a:r>
            <a:r>
              <a:rPr lang="ru-RU" sz="4000" b="1" dirty="0" err="1">
                <a:solidFill>
                  <a:srgbClr val="FF0000"/>
                </a:solidFill>
              </a:rPr>
              <a:t>с.с</a:t>
            </a:r>
            <a:endParaRPr lang="ru-RU" sz="4000" b="1" dirty="0">
              <a:solidFill>
                <a:srgbClr val="FF0000"/>
              </a:solidFill>
            </a:endParaRPr>
          </a:p>
          <a:p>
            <a:r>
              <a:rPr lang="ru-RU" sz="2400" b="1" dirty="0"/>
              <a:t>Только меняя   </a:t>
            </a:r>
            <a:r>
              <a:rPr lang="en-US" sz="2400" b="1" dirty="0" err="1"/>
              <a:t>ss.append</a:t>
            </a:r>
            <a:r>
              <a:rPr lang="en-US" sz="2400" b="1" dirty="0"/>
              <a:t>(</a:t>
            </a:r>
            <a:r>
              <a:rPr lang="en-US" sz="2400" b="1" dirty="0" err="1"/>
              <a:t>x%n</a:t>
            </a:r>
            <a:r>
              <a:rPr lang="en-US" sz="2400" b="1" dirty="0"/>
              <a:t>)</a:t>
            </a:r>
            <a:r>
              <a:rPr lang="ru-RU" sz="2400" b="1" dirty="0"/>
              <a:t> </a:t>
            </a:r>
            <a:r>
              <a:rPr lang="en-US" sz="2400" b="1" dirty="0"/>
              <a:t>, </a:t>
            </a:r>
            <a:r>
              <a:rPr lang="ru-RU" sz="2400" b="1" dirty="0"/>
              <a:t>где </a:t>
            </a:r>
            <a:r>
              <a:rPr lang="en-US" sz="2400" b="1" dirty="0"/>
              <a:t>n</a:t>
            </a:r>
            <a:r>
              <a:rPr lang="ru-RU" sz="2400" b="1" dirty="0"/>
              <a:t> – искомая </a:t>
            </a:r>
            <a:r>
              <a:rPr lang="ru-RU" sz="2400" b="1" dirty="0" err="1"/>
              <a:t>с.с</a:t>
            </a:r>
            <a:r>
              <a:rPr lang="ru-RU" sz="2400" b="1" dirty="0"/>
              <a:t>.</a:t>
            </a:r>
            <a:endParaRPr lang="ru-RU" sz="2400" b="1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3344584"/>
          </a:xfrm>
        </p:spPr>
        <p:txBody>
          <a:bodyPr/>
          <a:lstStyle/>
          <a:p>
            <a:r>
              <a:rPr lang="ru-RU" dirty="0" smtClean="0"/>
              <a:t>список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Использование списков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938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24546</TotalTime>
  <Words>640</Words>
  <Application>Microsoft Office PowerPoint</Application>
  <PresentationFormat>Экран (4:3)</PresentationFormat>
  <Paragraphs>103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Georgia</vt:lpstr>
      <vt:lpstr>Mangal</vt:lpstr>
      <vt:lpstr>Times New Roman</vt:lpstr>
      <vt:lpstr>Helvetica Neue</vt:lpstr>
      <vt:lpstr>Trebuchet MS</vt:lpstr>
      <vt:lpstr>Calibri</vt:lpstr>
      <vt:lpstr>Воздушный поток</vt:lpstr>
      <vt:lpstr>1_Воздушный поток</vt:lpstr>
      <vt:lpstr>          </vt:lpstr>
      <vt:lpstr>Строка</vt:lpstr>
      <vt:lpstr>Срезы</vt:lpstr>
      <vt:lpstr>Срезы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</vt:lpstr>
      <vt:lpstr>Презентация PowerPoint</vt:lpstr>
      <vt:lpstr>Презентация PowerPoint</vt:lpstr>
      <vt:lpstr> способ решения  x обозначена неизвестная цифра из алфавита десятичной системы счисления</vt:lpstr>
      <vt:lpstr>переменной x обозначены допустимые в данных системах счисления</vt:lpstr>
      <vt:lpstr>Операнды арифметического выражения записаны в системе счисления с основаниями 19 и 16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Информатика 3   четверг 16:30-18:30</dc:title>
  <dc:creator>M-10-15</dc:creator>
  <cp:lastModifiedBy>RePack by Diakov</cp:lastModifiedBy>
  <cp:revision>55</cp:revision>
  <dcterms:created xsi:type="dcterms:W3CDTF">2024-05-12T06:55:33Z</dcterms:created>
  <dcterms:modified xsi:type="dcterms:W3CDTF">2024-06-03T09:23:33Z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B5CDDFAA60924B2F994853F586F3A4C6_13</vt:lpwstr>
  </property>
  <property fmtid="{D5CDD505-2E9C-101B-9397-08002B2CF9AE}" pid="3" name="KSOProductBuildVer">
    <vt:lpwstr>1049-12.2.0.16909</vt:lpwstr>
  </property>
</Properties>
</file>