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65" r:id="rId4"/>
    <p:sldId id="286" r:id="rId5"/>
    <p:sldId id="290" r:id="rId6"/>
    <p:sldId id="266" r:id="rId7"/>
    <p:sldId id="264" r:id="rId8"/>
    <p:sldId id="267" r:id="rId9"/>
    <p:sldId id="263" r:id="rId10"/>
    <p:sldId id="262" r:id="rId11"/>
    <p:sldId id="285" r:id="rId12"/>
    <p:sldId id="280" r:id="rId13"/>
    <p:sldId id="270" r:id="rId14"/>
    <p:sldId id="268" r:id="rId15"/>
    <p:sldId id="271" r:id="rId16"/>
    <p:sldId id="269" r:id="rId17"/>
    <p:sldId id="260" r:id="rId18"/>
    <p:sldId id="261" r:id="rId19"/>
    <p:sldId id="278" r:id="rId20"/>
    <p:sldId id="277" r:id="rId21"/>
    <p:sldId id="276" r:id="rId22"/>
    <p:sldId id="275" r:id="rId23"/>
    <p:sldId id="288" r:id="rId24"/>
    <p:sldId id="289" r:id="rId25"/>
    <p:sldId id="274" r:id="rId26"/>
    <p:sldId id="281" r:id="rId27"/>
    <p:sldId id="283" r:id="rId28"/>
    <p:sldId id="287" r:id="rId29"/>
    <p:sldId id="282" r:id="rId30"/>
    <p:sldId id="272" r:id="rId31"/>
    <p:sldId id="273" r:id="rId32"/>
    <p:sldId id="279" r:id="rId33"/>
    <p:sldId id="25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09D75-894E-4A87-B4E2-4DBAD5244251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32E0F-FBC2-4B6A-B95C-35AEF92E9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590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2E0F-FBC2-4B6A-B95C-35AEF92E9DA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327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EDE02-5185-409F-A683-CBDC8F6802CA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2FBD7-966C-4475-ADAD-91ABCDB20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187220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Тематический педсовет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331236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  <a:latin typeface="Arial Black" panose="020B0A04020102020204" pitchFamily="34" charset="0"/>
              </a:rPr>
              <a:t>П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атриотическое 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воспитание дошкольников</a:t>
            </a:r>
          </a:p>
          <a:p>
            <a:pPr algn="r"/>
            <a:endParaRPr lang="ru-RU" sz="2200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r"/>
            <a:r>
              <a:rPr lang="ru-RU" sz="22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Подготовила:</a:t>
            </a:r>
          </a:p>
          <a:p>
            <a:pPr algn="r"/>
            <a:r>
              <a:rPr lang="ru-RU" sz="2200" dirty="0">
                <a:solidFill>
                  <a:schemeClr val="tx2"/>
                </a:solidFill>
                <a:latin typeface="Arial Black" panose="020B0A04020102020204" pitchFamily="34" charset="0"/>
              </a:rPr>
              <a:t>с</a:t>
            </a:r>
            <a:r>
              <a:rPr lang="ru-RU" sz="22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тарший воспитатель</a:t>
            </a:r>
          </a:p>
          <a:p>
            <a:pPr algn="r"/>
            <a:r>
              <a:rPr lang="ru-RU" sz="22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МДОУ «Детский сад № 183» </a:t>
            </a:r>
          </a:p>
          <a:p>
            <a:pPr algn="r"/>
            <a:r>
              <a:rPr lang="ru-RU" sz="22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Королева Ольга Геннадьевна</a:t>
            </a:r>
            <a:endParaRPr lang="ru-RU" sz="22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130467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Задачи: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844824"/>
            <a:ext cx="7416824" cy="4176464"/>
          </a:xfrm>
        </p:spPr>
        <p:txBody>
          <a:bodyPr>
            <a:normAutofit fontScale="47500" lnSpcReduction="20000"/>
          </a:bodyPr>
          <a:lstStyle/>
          <a:p>
            <a:pPr algn="l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Воспитание у ребенка любви и привязанности к семье, родному дому, детскому саду, родной улице, городу;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Уважения к людям труда;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Формирование бережного отношения к родной природе и всему живому;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Элементарных знаний о правах человека;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Развитие интереса к русским традициям и промыслам;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Чувства ответственности и гордости за достижения Родины;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Толерантности, чувства уважения и симпатии к другим людям, народам, их традициям;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Расширение представлений о России, ее столице, родном крае, городе; </a:t>
            </a:r>
          </a:p>
          <a:p>
            <a:pPr algn="l">
              <a:buFont typeface="Arial" pitchFamily="34" charset="0"/>
              <a:buChar char="•"/>
            </a:pPr>
            <a:r>
              <a:rPr lang="ru-RU" sz="3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Знакомство детей с символами государства (герб, флаг, гимн). </a:t>
            </a:r>
          </a:p>
          <a:p>
            <a:pPr algn="l"/>
            <a:endParaRPr lang="ru-RU" sz="34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5001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2000240"/>
            <a:ext cx="6858048" cy="363856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Система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патриотического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воспитания охватывает все уровни воспитательной деятельности и реализуется через такие направления как:</a:t>
            </a:r>
          </a:p>
          <a:p>
            <a:pPr algn="l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создание развивающей среды по нравственно-патриотическому воспитанию;</a:t>
            </a:r>
          </a:p>
          <a:p>
            <a:pPr algn="l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тематические занятия;</a:t>
            </a:r>
          </a:p>
          <a:p>
            <a:pPr algn="l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взаимодействие с родителями;</a:t>
            </a:r>
          </a:p>
          <a:p>
            <a:pPr algn="l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взаимодействие с социумом (экскурсии, социальные акции, конкурсы и др.).</a:t>
            </a:r>
          </a:p>
          <a:p>
            <a:endParaRPr lang="ru-RU" dirty="0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Пользователь\Desktop\screen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167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7972452" cy="135732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Система и последовательность работы по патриотическому воспитанию детей </a:t>
            </a:r>
            <a:r>
              <a:rPr lang="ru-RU" sz="2800" b="1" dirty="0" smtClean="0"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latin typeface="Arial Black" panose="020B0A04020102020204" pitchFamily="34" charset="0"/>
              </a:rPr>
            </a:b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2143116"/>
            <a:ext cx="578647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Семья – Детский сад 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Родная улица, район – Родной город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Страна, её столица, символика.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85772" y="1412776"/>
            <a:ext cx="75724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i="1" u="sng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Родина </a:t>
            </a:r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- отечество, отчизна, 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страна, в которой человек родился. Исторически принадлежащая данному народу территория с ее природой, населением, особенностями исторического развития, языка, культуры, быта и нравов. В более узком смысле - чье-либо место рождения.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2214554"/>
            <a:ext cx="75009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sz="2800" b="1" i="1" u="sng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Патриотизм </a:t>
            </a:r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– это и преданность своему Отечеству, и стремление сделать все возможное, чтобы сохранить культурную самобытность каждого народа, входящего в состав России.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2143116"/>
            <a:ext cx="750099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2800" b="1" i="1" u="sng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Нравственность</a:t>
            </a:r>
            <a:r>
              <a:rPr lang="ru-RU" sz="2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- правила, определяющие поведение; духовные и душевные качества, необходимые человеку в обществе, а также выполнение этих правил, поведение.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5576" y="1052736"/>
            <a:ext cx="788839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sz="2800" b="1" i="1" u="sng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Гражданственность</a:t>
            </a:r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 – нравственная позиция, выражающаяся в чувстве долга и ответственности человека перед гражданским коллективом, к которому он принадлежит: государство, семья, церковь, профессиональная или иная общность, в готовности отстаивать и защищать от всяких посягательств её права и интересы</a:t>
            </a:r>
            <a:r>
              <a:rPr lang="ru-RU" sz="2800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1785927"/>
            <a:ext cx="784664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Чувство патриотизма многогранно по содержанию. Это и любовь к родным местам, и гордость за свой народ, и ощущение своей неразрывности со всем окружающим миром, и желание сохранять, преумножать богатство своей Родины.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214445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Направления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Экологическое</a:t>
            </a:r>
          </a:p>
          <a:p>
            <a:endParaRPr lang="ru-RU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r>
              <a:rPr lang="ru-RU" b="1" u="sng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Историко-краеведческое</a:t>
            </a:r>
            <a:endParaRPr lang="ru-RU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endParaRPr lang="ru-RU" b="1" u="sng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r>
              <a:rPr lang="ru-RU" b="1" u="sng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Культурное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35732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Педагогический блиц-опрос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Почему, на Ваш взгляд, формирование у детей патриотических чувств надо начинать с дошкольного возраста? </a:t>
            </a:r>
            <a:endParaRPr lang="ru-RU" sz="28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785927"/>
            <a:ext cx="64294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214445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Цель: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Повышение компетентности педагогов в вопросах 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патриотического 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воспитания дошкольников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928671"/>
            <a:ext cx="7172348" cy="135732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Педагогический блиц-опрос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235745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Какова роль педагога в патриотическом воспитании дошкольников? 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785927"/>
            <a:ext cx="64294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42875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Педагогический блиц-опрос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57430"/>
            <a:ext cx="6400800" cy="3281370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Какие методы и приемы Вы считаете наиболее приемлемыми в работе по воспитанию патриотических чувств?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785927"/>
            <a:ext cx="64294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14300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Формы и методы работы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785927"/>
            <a:ext cx="7072362" cy="4523393"/>
          </a:xfrm>
        </p:spPr>
        <p:txBody>
          <a:bodyPr>
            <a:noAutofit/>
          </a:bodyPr>
          <a:lstStyle/>
          <a:p>
            <a:pPr algn="l"/>
            <a:endParaRPr lang="ru-RU" sz="2000" dirty="0" smtClean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1.Наблюдения на экскурсиях и целевых прогулках. (например, позволяющие видеть трудовую жизнь горожан, изменения в облике города, района, улицы, воздвигаемых новостройках и т.п.)</a:t>
            </a:r>
          </a:p>
          <a:p>
            <a:pPr algn="l"/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2. Рассказ, объяснения воспитателя в сочетании с показом нужных объектов и непосредственными наблюдениями детей; </a:t>
            </a:r>
          </a:p>
          <a:p>
            <a:pPr algn="l"/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3.Беседы с детьми о стране, родном городе, его истории;</a:t>
            </a:r>
          </a:p>
          <a:p>
            <a:pPr algn="l"/>
            <a:r>
              <a:rPr lang="ru-RU" sz="2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785927"/>
            <a:ext cx="70723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143007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Формы и методы работы</a:t>
            </a:r>
            <a:endParaRPr lang="ru-RU" sz="40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000240"/>
            <a:ext cx="7846640" cy="4453096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4.Знакомство </a:t>
            </a:r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 творчеством поэтов, художников, композиторов и пр.(рассматривание и обсуждение);</a:t>
            </a:r>
          </a:p>
          <a:p>
            <a:pPr algn="l"/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5</a:t>
            </a:r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 Участие в общественных и календарных праздниках; </a:t>
            </a:r>
          </a:p>
          <a:p>
            <a:pPr algn="l"/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6. Показ иллюстраций, фильмов, слайдов; </a:t>
            </a:r>
          </a:p>
          <a:p>
            <a:pPr algn="l"/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7.Организация тематических выставок; </a:t>
            </a:r>
          </a:p>
          <a:p>
            <a:pPr algn="l"/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8. Использование фольклорных произведений: пословиц, поговорок, сказок, разучивание песен, игр, прослушивание музыкальных произведений; </a:t>
            </a:r>
          </a:p>
          <a:p>
            <a:pPr algn="l"/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9. </a:t>
            </a:r>
            <a:r>
              <a:rPr lang="ru-RU" sz="2000" dirty="0" err="1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знакомление</a:t>
            </a:r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с продуктами народного творчества (роспись, вышивка и т. д.; 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785927"/>
            <a:ext cx="70723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84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Формы и методы работы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0375" y="1785927"/>
            <a:ext cx="8288089" cy="4739417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10</a:t>
            </a:r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 Привлечение детей к посильному </a:t>
            </a:r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общественно- полезному </a:t>
            </a:r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труду в ближайшем для детей окружении </a:t>
            </a:r>
            <a:endParaRPr lang="ru-RU" sz="2000" dirty="0" smtClean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(труд </a:t>
            </a:r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участке детского сада, совместный труд с родителями по благоустройству территории детского сада и т.п.); </a:t>
            </a:r>
          </a:p>
          <a:p>
            <a:pPr algn="l"/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11. Поощрение детей за инициативу и стремление самостоятельно поддерживать порядок в ближайшем окружении, за бережное отношение к общественному имуществу, за добросовестность выполнения поручения, за хорошее поведение в общественных местах; </a:t>
            </a:r>
          </a:p>
          <a:p>
            <a:pPr algn="l"/>
            <a:r>
              <a:rPr lang="ru-RU" sz="20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12. Личный пример воспитателя, любящего свою работу, свою улицу, свой город и принимающего активное участие в общественной жизни</a:t>
            </a: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785927"/>
            <a:ext cx="70723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9932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50006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Работа по патриотическому воспитанию должна быть целенаправленной, системной. </a:t>
            </a:r>
          </a:p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Среда, образ жизни в семье, отношения в детском коллективе – все это формирует чувство любви и уважение к тому месту, где ребенок живет. </a:t>
            </a:r>
          </a:p>
          <a:p>
            <a:endParaRPr lang="ru-RU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Только одновременная работа по всем трем   направлениям даст положительный результат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.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785927"/>
            <a:ext cx="64294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214445"/>
          </a:xfrm>
        </p:spPr>
        <p:txBody>
          <a:bodyPr/>
          <a:lstStyle/>
          <a:p>
            <a:r>
              <a:rPr lang="ru-RU" dirty="0" smtClean="0"/>
              <a:t>Символы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I:\Педсоветы\2021-2022\Нравственно-патриотическое воспитание\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9976" y="1928802"/>
            <a:ext cx="6477045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214445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Собери пословицу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06715"/>
              </p:ext>
            </p:extLst>
          </p:nvPr>
        </p:nvGraphicFramePr>
        <p:xfrm>
          <a:off x="827584" y="1857364"/>
          <a:ext cx="7630616" cy="4206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15308">
                  <a:extLst>
                    <a:ext uri="{9D8B030D-6E8A-4147-A177-3AD203B41FA5}">
                      <a16:colId xmlns:a16="http://schemas.microsoft.com/office/drawing/2014/main" val="825685549"/>
                    </a:ext>
                  </a:extLst>
                </a:gridCol>
                <a:gridCol w="3815308">
                  <a:extLst>
                    <a:ext uri="{9D8B030D-6E8A-4147-A177-3AD203B41FA5}">
                      <a16:colId xmlns:a16="http://schemas.microsoft.com/office/drawing/2014/main" val="539149683"/>
                    </a:ext>
                  </a:extLst>
                </a:gridCol>
              </a:tblGrid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Родной край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И один в поле воин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0573386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Одна у человека мать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Тот истинный</a:t>
                      </a:r>
                      <a:r>
                        <a:rPr lang="ru-RU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 герой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058865"/>
                  </a:ext>
                </a:extLst>
              </a:tr>
              <a:tr h="57620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Родина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А на Родине и черный хлеб в сладость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1215597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Одна у человека мать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 И один в поле воин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360851"/>
                  </a:ext>
                </a:extLst>
              </a:tr>
              <a:tr h="57620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На чужбине и калач не в радость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Всем матерям мать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865092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Родная земля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Сердцу рай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552318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Если по-русски скроен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Служить Отчизне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229139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Главное в жизни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И в горсти мила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559714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На чужой стороне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Родина милей вдвойне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924615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Кто</a:t>
                      </a:r>
                      <a:r>
                        <a:rPr lang="ru-RU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 за Родину горой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Black" panose="020B0A04020102020204" pitchFamily="34" charset="0"/>
                        </a:rPr>
                        <a:t>Одна у него и Родина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84956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214445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Восстанови пословицу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Молодо-зелено....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Голод не тетка...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Вольному воля...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На чужой каравай рот не разевай...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Попытка не пытка...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Рука руку моет...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Язык мой - враг мой...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Деньги счет любят...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214445"/>
          </a:xfrm>
        </p:spPr>
        <p:txBody>
          <a:bodyPr/>
          <a:lstStyle/>
          <a:p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Синквейн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4379948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Синквейн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– это стихотворение из 5 строк:</a:t>
            </a:r>
          </a:p>
          <a:p>
            <a:pPr algn="l"/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 строка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тема стихотворения – существительное</a:t>
            </a:r>
          </a:p>
          <a:p>
            <a:pPr algn="l"/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 строка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– два прилагательных</a:t>
            </a:r>
          </a:p>
          <a:p>
            <a:pPr algn="l"/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 строка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– три глагола</a:t>
            </a:r>
          </a:p>
          <a:p>
            <a:pPr algn="l"/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 строка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– фраза (предложение) из 4 слов.</a:t>
            </a:r>
          </a:p>
          <a:p>
            <a:pPr algn="l"/>
            <a:r>
              <a:rPr lang="ru-RU" i="1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 строка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– одно слово, итог по теме.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500197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Задачи: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2000240"/>
            <a:ext cx="6858048" cy="366100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7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itchFamily="18" charset="0"/>
              </a:rPr>
              <a:t>1.Актуализировать знания педагогов по вопросам нравственно-патриотического воспитания.</a:t>
            </a:r>
          </a:p>
          <a:p>
            <a:pPr algn="just"/>
            <a:endParaRPr lang="ru-RU" sz="7400" dirty="0" smtClean="0">
              <a:solidFill>
                <a:schemeClr val="tx2"/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algn="just"/>
            <a:r>
              <a:rPr lang="ru-RU" sz="7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itchFamily="18" charset="0"/>
              </a:rPr>
              <a:t>2. Побуждать педагогов к поиску способов совершенствования работы по нравственно-</a:t>
            </a:r>
          </a:p>
          <a:p>
            <a:pPr algn="just"/>
            <a:r>
              <a:rPr lang="ru-RU" sz="7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itchFamily="18" charset="0"/>
              </a:rPr>
              <a:t>патриотическому воспитанию дошкольников.</a:t>
            </a:r>
          </a:p>
          <a:p>
            <a:pPr algn="just"/>
            <a:endParaRPr lang="ru-RU" sz="7400" dirty="0" smtClean="0">
              <a:solidFill>
                <a:schemeClr val="tx2"/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algn="just"/>
            <a:r>
              <a:rPr lang="ru-RU" sz="7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itchFamily="18" charset="0"/>
              </a:rPr>
              <a:t>3.Активизировать работу по</a:t>
            </a:r>
          </a:p>
          <a:p>
            <a:pPr algn="just"/>
            <a:r>
              <a:rPr lang="ru-RU" sz="7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itchFamily="18" charset="0"/>
              </a:rPr>
              <a:t>нравственно-патриотическому воспитанию</a:t>
            </a:r>
          </a:p>
          <a:p>
            <a:pPr algn="just"/>
            <a:r>
              <a:rPr lang="ru-RU" sz="7400" dirty="0">
                <a:solidFill>
                  <a:schemeClr val="tx2"/>
                </a:solidFill>
                <a:latin typeface="Arial Black" panose="020B0A04020102020204" pitchFamily="34" charset="0"/>
                <a:cs typeface="Times New Roman" pitchFamily="18" charset="0"/>
              </a:rPr>
              <a:t>в</a:t>
            </a:r>
            <a:r>
              <a:rPr lang="ru-RU" sz="74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itchFamily="18" charset="0"/>
              </a:rPr>
              <a:t>о взаимодействии с родителями.</a:t>
            </a:r>
          </a:p>
          <a:p>
            <a:endParaRPr lang="ru-RU" dirty="0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143007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Составить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синквейн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Патриотизм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Нравственность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1928802"/>
            <a:ext cx="75009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500197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Патриотизм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400800" cy="349568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Патриотизм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Великая, огромная, красивая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Любить, гордиться, жить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Чувство гордости за страну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Родина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785927"/>
            <a:ext cx="64294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642919"/>
            <a:ext cx="6786610" cy="1428759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Нравственность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Нравственность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Добрый, вежливый, воспитанный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Помогать, понимать, сострадать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Помогать другим – это важно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Порядочность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000240"/>
            <a:ext cx="67866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786314" y="1285860"/>
            <a:ext cx="20716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5536393" y="4653136"/>
            <a:ext cx="26432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Булат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Окуджава</a:t>
            </a:r>
          </a:p>
        </p:txBody>
      </p:sp>
      <p:pic>
        <p:nvPicPr>
          <p:cNvPr id="1026" name="Picture 2" descr="C:\Users\Пользователь\Desktop\39b3ca574c41ec23ff071ac5a8a9cc2c_cropped_1332x1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571480"/>
            <a:ext cx="2631155" cy="22953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59832" y="3000372"/>
            <a:ext cx="501263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Вселенский опыт говорит,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что погибают царства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не оттого, что тяжек быт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или страшны мытарства.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А погибают оттого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(и тем больней, чем дольше),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что люди царства своего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не уважают больше.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913303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Актуальность: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 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208912" cy="4752528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Обращение в образовании к </a:t>
            </a:r>
            <a:r>
              <a:rPr lang="ru-RU" sz="18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патриотическому </a:t>
            </a:r>
            <a:r>
              <a:rPr lang="ru-RU" sz="18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воспитанию обосновывается существованием ряда проблем: снижение познавательного интереса и уважения у современной молодежи к прошлому и настоящему своей Родины, к обычаям и традициям своего народа, низкий уровень знаний об истории, культурном наследии своего Отечества, представления о русской культуре. Потеря нравственных ориентиров, обесценивание таких категорий, как Совесть, Честь, Долг привели к негативным последствиям в обществе, к родительской безответственности, равнодушию в воспитании подрастающего поколения. Первые годы жизни ребёнка имеют решающее значение в становлении основ его личности, поэтому важно правильно организовать воспитание и процесс усвоения ребёнком опыта общественной жизни, продумать условия для активного познания дошкольником социальной действительности. </a:t>
            </a:r>
            <a:endParaRPr lang="ru-RU" sz="1800" dirty="0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913303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Актуальность: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 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208912" cy="4752528"/>
          </a:xfrm>
        </p:spPr>
        <p:txBody>
          <a:bodyPr>
            <a:noAutofit/>
          </a:bodyPr>
          <a:lstStyle/>
          <a:p>
            <a:pPr algn="just"/>
            <a:endParaRPr lang="ru-RU" sz="2000" dirty="0" smtClean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Организация </a:t>
            </a:r>
            <a:r>
              <a:rPr lang="ru-RU" sz="28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работы ДОУ по патриотическому воспитанию дошкольников остается одним из актуальных направлений деятельности современного ДОУ.</a:t>
            </a:r>
          </a:p>
          <a:p>
            <a:pPr algn="just"/>
            <a:endParaRPr lang="ru-RU" sz="2000" dirty="0"/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96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35718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71612"/>
            <a:ext cx="6400800" cy="480971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«…</a:t>
            </a:r>
            <a:r>
              <a:rPr lang="ru-RU" dirty="0">
                <a:solidFill>
                  <a:schemeClr val="tx2"/>
                </a:solidFill>
                <a:latin typeface="Arial Black" panose="020B0A04020102020204" pitchFamily="34" charset="0"/>
              </a:rPr>
              <a:t>Формирование гармоничной личности, воспитание гражданина России – зрелого, ответственного человека, в котором сочетается любовь к большой и малой родине, общенациональная и этническая идентичность, уважение к культуре, традициям людей, которые живут рядом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»</a:t>
            </a:r>
            <a:endParaRPr lang="en-US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r"/>
            <a:r>
              <a:rPr lang="ru-RU" dirty="0">
                <a:solidFill>
                  <a:schemeClr val="tx2"/>
                </a:solidFill>
                <a:latin typeface="Arial Black" panose="020B0A04020102020204" pitchFamily="34" charset="0"/>
              </a:rPr>
              <a:t>В.В. </a:t>
            </a:r>
            <a:r>
              <a:rPr lang="ru-RU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Путин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8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9" y="-7536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64307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Нормативно-правовые                         документы: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214554"/>
            <a:ext cx="8208912" cy="5534926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Конституция Российской Федерации;</a:t>
            </a:r>
          </a:p>
          <a:p>
            <a:pPr algn="l"/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Государственная программа «Патриотическое воспитание граждан Российской Федерации» (с изменениями и дополнениями), утверждённая Правительством РФ от 05.10.2010 г.;</a:t>
            </a:r>
          </a:p>
          <a:p>
            <a:pPr algn="l"/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Концепция духовно-нравственного развития и воспитания личности гражданина России»;</a:t>
            </a:r>
          </a:p>
          <a:p>
            <a:pPr algn="l"/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Федеральный закон «Об образовании в Российской Федерации»;</a:t>
            </a:r>
          </a:p>
          <a:p>
            <a:pPr algn="l"/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Федеральный закон «О днях воинской славы и памятных датах России» (с изменениями и дополнениями) от 13 марта 1995 г.;</a:t>
            </a:r>
          </a:p>
          <a:p>
            <a:pPr algn="l"/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Федеральный закон «Об увековечении Победы советского народа в Великой Отечественной войне 1941-1945гг.» (с изменениями и дополнениями) от 19 мая 1995г.;</a:t>
            </a:r>
          </a:p>
          <a:p>
            <a:pPr algn="l"/>
            <a:endParaRPr lang="ru-RU" sz="1600" dirty="0" smtClean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9" y="-7536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643073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Нормативно-правовые                         документы: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2214554"/>
            <a:ext cx="6929486" cy="3878742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Государственная </a:t>
            </a:r>
            <a:r>
              <a:rPr lang="ru-RU" sz="66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программа «Патриотическое воспитание граждан Российской Федерации на 2016–2020 годы»</a:t>
            </a:r>
          </a:p>
          <a:p>
            <a:pPr algn="l"/>
            <a:r>
              <a:rPr lang="ru-RU" sz="66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Федеральный закон Российской Федерации «О внесении изменений в Закон Российской Федерации «Об увековечении памяти погибших при защите Отечества» от 5 апреля 2013</a:t>
            </a:r>
          </a:p>
          <a:p>
            <a:pPr algn="l"/>
            <a:r>
              <a:rPr lang="ru-RU" sz="66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Национальная доктрина образования в Российской Федерации.</a:t>
            </a:r>
            <a:r>
              <a:rPr lang="ru-RU" sz="6600" dirty="0">
                <a:solidFill>
                  <a:schemeClr val="tx2"/>
                </a:solidFill>
                <a:latin typeface="Arial Black" panose="020B0A04020102020204" pitchFamily="34" charset="0"/>
              </a:rPr>
              <a:t> Закон </a:t>
            </a:r>
            <a:r>
              <a:rPr lang="ru-RU" sz="66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Ярославской области о гербе и флаге Ярославской области. Принят Государственной Думой Ярославской области 27 февраля 2001 </a:t>
            </a:r>
            <a:r>
              <a:rPr lang="ru-RU" sz="6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года.</a:t>
            </a:r>
          </a:p>
          <a:p>
            <a:pPr algn="l"/>
            <a:r>
              <a:rPr lang="ru-RU" sz="6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Программа развития воспитания в Ярославской области на 2017-2020 годы</a:t>
            </a:r>
          </a:p>
          <a:p>
            <a:pPr algn="l"/>
            <a:r>
              <a:rPr lang="ru-RU" sz="6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Постановление </a:t>
            </a:r>
            <a:r>
              <a:rPr lang="ru-RU" sz="6600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правительства Ярославской области от 28.06.2018 № 472  </a:t>
            </a:r>
            <a:r>
              <a:rPr lang="ru-RU" sz="6600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«О плане мероприятий, проводимых в рамках Десятилетия детства на 2018-2020 годы»</a:t>
            </a:r>
          </a:p>
          <a:p>
            <a:pPr algn="l"/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222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Пользователь\Desktop\screen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35718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71612"/>
            <a:ext cx="6400800" cy="40671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1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ФГОС дошкольного образования требует от педагога объединения обучения и воспитания в целостный образовательный процесс на основе духовно – нравственных и </a:t>
            </a:r>
            <a:r>
              <a:rPr lang="ru-RU" sz="2100" dirty="0" err="1" smtClean="0">
                <a:solidFill>
                  <a:schemeClr val="tx2"/>
                </a:solidFill>
                <a:latin typeface="Arial Black" panose="020B0A04020102020204" pitchFamily="34" charset="0"/>
              </a:rPr>
              <a:t>социокультурных</a:t>
            </a:r>
            <a:r>
              <a:rPr lang="ru-RU" sz="21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 ценностей и принятых в обществе правил и норм поведения в интересах человека, семьи и общества. (ФГОС ДО глава 1, пункт 1.6) </a:t>
            </a:r>
            <a:endParaRPr lang="ru-RU" sz="21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12290" name="AutoShape 2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honoteka.org/uploads/posts/2021-04/1619605944_10-phonoteka_org-p-fon-dlya-prezentatsii-po-patrioticheskomu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</TotalTime>
  <Words>1320</Words>
  <Application>Microsoft Office PowerPoint</Application>
  <PresentationFormat>Экран (4:3)</PresentationFormat>
  <Paragraphs>266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Arial Black</vt:lpstr>
      <vt:lpstr>Calibri</vt:lpstr>
      <vt:lpstr>Times New Roman</vt:lpstr>
      <vt:lpstr>Тема Office</vt:lpstr>
      <vt:lpstr>Тематический педсовет</vt:lpstr>
      <vt:lpstr>Цель:</vt:lpstr>
      <vt:lpstr>Задачи:</vt:lpstr>
      <vt:lpstr>Актуальность: </vt:lpstr>
      <vt:lpstr>Актуальность: </vt:lpstr>
      <vt:lpstr>Презентация PowerPoint</vt:lpstr>
      <vt:lpstr>       Нормативно-правовые                         документы:</vt:lpstr>
      <vt:lpstr>Нормативно-правовые                         документы:</vt:lpstr>
      <vt:lpstr>Презентация PowerPoint</vt:lpstr>
      <vt:lpstr>Задачи:</vt:lpstr>
      <vt:lpstr>Презентация PowerPoint</vt:lpstr>
      <vt:lpstr> Система и последовательность работы по патриотическому воспитанию детей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Направления</vt:lpstr>
      <vt:lpstr>Педагогический блиц-опрос</vt:lpstr>
      <vt:lpstr>Педагогический блиц-опрос</vt:lpstr>
      <vt:lpstr>Педагогический блиц-опрос</vt:lpstr>
      <vt:lpstr>Формы и методы работы</vt:lpstr>
      <vt:lpstr>Формы и методы работы</vt:lpstr>
      <vt:lpstr>Формы и методы работы</vt:lpstr>
      <vt:lpstr>Презентация PowerPoint</vt:lpstr>
      <vt:lpstr>Символы России</vt:lpstr>
      <vt:lpstr>Собери пословицу</vt:lpstr>
      <vt:lpstr>Восстанови пословицу</vt:lpstr>
      <vt:lpstr>Синквейн</vt:lpstr>
      <vt:lpstr>Составить синквейн</vt:lpstr>
      <vt:lpstr>Патриотизм</vt:lpstr>
      <vt:lpstr>Нравственность</vt:lpstr>
      <vt:lpstr>Презентация PowerPoint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123</cp:lastModifiedBy>
  <cp:revision>135</cp:revision>
  <dcterms:created xsi:type="dcterms:W3CDTF">2022-02-08T12:12:52Z</dcterms:created>
  <dcterms:modified xsi:type="dcterms:W3CDTF">2022-03-06T21:37:24Z</dcterms:modified>
</cp:coreProperties>
</file>