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20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74DEC-6654-4F1B-86D1-EA9AB8985331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C39C8-1458-47D7-ACF5-54FF83D081B2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74DEC-6654-4F1B-86D1-EA9AB8985331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C39C8-1458-47D7-ACF5-54FF83D081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74DEC-6654-4F1B-86D1-EA9AB8985331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C39C8-1458-47D7-ACF5-54FF83D081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74DEC-6654-4F1B-86D1-EA9AB8985331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C39C8-1458-47D7-ACF5-54FF83D081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74DEC-6654-4F1B-86D1-EA9AB8985331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C39C8-1458-47D7-ACF5-54FF83D081B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74DEC-6654-4F1B-86D1-EA9AB8985331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C39C8-1458-47D7-ACF5-54FF83D081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74DEC-6654-4F1B-86D1-EA9AB8985331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C39C8-1458-47D7-ACF5-54FF83D081B2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74DEC-6654-4F1B-86D1-EA9AB8985331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C39C8-1458-47D7-ACF5-54FF83D081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74DEC-6654-4F1B-86D1-EA9AB8985331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C39C8-1458-47D7-ACF5-54FF83D081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74DEC-6654-4F1B-86D1-EA9AB8985331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C39C8-1458-47D7-ACF5-54FF83D081B2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74DEC-6654-4F1B-86D1-EA9AB8985331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C39C8-1458-47D7-ACF5-54FF83D081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09574DEC-6654-4F1B-86D1-EA9AB8985331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FA0C39C8-1458-47D7-ACF5-54FF83D081B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3068960"/>
            <a:ext cx="7543800" cy="2375520"/>
          </a:xfrm>
        </p:spPr>
        <p:txBody>
          <a:bodyPr/>
          <a:lstStyle/>
          <a:p>
            <a:r>
              <a:rPr lang="ru-RU" dirty="0" smtClean="0"/>
              <a:t>Басни </a:t>
            </a:r>
            <a:br>
              <a:rPr lang="ru-RU" dirty="0" smtClean="0"/>
            </a:br>
            <a:r>
              <a:rPr lang="ru-RU" dirty="0" smtClean="0"/>
              <a:t>И.А. Крылова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5301208"/>
            <a:ext cx="6858000" cy="99060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4 класс, Чтение</a:t>
            </a:r>
          </a:p>
          <a:p>
            <a:r>
              <a:rPr lang="ru-RU" dirty="0" smtClean="0"/>
              <a:t>Учитель МБОУ «Октябрьская средняя школа»</a:t>
            </a:r>
          </a:p>
          <a:p>
            <a:r>
              <a:rPr lang="ru-RU" dirty="0" err="1" smtClean="0"/>
              <a:t>Биксалина</a:t>
            </a:r>
            <a:r>
              <a:rPr lang="ru-RU" dirty="0" smtClean="0"/>
              <a:t> Виктория Евгеньевна, 2024г</a:t>
            </a:r>
          </a:p>
          <a:p>
            <a:endParaRPr lang="ru-RU" dirty="0"/>
          </a:p>
        </p:txBody>
      </p:sp>
      <p:pic>
        <p:nvPicPr>
          <p:cNvPr id="1032" name="Picture 8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2" t="1497" r="55909" b="24429"/>
          <a:stretch/>
        </p:blipFill>
        <p:spPr bwMode="auto">
          <a:xfrm>
            <a:off x="5076056" y="620688"/>
            <a:ext cx="2894262" cy="331043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Picture backgroun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71" t="69400"/>
          <a:stretch/>
        </p:blipFill>
        <p:spPr bwMode="auto">
          <a:xfrm>
            <a:off x="75555" y="160573"/>
            <a:ext cx="1776557" cy="209853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850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5769558" y="1724236"/>
            <a:ext cx="2520280" cy="7200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     </a:t>
            </a:r>
          </a:p>
          <a:p>
            <a:pPr algn="ctr"/>
            <a:r>
              <a:rPr lang="ru-RU" dirty="0" smtClean="0"/>
              <a:t>«Лебедь, Рак и Щука»</a:t>
            </a:r>
          </a:p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779786" y="3349304"/>
            <a:ext cx="2520280" cy="7200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    «Квартет»</a:t>
            </a:r>
          </a:p>
          <a:p>
            <a:pPr algn="ctr"/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809161" y="4787950"/>
            <a:ext cx="2520280" cy="7200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  «Зеркало и Обезьяна»</a:t>
            </a:r>
          </a:p>
          <a:p>
            <a:pPr algn="ctr"/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07504" y="459137"/>
            <a:ext cx="88569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Угадай по иллюстрации басню</a:t>
            </a:r>
            <a:endParaRPr lang="ru-RU" sz="2400" b="1" dirty="0"/>
          </a:p>
        </p:txBody>
      </p:sp>
      <p:pic>
        <p:nvPicPr>
          <p:cNvPr id="8194" name="Picture 2" descr="https://rgdb.ru/images/News_main/2019/03/01/02/basni-krylova-kvarte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51856"/>
            <a:ext cx="3743325" cy="5514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379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5769558" y="1724236"/>
            <a:ext cx="2520280" cy="7200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     </a:t>
            </a:r>
          </a:p>
          <a:p>
            <a:pPr algn="ctr"/>
            <a:r>
              <a:rPr lang="ru-RU" dirty="0" smtClean="0"/>
              <a:t>«Лебедь, Рак и Щука»</a:t>
            </a:r>
          </a:p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779786" y="3349304"/>
            <a:ext cx="2520280" cy="7200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    «Квартет»</a:t>
            </a:r>
          </a:p>
          <a:p>
            <a:pPr algn="ctr"/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809161" y="4787950"/>
            <a:ext cx="2520280" cy="7200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  «Зеркало и Обезьяна»</a:t>
            </a:r>
          </a:p>
          <a:p>
            <a:pPr algn="ctr"/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55575" y="950448"/>
            <a:ext cx="88569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Угадай по иллюстрации басню</a:t>
            </a:r>
            <a:endParaRPr lang="ru-RU" sz="2400" b="1" dirty="0"/>
          </a:p>
        </p:txBody>
      </p:sp>
      <p:sp>
        <p:nvSpPr>
          <p:cNvPr id="2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Picture background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012" y="2177487"/>
            <a:ext cx="4790172" cy="3063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9497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5769558" y="1724236"/>
            <a:ext cx="2520280" cy="7200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     </a:t>
            </a:r>
          </a:p>
          <a:p>
            <a:pPr algn="ctr"/>
            <a:r>
              <a:rPr lang="ru-RU" dirty="0" smtClean="0"/>
              <a:t>«Лебедь, Рак и Щука»</a:t>
            </a:r>
          </a:p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779786" y="3349304"/>
            <a:ext cx="2520280" cy="7200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    «Квартет»</a:t>
            </a:r>
          </a:p>
          <a:p>
            <a:pPr algn="ctr"/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809161" y="4787950"/>
            <a:ext cx="2520280" cy="7200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  «Зеркало и Обезьяна»</a:t>
            </a:r>
          </a:p>
          <a:p>
            <a:pPr algn="ctr"/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07504" y="733470"/>
            <a:ext cx="88569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Угадай по иллюстрации басню</a:t>
            </a:r>
            <a:endParaRPr lang="ru-RU" sz="2400" b="1" dirty="0"/>
          </a:p>
        </p:txBody>
      </p:sp>
      <p:sp>
        <p:nvSpPr>
          <p:cNvPr id="2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Picture background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2025184"/>
            <a:ext cx="4858145" cy="3609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0202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0"/>
          <a:stretch/>
        </p:blipFill>
        <p:spPr bwMode="auto">
          <a:xfrm>
            <a:off x="611560" y="188640"/>
            <a:ext cx="8208912" cy="6549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855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012482" y="404664"/>
            <a:ext cx="5024014" cy="590465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Иван Андреевич Крылов</a:t>
            </a:r>
          </a:p>
          <a:p>
            <a:pPr marL="0" indent="0" algn="ctr">
              <a:buNone/>
            </a:pPr>
            <a:r>
              <a:rPr lang="ru-RU" dirty="0" smtClean="0"/>
              <a:t>(1769-1844)</a:t>
            </a:r>
          </a:p>
          <a:p>
            <a:pPr marL="0" indent="0" algn="ctr">
              <a:buNone/>
            </a:pPr>
            <a:r>
              <a:rPr lang="ru-RU" dirty="0" smtClean="0"/>
              <a:t>Известный </a:t>
            </a:r>
            <a:r>
              <a:rPr lang="ru-RU" dirty="0"/>
              <a:t>баснописец и поэт. Он родился в Москве в 1769 году, в семье военного. Ранние годы писателя прошли в разъездах, поэтому в школу он не ходил, а читать и писать его учила мама дома. У отца Крылова была большая библиотека книг, которые он очень любил читать. Самообразование помогло Крылову стать просвещенным человеком. Еще в детстве Иван Андреевич начал писать стихи.</a:t>
            </a: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20940"/>
            <a:ext cx="3832970" cy="4707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2290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04664"/>
            <a:ext cx="8712968" cy="5976664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sz="2200" dirty="0"/>
              <a:t>Отец Крылова умер, когда мальчик был еще совсем юным и ему пришлось пойти работать писцом в суд, чтобы заработать деньги для семьи. Немного повзрослев, Крылов переехал в Петербург начал писать литературные произведения и издавать сатирический журнал "Зритель".</a:t>
            </a:r>
          </a:p>
          <a:p>
            <a:pPr marL="0" indent="0" algn="just">
              <a:buNone/>
            </a:pPr>
            <a:r>
              <a:rPr lang="ru-RU" sz="2200" dirty="0"/>
              <a:t>В 1797 году писатель познакомился с князем Сергеем Голицыным и поступил к нему на работу секретарём и учителем его детей. Басни Крылов начал писать в 1805 году. В 1812 г. получил пост библиотекаря в Императорской публичной библиотеке и прослужил там 30 лет.</a:t>
            </a:r>
          </a:p>
          <a:p>
            <a:pPr marL="0" indent="0" algn="just">
              <a:buNone/>
            </a:pPr>
            <a:r>
              <a:rPr lang="ru-RU" sz="2200" dirty="0"/>
              <a:t>Всего Иван Андреевич Крылов </a:t>
            </a:r>
            <a:r>
              <a:rPr lang="ru-RU" sz="2200" dirty="0" smtClean="0"/>
              <a:t>написал </a:t>
            </a:r>
            <a:r>
              <a:rPr lang="ru-RU" sz="2200" dirty="0"/>
              <a:t>236 басен для детей </a:t>
            </a:r>
            <a:r>
              <a:rPr lang="ru-RU" sz="2200" dirty="0" smtClean="0"/>
              <a:t>и </a:t>
            </a:r>
            <a:r>
              <a:rPr lang="ru-RU" sz="2200" dirty="0"/>
              <a:t>взрослых, которые вошли </a:t>
            </a:r>
            <a:r>
              <a:rPr lang="ru-RU" sz="2200" dirty="0" smtClean="0"/>
              <a:t>в</a:t>
            </a:r>
          </a:p>
          <a:p>
            <a:pPr marL="0" indent="0" algn="just">
              <a:buNone/>
            </a:pPr>
            <a:r>
              <a:rPr lang="ru-RU" sz="2200" dirty="0" smtClean="0"/>
              <a:t>девять </a:t>
            </a:r>
            <a:r>
              <a:rPr lang="ru-RU" sz="2200" dirty="0"/>
              <a:t>сборников. Самые </a:t>
            </a:r>
            <a:endParaRPr lang="ru-RU" sz="2200" dirty="0" smtClean="0"/>
          </a:p>
          <a:p>
            <a:pPr marL="0" indent="0" algn="just">
              <a:buNone/>
            </a:pPr>
            <a:r>
              <a:rPr lang="ru-RU" sz="2200" dirty="0" smtClean="0"/>
              <a:t>известные </a:t>
            </a:r>
            <a:r>
              <a:rPr lang="ru-RU" sz="2200" dirty="0"/>
              <a:t>из них </a:t>
            </a:r>
            <a:r>
              <a:rPr lang="ru-RU" sz="2200" dirty="0" smtClean="0"/>
              <a:t>– «</a:t>
            </a:r>
            <a:r>
              <a:rPr lang="ru-RU" sz="2200" dirty="0"/>
              <a:t>Лебедь, </a:t>
            </a:r>
            <a:endParaRPr lang="ru-RU" sz="2200" dirty="0" smtClean="0"/>
          </a:p>
          <a:p>
            <a:pPr marL="0" indent="0" algn="just">
              <a:buNone/>
            </a:pPr>
            <a:r>
              <a:rPr lang="ru-RU" sz="2200" dirty="0" smtClean="0"/>
              <a:t>рак </a:t>
            </a:r>
            <a:r>
              <a:rPr lang="ru-RU" sz="2200" dirty="0"/>
              <a:t>и щука», </a:t>
            </a:r>
            <a:r>
              <a:rPr lang="ru-RU" sz="2200" dirty="0" smtClean="0"/>
              <a:t>«</a:t>
            </a:r>
            <a:r>
              <a:rPr lang="ru-RU" sz="2200" dirty="0"/>
              <a:t>Стрекоза и </a:t>
            </a:r>
            <a:endParaRPr lang="ru-RU" sz="2200" dirty="0" smtClean="0"/>
          </a:p>
          <a:p>
            <a:pPr marL="0" indent="0" algn="just">
              <a:buNone/>
            </a:pPr>
            <a:r>
              <a:rPr lang="ru-RU" sz="2200" dirty="0" smtClean="0"/>
              <a:t>муравей</a:t>
            </a:r>
            <a:r>
              <a:rPr lang="ru-RU" sz="2200" dirty="0"/>
              <a:t>», </a:t>
            </a:r>
            <a:endParaRPr lang="ru-RU" sz="2200" dirty="0" smtClean="0"/>
          </a:p>
          <a:p>
            <a:pPr marL="0" indent="0" algn="just">
              <a:buNone/>
            </a:pPr>
            <a:r>
              <a:rPr lang="ru-RU" sz="2200" dirty="0" smtClean="0"/>
              <a:t>«</a:t>
            </a:r>
            <a:r>
              <a:rPr lang="ru-RU" sz="2200" dirty="0"/>
              <a:t>Квартет», «Ворона и лисица». </a:t>
            </a:r>
            <a:endParaRPr lang="ru-RU" sz="2200" dirty="0" smtClean="0"/>
          </a:p>
          <a:p>
            <a:pPr marL="0" indent="0" algn="just">
              <a:buNone/>
            </a:pPr>
            <a:r>
              <a:rPr lang="ru-RU" sz="2200" dirty="0" smtClean="0"/>
              <a:t>Басни </a:t>
            </a:r>
            <a:r>
              <a:rPr lang="ru-RU" sz="2200" dirty="0"/>
              <a:t>Крылова переведены на </a:t>
            </a:r>
            <a:endParaRPr lang="ru-RU" sz="2200" dirty="0" smtClean="0"/>
          </a:p>
          <a:p>
            <a:pPr marL="0" indent="0" algn="just">
              <a:buNone/>
            </a:pPr>
            <a:r>
              <a:rPr lang="ru-RU" sz="2200" dirty="0" smtClean="0"/>
              <a:t>более </a:t>
            </a:r>
            <a:r>
              <a:rPr lang="ru-RU" sz="2200" dirty="0"/>
              <a:t>чем 50 языков мира.</a:t>
            </a:r>
          </a:p>
          <a:p>
            <a:pPr algn="just"/>
            <a:endParaRPr lang="ru-RU" sz="2200" dirty="0"/>
          </a:p>
        </p:txBody>
      </p:sp>
      <p:pic>
        <p:nvPicPr>
          <p:cNvPr id="3076" name="Picture 4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662" y="3284984"/>
            <a:ext cx="5265290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362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2"/>
            <a:ext cx="8615808" cy="1519064"/>
          </a:xfrm>
        </p:spPr>
        <p:txBody>
          <a:bodyPr/>
          <a:lstStyle/>
          <a:p>
            <a:pPr algn="just"/>
            <a:r>
              <a:rPr lang="ru-RU" dirty="0" smtClean="0"/>
              <a:t>Умер Иван Андреевич в 1844 году в Санкт-Петербурге от воспаления легких. Памятники великому баснописцу установлены в Москве, Санкт-Петербурге и в Твери.</a:t>
            </a:r>
            <a:endParaRPr lang="ru-RU" dirty="0"/>
          </a:p>
        </p:txBody>
      </p:sp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7" t="14956" r="3865"/>
          <a:stretch/>
        </p:blipFill>
        <p:spPr bwMode="auto">
          <a:xfrm>
            <a:off x="755576" y="1412776"/>
            <a:ext cx="7649564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540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316416" cy="6237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3554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0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Викторина «Басни И.А. Крылова»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16632"/>
            <a:ext cx="8964488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b="1" dirty="0" smtClean="0"/>
              <a:t>Выбери правильный ответ</a:t>
            </a:r>
          </a:p>
          <a:p>
            <a:r>
              <a:rPr lang="ru-RU" dirty="0" smtClean="0"/>
              <a:t>1. Кого просила Стрекоза «накормить и обогреть» ее?</a:t>
            </a:r>
          </a:p>
          <a:p>
            <a:r>
              <a:rPr lang="ru-RU" dirty="0" smtClean="0"/>
              <a:t>а) Слона</a:t>
            </a:r>
          </a:p>
          <a:p>
            <a:r>
              <a:rPr lang="ru-RU" dirty="0" smtClean="0"/>
              <a:t>б) Муравьеда</a:t>
            </a:r>
          </a:p>
          <a:p>
            <a:r>
              <a:rPr lang="ru-RU" dirty="0" smtClean="0"/>
              <a:t>в) Таракана</a:t>
            </a:r>
          </a:p>
          <a:p>
            <a:r>
              <a:rPr lang="ru-RU" dirty="0" smtClean="0"/>
              <a:t>г) </a:t>
            </a:r>
            <a:r>
              <a:rPr lang="ru-RU" b="1" dirty="0" smtClean="0"/>
              <a:t>Муравья </a:t>
            </a:r>
          </a:p>
          <a:p>
            <a:r>
              <a:rPr lang="ru-RU" dirty="0"/>
              <a:t>2</a:t>
            </a:r>
            <a:r>
              <a:rPr lang="ru-RU" dirty="0" smtClean="0"/>
              <a:t>. Какие персонажи брались везти поклажу в одной из басен И. А. Крылова?</a:t>
            </a:r>
          </a:p>
          <a:p>
            <a:r>
              <a:rPr lang="ru-RU" dirty="0" smtClean="0"/>
              <a:t>а) Ворона и Лисица</a:t>
            </a:r>
          </a:p>
          <a:p>
            <a:r>
              <a:rPr lang="ru-RU" dirty="0" smtClean="0"/>
              <a:t>б) Ворона и Курица</a:t>
            </a:r>
          </a:p>
          <a:p>
            <a:r>
              <a:rPr lang="ru-RU" dirty="0" smtClean="0"/>
              <a:t>в) </a:t>
            </a:r>
            <a:r>
              <a:rPr lang="ru-RU" b="1" dirty="0" smtClean="0"/>
              <a:t>Лебедь, Рак и Щука</a:t>
            </a:r>
            <a:r>
              <a:rPr lang="ru-RU" dirty="0" smtClean="0"/>
              <a:t>   </a:t>
            </a:r>
          </a:p>
          <a:p>
            <a:r>
              <a:rPr lang="ru-RU" dirty="0" smtClean="0"/>
              <a:t>г) Лягушка и Вол</a:t>
            </a:r>
          </a:p>
          <a:p>
            <a:r>
              <a:rPr lang="ru-RU" dirty="0"/>
              <a:t>3</a:t>
            </a:r>
            <a:r>
              <a:rPr lang="ru-RU" dirty="0" smtClean="0"/>
              <a:t>. Кто в басне И. А. Крылова не знал, что делать с очками?</a:t>
            </a:r>
          </a:p>
          <a:p>
            <a:r>
              <a:rPr lang="ru-RU" dirty="0" smtClean="0"/>
              <a:t>а) Профессор</a:t>
            </a:r>
          </a:p>
          <a:p>
            <a:r>
              <a:rPr lang="ru-RU" dirty="0" smtClean="0"/>
              <a:t>б) Вол</a:t>
            </a:r>
          </a:p>
          <a:p>
            <a:r>
              <a:rPr lang="ru-RU" dirty="0" smtClean="0"/>
              <a:t>в) </a:t>
            </a:r>
            <a:r>
              <a:rPr lang="ru-RU" b="1" dirty="0" smtClean="0"/>
              <a:t>Мартышка</a:t>
            </a:r>
            <a:r>
              <a:rPr lang="ru-RU" dirty="0" smtClean="0"/>
              <a:t>    </a:t>
            </a:r>
          </a:p>
          <a:p>
            <a:r>
              <a:rPr lang="ru-RU" dirty="0" smtClean="0"/>
              <a:t>г) Моська</a:t>
            </a:r>
          </a:p>
          <a:p>
            <a:r>
              <a:rPr lang="ru-RU" dirty="0"/>
              <a:t>4</a:t>
            </a:r>
            <a:r>
              <a:rPr lang="ru-RU" dirty="0" smtClean="0"/>
              <a:t>. Из какой басни этот отрывок?</a:t>
            </a:r>
          </a:p>
          <a:p>
            <a:r>
              <a:rPr lang="ru-RU" dirty="0" smtClean="0"/>
              <a:t>«Спой, светик, не стыдись! Что, ежели, сестрица, При красоте такой и петь ты мастерица...»?</a:t>
            </a:r>
          </a:p>
          <a:p>
            <a:r>
              <a:rPr lang="ru-RU" dirty="0" smtClean="0"/>
              <a:t>а</a:t>
            </a:r>
            <a:r>
              <a:rPr lang="ru-RU" b="1" dirty="0" smtClean="0"/>
              <a:t>) «Ворона и Лиса» </a:t>
            </a:r>
            <a:r>
              <a:rPr lang="ru-RU" dirty="0" smtClean="0"/>
              <a:t>  </a:t>
            </a:r>
          </a:p>
          <a:p>
            <a:r>
              <a:rPr lang="ru-RU" dirty="0" smtClean="0"/>
              <a:t>б) «Ворона и Курица»</a:t>
            </a:r>
          </a:p>
          <a:p>
            <a:r>
              <a:rPr lang="ru-RU" dirty="0" smtClean="0"/>
              <a:t>в) «Лисица и Сурок»</a:t>
            </a:r>
          </a:p>
          <a:p>
            <a:r>
              <a:rPr lang="ru-RU" dirty="0" smtClean="0"/>
              <a:t>г) «Квартет»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280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6919401"/>
              </p:ext>
            </p:extLst>
          </p:nvPr>
        </p:nvGraphicFramePr>
        <p:xfrm>
          <a:off x="683568" y="1143002"/>
          <a:ext cx="7920880" cy="5238326"/>
        </p:xfrm>
        <a:graphic>
          <a:graphicData uri="http://schemas.openxmlformats.org/drawingml/2006/table">
            <a:tbl>
              <a:tblPr/>
              <a:tblGrid>
                <a:gridCol w="3595643"/>
                <a:gridCol w="4325237"/>
              </a:tblGrid>
              <a:tr h="466003">
                <a:tc>
                  <a:txBody>
                    <a:bodyPr/>
                    <a:lstStyle/>
                    <a:p>
                      <a:r>
                        <a:rPr lang="ru-RU" sz="1700" dirty="0"/>
                        <a:t>К В О Л </a:t>
                      </a:r>
                    </a:p>
                  </a:txBody>
                  <a:tcPr marL="63559" marR="63559" marT="63559" marB="6355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700"/>
                        <a:t>_________ </a:t>
                      </a:r>
                    </a:p>
                  </a:txBody>
                  <a:tcPr marL="63559" marR="63559" marT="63559" marB="6355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6003">
                <a:tc>
                  <a:txBody>
                    <a:bodyPr/>
                    <a:lstStyle/>
                    <a:p>
                      <a:r>
                        <a:rPr lang="ru-RU" sz="1700"/>
                        <a:t>П У Х Е Т </a:t>
                      </a:r>
                    </a:p>
                  </a:txBody>
                  <a:tcPr marL="63559" marR="63559" marT="63559" marB="6355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700"/>
                        <a:t>_________ </a:t>
                      </a:r>
                    </a:p>
                  </a:txBody>
                  <a:tcPr marL="63559" marR="63559" marT="63559" marB="6355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6003">
                <a:tc>
                  <a:txBody>
                    <a:bodyPr/>
                    <a:lstStyle/>
                    <a:p>
                      <a:r>
                        <a:rPr lang="ru-RU" sz="1700"/>
                        <a:t>Й Е В А Р У М </a:t>
                      </a:r>
                    </a:p>
                  </a:txBody>
                  <a:tcPr marL="63559" marR="63559" marT="63559" marB="6355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700"/>
                        <a:t>_________ </a:t>
                      </a:r>
                    </a:p>
                  </a:txBody>
                  <a:tcPr marL="63559" marR="63559" marT="63559" marB="6355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6003">
                <a:tc>
                  <a:txBody>
                    <a:bodyPr/>
                    <a:lstStyle/>
                    <a:p>
                      <a:r>
                        <a:rPr lang="ru-RU" sz="1700"/>
                        <a:t>Г У Б О Л Ь </a:t>
                      </a:r>
                    </a:p>
                  </a:txBody>
                  <a:tcPr marL="63559" marR="63559" marT="63559" marB="6355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700"/>
                        <a:t>_________ </a:t>
                      </a:r>
                    </a:p>
                  </a:txBody>
                  <a:tcPr marL="63559" marR="63559" marT="63559" marB="6355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6003">
                <a:tc>
                  <a:txBody>
                    <a:bodyPr/>
                    <a:lstStyle/>
                    <a:p>
                      <a:r>
                        <a:rPr lang="ru-RU" sz="1700"/>
                        <a:t>Ё С О Л </a:t>
                      </a:r>
                    </a:p>
                  </a:txBody>
                  <a:tcPr marL="63559" marR="63559" marT="63559" marB="6355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700"/>
                        <a:t>_________ </a:t>
                      </a:r>
                    </a:p>
                  </a:txBody>
                  <a:tcPr marL="63559" marR="63559" marT="63559" marB="6355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6003">
                <a:tc>
                  <a:txBody>
                    <a:bodyPr/>
                    <a:lstStyle/>
                    <a:p>
                      <a:r>
                        <a:rPr lang="ru-RU" sz="1700"/>
                        <a:t>Л С О Н </a:t>
                      </a:r>
                    </a:p>
                  </a:txBody>
                  <a:tcPr marL="63559" marR="63559" marT="63559" marB="6355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700"/>
                        <a:t>_________ </a:t>
                      </a:r>
                    </a:p>
                  </a:txBody>
                  <a:tcPr marL="63559" marR="63559" marT="63559" marB="6355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6003">
                <a:tc>
                  <a:txBody>
                    <a:bodyPr/>
                    <a:lstStyle/>
                    <a:p>
                      <a:r>
                        <a:rPr lang="ru-RU" sz="1700"/>
                        <a:t>А Ц И С И Л </a:t>
                      </a:r>
                    </a:p>
                  </a:txBody>
                  <a:tcPr marL="63559" marR="63559" marT="63559" marB="6355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700" dirty="0"/>
                        <a:t>_________ </a:t>
                      </a:r>
                    </a:p>
                  </a:txBody>
                  <a:tcPr marL="63559" marR="63559" marT="63559" marB="6355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6003">
                <a:tc>
                  <a:txBody>
                    <a:bodyPr/>
                    <a:lstStyle/>
                    <a:p>
                      <a:r>
                        <a:rPr lang="ru-RU" sz="1700" dirty="0"/>
                        <a:t>Л Ё З О К </a:t>
                      </a:r>
                    </a:p>
                  </a:txBody>
                  <a:tcPr marL="63559" marR="63559" marT="63559" marB="6355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700" dirty="0"/>
                        <a:t>_________ </a:t>
                      </a:r>
                    </a:p>
                  </a:txBody>
                  <a:tcPr marL="63559" marR="63559" marT="63559" marB="6355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6003">
                <a:tc>
                  <a:txBody>
                    <a:bodyPr/>
                    <a:lstStyle/>
                    <a:p>
                      <a:r>
                        <a:rPr lang="ru-RU" sz="1700"/>
                        <a:t>И Ш К А М </a:t>
                      </a:r>
                    </a:p>
                  </a:txBody>
                  <a:tcPr marL="63559" marR="63559" marT="63559" marB="6355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700" dirty="0"/>
                        <a:t>_________ </a:t>
                      </a:r>
                    </a:p>
                  </a:txBody>
                  <a:tcPr marL="63559" marR="63559" marT="63559" marB="6355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44299">
                <a:tc>
                  <a:txBody>
                    <a:bodyPr/>
                    <a:lstStyle/>
                    <a:p>
                      <a:r>
                        <a:rPr lang="ru-RU" sz="1700" dirty="0"/>
                        <a:t>А </a:t>
                      </a:r>
                      <a:r>
                        <a:rPr lang="ru-RU" sz="1700" dirty="0" smtClean="0"/>
                        <a:t>Н </a:t>
                      </a:r>
                      <a:r>
                        <a:rPr lang="ru-RU" sz="1700" dirty="0"/>
                        <a:t>О Р О В </a:t>
                      </a:r>
                    </a:p>
                  </a:txBody>
                  <a:tcPr marL="63559" marR="63559" marT="63559" marB="6355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700" dirty="0"/>
                        <a:t>_________ </a:t>
                      </a:r>
                    </a:p>
                  </a:txBody>
                  <a:tcPr marL="63559" marR="63559" marT="63559" marB="6355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938213" y="683568"/>
            <a:ext cx="424757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charset="0"/>
              </a:rPr>
              <a:t>Узнай героев басен. Запиши.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5985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23528" y="4346700"/>
            <a:ext cx="4212468" cy="16025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Уж сколько раз твердили миру, </a:t>
            </a:r>
          </a:p>
          <a:p>
            <a:r>
              <a:rPr lang="ru-RU" dirty="0" smtClean="0"/>
              <a:t>Что лесть гнусна, вредна, но только всё не впрок, </a:t>
            </a:r>
          </a:p>
          <a:p>
            <a:r>
              <a:rPr lang="ru-RU" dirty="0" smtClean="0"/>
              <a:t>И в сердце льстец всегда отыщет уголок…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23528" y="2549529"/>
            <a:ext cx="4212468" cy="15995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Ничуть меня то не тревожит;</a:t>
            </a:r>
          </a:p>
          <a:p>
            <a:r>
              <a:rPr lang="ru-RU" dirty="0" smtClean="0"/>
              <a:t>В нем проку мало вижу я;</a:t>
            </a:r>
          </a:p>
          <a:p>
            <a:r>
              <a:rPr lang="ru-RU" dirty="0" smtClean="0"/>
              <a:t>Хоть век его не будь,  ничуть не пожалею,</a:t>
            </a:r>
          </a:p>
          <a:p>
            <a:r>
              <a:rPr lang="ru-RU" dirty="0" smtClean="0"/>
              <a:t>Лишь были б желуди: ведь я от них жирею.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1124744"/>
            <a:ext cx="4212468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Не оставь меня, кум милой!</a:t>
            </a:r>
          </a:p>
          <a:p>
            <a:r>
              <a:rPr lang="ru-RU" dirty="0" smtClean="0"/>
              <a:t>Дай ты мне собраться с силой</a:t>
            </a:r>
          </a:p>
          <a:p>
            <a:r>
              <a:rPr lang="ru-RU" dirty="0" smtClean="0"/>
              <a:t>И до вешних только дней</a:t>
            </a:r>
          </a:p>
          <a:p>
            <a:r>
              <a:rPr lang="ru-RU" dirty="0" smtClean="0"/>
              <a:t>Прокорми и обогрей!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24128" y="1340768"/>
            <a:ext cx="2520280" cy="7200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«Ворона и Лисица»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759330" y="2852936"/>
            <a:ext cx="2520280" cy="7200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«Стрекоза и Муравей»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779786" y="4427910"/>
            <a:ext cx="2520280" cy="7200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«Свинья под дубом»</a:t>
            </a:r>
          </a:p>
          <a:p>
            <a:pPr algn="ctr"/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07504" y="459137"/>
            <a:ext cx="88569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Из каких басен И.А. Крылова взяты эти строки? Установите соответствие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32581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23528" y="4346700"/>
            <a:ext cx="4212468" cy="17465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Чтоб музыкантом быть, так надобно уменье</a:t>
            </a:r>
          </a:p>
          <a:p>
            <a:r>
              <a:rPr lang="ru-RU" dirty="0" smtClean="0"/>
              <a:t>И уши ваших </a:t>
            </a:r>
            <a:r>
              <a:rPr lang="ru-RU" dirty="0" err="1" smtClean="0"/>
              <a:t>понежней</a:t>
            </a:r>
            <a:r>
              <a:rPr lang="ru-RU" dirty="0" smtClean="0"/>
              <a:t>,-</a:t>
            </a:r>
          </a:p>
          <a:p>
            <a:r>
              <a:rPr lang="ru-RU" dirty="0" smtClean="0"/>
              <a:t>Им отвечает Соловей,-</a:t>
            </a:r>
          </a:p>
          <a:p>
            <a:r>
              <a:rPr lang="ru-RU" dirty="0" smtClean="0"/>
              <a:t>А вы, друзья, как ни садитесь,</a:t>
            </a:r>
          </a:p>
          <a:p>
            <a:r>
              <a:rPr lang="ru-RU" dirty="0" smtClean="0"/>
              <a:t>Все в музыканты не садитесь.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23528" y="2549529"/>
            <a:ext cx="4212468" cy="15995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Что это там за рожа?</a:t>
            </a:r>
          </a:p>
          <a:p>
            <a:r>
              <a:rPr lang="ru-RU" dirty="0" smtClean="0"/>
              <a:t>Какие у нее ужимки и прыжки!</a:t>
            </a:r>
          </a:p>
          <a:p>
            <a:r>
              <a:rPr lang="ru-RU" dirty="0" smtClean="0"/>
              <a:t>Я удавилась бы с тоски,</a:t>
            </a:r>
          </a:p>
          <a:p>
            <a:r>
              <a:rPr lang="ru-RU" dirty="0" smtClean="0"/>
              <a:t>Когда бы на нее хоть чуть была похожа.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1124744"/>
            <a:ext cx="4212468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Когда в товарищах согласья нет,</a:t>
            </a:r>
          </a:p>
          <a:p>
            <a:r>
              <a:rPr lang="ru-RU" dirty="0" smtClean="0"/>
              <a:t>На лад их дело не пойдет,</a:t>
            </a:r>
          </a:p>
          <a:p>
            <a:r>
              <a:rPr lang="ru-RU" dirty="0" smtClean="0"/>
              <a:t>И выйдет из него не дело, только </a:t>
            </a:r>
            <a:r>
              <a:rPr lang="ru-RU" dirty="0" err="1" smtClean="0"/>
              <a:t>мУка</a:t>
            </a:r>
            <a:r>
              <a:rPr lang="ru-RU" dirty="0" smtClean="0"/>
              <a:t>…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69558" y="1724236"/>
            <a:ext cx="2520280" cy="7200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     </a:t>
            </a:r>
          </a:p>
          <a:p>
            <a:pPr algn="ctr"/>
            <a:r>
              <a:rPr lang="ru-RU" dirty="0" smtClean="0"/>
              <a:t>«Лебедь, Рак и Щука»</a:t>
            </a:r>
          </a:p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779786" y="3349304"/>
            <a:ext cx="2520280" cy="7200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    «Квартет»</a:t>
            </a:r>
          </a:p>
          <a:p>
            <a:pPr algn="ctr"/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809161" y="4787950"/>
            <a:ext cx="2520280" cy="7200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  «Зеркало и Обезьяна»</a:t>
            </a:r>
          </a:p>
          <a:p>
            <a:pPr algn="ctr"/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07504" y="459137"/>
            <a:ext cx="88569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Из каких басен И.А. Крылова взяты эти строки? Установите соответствие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485644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104</TotalTime>
  <Words>596</Words>
  <Application>Microsoft Office PowerPoint</Application>
  <PresentationFormat>Экран (4:3)</PresentationFormat>
  <Paragraphs>110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NewsPrint</vt:lpstr>
      <vt:lpstr>Басни  И.А. Крылова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Басни  И.А. Крылова</dc:title>
  <dc:creator>777</dc:creator>
  <cp:lastModifiedBy>777</cp:lastModifiedBy>
  <cp:revision>12</cp:revision>
  <dcterms:created xsi:type="dcterms:W3CDTF">2024-06-02T18:04:15Z</dcterms:created>
  <dcterms:modified xsi:type="dcterms:W3CDTF">2024-06-02T19:48:32Z</dcterms:modified>
</cp:coreProperties>
</file>