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notesSlides/notesSlide17.xml" ContentType="application/vnd.openxmlformats-officedocument.presentationml.notes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en-US"/>
              <a:t>10/30/2013</a:t>
            </a:fld>
            <a:endParaRPr lang="en-US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685853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9489641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25225716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945BB3A-1BF4-455C-2E0A-48C9A2D3B85E}" type="slidenum">
              <a:rPr lang="en-US"/>
              <a:t/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093287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00962254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14338682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C0C644-CAF4-C2EE-ABC8-EF53A4708300}" type="slidenum">
              <a:rPr lang="en-US"/>
              <a:t/>
            </a:fld>
            <a:endParaRPr lang="en-US"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7708793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1585397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95723610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FB3BB77-464B-0E0A-9C49-B6979E6B6197}" type="slidenum">
              <a:rPr lang="en-US"/>
              <a:t/>
            </a:fld>
            <a:endParaRPr lang="en-US"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0882344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10804972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9693019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5571763-635E-9763-941A-7CEF57BDA8B0}" type="slidenum">
              <a:rPr lang="en-US"/>
              <a:t/>
            </a:fld>
            <a:endParaRPr lang="en-US"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2134608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0928020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212841399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AB90AAC-06EA-8711-3736-923A5442ECB1}" type="slidenum">
              <a:rPr lang="en-US"/>
              <a:t/>
            </a:fld>
            <a:endParaRPr lang="en-US"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04811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56928883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200377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64381CB-0E0C-C62B-0121-0FEFF54663D8}" type="slidenum">
              <a:rPr lang="en-US"/>
              <a:t/>
            </a:fld>
            <a:endParaRPr lang="en-US"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67700831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09252295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5321104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507090F-5780-7EE5-2ACF-FDF0EFA82FCD}" type="slidenum">
              <a:rPr lang="en-US"/>
              <a:t/>
            </a:fld>
            <a:endParaRPr lang="en-US"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1855792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27359266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54936553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3990A0F-24F3-A471-364E-00AD43B14DE4}" type="slidenum">
              <a:rPr lang="en-US"/>
              <a:t/>
            </a:fld>
            <a:endParaRPr lang="en-US"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3022088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45975985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13925407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68A3892-421D-A23F-6078-C30F456824E7}" type="slidenum">
              <a:rPr lang="en-US"/>
              <a:t/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7491290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13871805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96523142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3898A8B-11A7-32EE-DCF7-59C6ABAA3D79}" type="slidenum">
              <a:rPr lang="en-US"/>
              <a:t/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572403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77655188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59117049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26326B7-13EC-26F7-C4AE-00E16CB5E07F}" type="slidenum">
              <a:rPr lang="en-US"/>
              <a:t/>
            </a:fld>
            <a:endParaRPr lang="en-US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167434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46889179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45793326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617B0C8-E73A-63C3-662A-BA416A00BAC7}" type="slidenum">
              <a:rPr lang="en-US"/>
              <a:t/>
            </a:fld>
            <a:endParaRPr lang="en-US"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716065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6935302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93583023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27D9231-96A4-9455-FC1F-2B5EFF20177A}" type="slidenum">
              <a:rPr lang="en-US"/>
              <a:t/>
            </a:fld>
            <a:endParaRPr lang="en-US"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3106644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66050390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6658686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193B90D-4469-FC08-8D05-DFFF8AFD6EBB}" type="slidenum">
              <a:rPr lang="en-US"/>
              <a:t/>
            </a:fld>
            <a:endParaRPr lang="en-US"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8874689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212500728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96904315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C64E4E0-CFCE-48EF-4D36-035458FDE9F8}" type="slidenum">
              <a:rPr lang="en-US"/>
              <a:t/>
            </a:fld>
            <a:endParaRPr lang="en-US"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9876817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71835318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2770663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6467432-F47F-9B27-1E50-B6BA1961DE2C}" type="slidenum">
              <a:rPr lang="en-US"/>
              <a:t/>
            </a:fld>
            <a:endParaRPr 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en-US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en-US"/>
              <a:t>30.10.2013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0931394" name=""/>
          <p:cNvSpPr/>
          <p:nvPr/>
        </p:nvSpPr>
        <p:spPr bwMode="auto">
          <a:xfrm flipH="0" flipV="0">
            <a:off x="1373684" y="560526"/>
            <a:ext cx="9610144" cy="1788026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chemeClr val="accent4"/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34780731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6" cy="1586526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9600" b="1" i="0">
                <a:solidFill>
                  <a:schemeClr val="accent6"/>
                </a:solidFill>
                <a:latin typeface="Calligraph"/>
                <a:ea typeface="Calligraph"/>
                <a:cs typeface="Calligraph"/>
              </a:rPr>
              <a:t>FAIRY</a:t>
            </a:r>
            <a:r>
              <a:rPr lang="en-US" sz="9600" b="1" i="0">
                <a:solidFill>
                  <a:schemeClr val="accent6"/>
                </a:solidFill>
                <a:latin typeface="Blackadder ITC"/>
                <a:ea typeface="Blackadder ITC"/>
                <a:cs typeface="Blackadder ITC"/>
              </a:rPr>
              <a:t> 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952796263" name=""/>
          <p:cNvSpPr/>
          <p:nvPr/>
        </p:nvSpPr>
        <p:spPr bwMode="auto">
          <a:xfrm flipH="0" flipV="0">
            <a:off x="3061447" y="3083815"/>
            <a:ext cx="7636710" cy="3041315"/>
          </a:xfrm>
          <a:prstGeom prst="flowChartMulti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6393687" name=""/>
          <p:cNvSpPr txBox="1"/>
          <p:nvPr/>
        </p:nvSpPr>
        <p:spPr bwMode="auto">
          <a:xfrm flipH="0" flipV="0">
            <a:off x="3419283" y="3819078"/>
            <a:ext cx="5269215" cy="8233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4800" b="1">
                <a:latin typeface="Century Schoolbook"/>
                <a:ea typeface="Century Schoolbook"/>
                <a:cs typeface="Century Schoolbook"/>
              </a:rPr>
              <a:t>PROFILES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0637141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87530030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74988944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620683" y="486554"/>
            <a:ext cx="6046815" cy="6046815"/>
          </a:xfrm>
          <a:prstGeom prst="rect">
            <a:avLst/>
          </a:prstGeom>
        </p:spPr>
      </p:pic>
      <p:pic>
        <p:nvPicPr>
          <p:cNvPr id="343100097" name=""/>
          <p:cNvPicPr>
            <a:picLocks noChangeAspect="1"/>
          </p:cNvPicPr>
          <p:nvPr/>
        </p:nvPicPr>
        <p:blipFill>
          <a:blip r:embed="rId4"/>
          <a:srcRect l="0" t="5980" r="0" b="5813"/>
          <a:stretch/>
        </p:blipFill>
        <p:spPr bwMode="auto">
          <a:xfrm flipH="0" flipV="0">
            <a:off x="7545518" y="410131"/>
            <a:ext cx="3918857" cy="6049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03137885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5" cy="1586525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837724286" name=""/>
          <p:cNvSpPr txBox="1"/>
          <p:nvPr/>
        </p:nvSpPr>
        <p:spPr bwMode="auto">
          <a:xfrm flipH="0" flipV="0">
            <a:off x="3419282" y="3819078"/>
            <a:ext cx="5270653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1554766343" name=""/>
          <p:cNvSpPr/>
          <p:nvPr/>
        </p:nvSpPr>
        <p:spPr bwMode="auto">
          <a:xfrm flipH="0" flipV="0">
            <a:off x="539235" y="844605"/>
            <a:ext cx="11196050" cy="5567833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8769137" name=""/>
          <p:cNvSpPr txBox="1"/>
          <p:nvPr/>
        </p:nvSpPr>
        <p:spPr bwMode="auto">
          <a:xfrm flipH="0" flipV="0">
            <a:off x="8611218" y="1029931"/>
            <a:ext cx="1891809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</a:t>
            </a:r>
            <a:r>
              <a:rPr lang="ru-RU" b="1">
                <a:latin typeface="Century Schoolbook"/>
                <a:ea typeface="Century Schoolbook"/>
                <a:cs typeface="Century Schoolbook"/>
              </a:rPr>
              <a:t>5</a:t>
            </a:r>
            <a:endParaRPr/>
          </a:p>
        </p:txBody>
      </p:sp>
      <p:sp>
        <p:nvSpPr>
          <p:cNvPr id="1655952088" name=""/>
          <p:cNvSpPr txBox="1"/>
          <p:nvPr/>
        </p:nvSpPr>
        <p:spPr bwMode="auto">
          <a:xfrm flipH="0" flipV="0">
            <a:off x="1356972" y="1396051"/>
            <a:ext cx="4782806" cy="4054199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6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Dorothy is a slim teenager with long, brown, wavy hair. She is of medium height and has a cute, round face with no special features. Dorothy is brave and hopeful, always looking forward to her next adventure and facing challenges with a positive attitude.</a:t>
            </a:r>
            <a:endParaRPr/>
          </a:p>
        </p:txBody>
      </p:sp>
      <p:sp>
        <p:nvSpPr>
          <p:cNvPr id="1403755181" name=""/>
          <p:cNvSpPr txBox="1"/>
          <p:nvPr/>
        </p:nvSpPr>
        <p:spPr bwMode="auto">
          <a:xfrm flipH="0" flipV="0">
            <a:off x="6904867" y="1479603"/>
            <a:ext cx="4565572" cy="301787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Dorothy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Build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Slim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Age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Teenager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Hair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Long, brown, wavy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Height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Of medium height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Face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Cute, round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None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Personality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Brave, hopeful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84150467" name="Title 1"/>
          <p:cNvSpPr>
            <a:spLocks noGrp="1"/>
          </p:cNvSpPr>
          <p:nvPr>
            <p:ph type="ctrTitle"/>
          </p:nvPr>
        </p:nvSpPr>
        <p:spPr bwMode="auto">
          <a:xfrm>
            <a:off x="1523999" y="-682373"/>
            <a:ext cx="9144000" cy="2387599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97925437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012326084" name=""/>
          <p:cNvPicPr>
            <a:picLocks noChangeAspect="1"/>
          </p:cNvPicPr>
          <p:nvPr/>
        </p:nvPicPr>
        <p:blipFill>
          <a:blip r:embed="rId3"/>
          <a:srcRect l="4012" t="0" r="1093" b="0"/>
          <a:stretch/>
        </p:blipFill>
        <p:spPr bwMode="auto">
          <a:xfrm flipH="0" flipV="0">
            <a:off x="437894" y="180000"/>
            <a:ext cx="6166184" cy="6498000"/>
          </a:xfrm>
          <a:prstGeom prst="rect">
            <a:avLst/>
          </a:prstGeom>
        </p:spPr>
      </p:pic>
      <p:pic>
        <p:nvPicPr>
          <p:cNvPr id="949178733" name=""/>
          <p:cNvPicPr>
            <a:picLocks noChangeAspect="1"/>
          </p:cNvPicPr>
          <p:nvPr/>
        </p:nvPicPr>
        <p:blipFill>
          <a:blip r:embed="rId4"/>
          <a:srcRect l="0" t="1650" r="0" b="3599"/>
          <a:stretch/>
        </p:blipFill>
        <p:spPr bwMode="auto">
          <a:xfrm flipH="0" flipV="0">
            <a:off x="7395123" y="180000"/>
            <a:ext cx="3918857" cy="649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5086779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5" cy="1586525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6282084" name=""/>
          <p:cNvSpPr txBox="1"/>
          <p:nvPr/>
        </p:nvSpPr>
        <p:spPr bwMode="auto">
          <a:xfrm flipH="0" flipV="0">
            <a:off x="3419282" y="3819078"/>
            <a:ext cx="5271013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699715040" name=""/>
          <p:cNvSpPr/>
          <p:nvPr/>
        </p:nvSpPr>
        <p:spPr bwMode="auto">
          <a:xfrm flipH="0" flipV="0">
            <a:off x="539235" y="844605"/>
            <a:ext cx="11196050" cy="5567833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44215377" name=""/>
          <p:cNvSpPr txBox="1"/>
          <p:nvPr/>
        </p:nvSpPr>
        <p:spPr bwMode="auto">
          <a:xfrm flipH="0" flipV="0">
            <a:off x="8611218" y="1029931"/>
            <a:ext cx="1892169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</a:t>
            </a:r>
            <a:r>
              <a:rPr lang="ru-RU" b="1">
                <a:latin typeface="Century Schoolbook"/>
                <a:ea typeface="Century Schoolbook"/>
                <a:cs typeface="Century Schoolbook"/>
              </a:rPr>
              <a:t>6</a:t>
            </a:r>
            <a:endParaRPr/>
          </a:p>
        </p:txBody>
      </p:sp>
      <p:sp>
        <p:nvSpPr>
          <p:cNvPr id="1026129010" name=""/>
          <p:cNvSpPr txBox="1"/>
          <p:nvPr/>
        </p:nvSpPr>
        <p:spPr bwMode="auto">
          <a:xfrm flipH="0" flipV="0">
            <a:off x="1356972" y="1396051"/>
            <a:ext cx="4783525" cy="3657960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6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The Wicked Witch is a thin, old woman with long, grey hair. She is tall and has a thin face with a dark tan. Known for her sinister and malevolent personality, the Wicked Witch is often plotting and scheming, creating fear wherever she goes.</a:t>
            </a:r>
            <a:endParaRPr/>
          </a:p>
        </p:txBody>
      </p:sp>
      <p:sp>
        <p:nvSpPr>
          <p:cNvPr id="243977686" name=""/>
          <p:cNvSpPr txBox="1"/>
          <p:nvPr/>
        </p:nvSpPr>
        <p:spPr bwMode="auto">
          <a:xfrm flipH="0" flipV="0">
            <a:off x="6787894" y="1479603"/>
            <a:ext cx="4685425" cy="301787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The Wicked Witch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Build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Thin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Age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Old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Hair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Long, grey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Height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Tall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Face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Thin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Dark tan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Personality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Sinister, malevolent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0290516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8878208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316595764" name=""/>
          <p:cNvPicPr>
            <a:picLocks noChangeAspect="1"/>
          </p:cNvPicPr>
          <p:nvPr/>
        </p:nvPicPr>
        <p:blipFill>
          <a:blip r:embed="rId3"/>
          <a:srcRect l="12218" t="3548" r="15986" b="4800"/>
          <a:stretch/>
        </p:blipFill>
        <p:spPr bwMode="auto">
          <a:xfrm flipH="0" flipV="0">
            <a:off x="487947" y="502068"/>
            <a:ext cx="4712447" cy="6015789"/>
          </a:xfrm>
          <a:prstGeom prst="rect">
            <a:avLst/>
          </a:prstGeom>
        </p:spPr>
      </p:pic>
      <p:pic>
        <p:nvPicPr>
          <p:cNvPr id="2037865349" name=""/>
          <p:cNvPicPr>
            <a:picLocks noChangeAspect="1"/>
          </p:cNvPicPr>
          <p:nvPr/>
        </p:nvPicPr>
        <p:blipFill>
          <a:blip r:embed="rId4"/>
          <a:srcRect l="20394" t="0" r="20085" b="4959"/>
          <a:stretch/>
        </p:blipFill>
        <p:spPr bwMode="auto">
          <a:xfrm flipH="0" flipV="0">
            <a:off x="5601447" y="539640"/>
            <a:ext cx="6333289" cy="5978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1927046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5" cy="1586525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883013862" name=""/>
          <p:cNvSpPr txBox="1"/>
          <p:nvPr/>
        </p:nvSpPr>
        <p:spPr bwMode="auto">
          <a:xfrm flipH="0" flipV="0">
            <a:off x="3419282" y="3819078"/>
            <a:ext cx="5271373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933635974" name=""/>
          <p:cNvSpPr/>
          <p:nvPr/>
        </p:nvSpPr>
        <p:spPr bwMode="auto">
          <a:xfrm flipH="0" flipV="0">
            <a:off x="539235" y="844605"/>
            <a:ext cx="11196050" cy="5567833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3065921" name=""/>
          <p:cNvSpPr txBox="1"/>
          <p:nvPr/>
        </p:nvSpPr>
        <p:spPr bwMode="auto">
          <a:xfrm flipH="0" flipV="0">
            <a:off x="8611218" y="1029931"/>
            <a:ext cx="1892528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</a:t>
            </a:r>
            <a:r>
              <a:rPr lang="ru-RU" b="1">
                <a:latin typeface="Century Schoolbook"/>
                <a:ea typeface="Century Schoolbook"/>
                <a:cs typeface="Century Schoolbook"/>
              </a:rPr>
              <a:t>7</a:t>
            </a:r>
            <a:endParaRPr/>
          </a:p>
        </p:txBody>
      </p:sp>
      <p:sp>
        <p:nvSpPr>
          <p:cNvPr id="1220136548" name=""/>
          <p:cNvSpPr txBox="1"/>
          <p:nvPr/>
        </p:nvSpPr>
        <p:spPr bwMode="auto">
          <a:xfrm flipH="0" flipV="0">
            <a:off x="1356972" y="1396051"/>
            <a:ext cx="4784244" cy="3261719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6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Peter Pan is a slim teenager with short, spiky, brown hair. He is short and has a cute face with freckles. Peter is known for his mischievous and playful personality, always looking for fun and adventure, and never wanting to grow up.</a:t>
            </a:r>
            <a:endParaRPr/>
          </a:p>
        </p:txBody>
      </p:sp>
      <p:sp>
        <p:nvSpPr>
          <p:cNvPr id="1271309955" name=""/>
          <p:cNvSpPr txBox="1"/>
          <p:nvPr/>
        </p:nvSpPr>
        <p:spPr bwMode="auto">
          <a:xfrm flipH="0" flipV="0">
            <a:off x="6570657" y="1479602"/>
            <a:ext cx="4906261" cy="301787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Peter Pan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Build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Slim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Age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Teenager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Hair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Short, spiky, brown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Height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Short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Face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Cute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Freckles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Personality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Mischievous, playful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1732599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36868" y="560526"/>
            <a:ext cx="5815262" cy="5815262"/>
          </a:xfrm>
          <a:prstGeom prst="rect">
            <a:avLst/>
          </a:prstGeom>
        </p:spPr>
      </p:pic>
      <p:pic>
        <p:nvPicPr>
          <p:cNvPr id="103149941" name=""/>
          <p:cNvPicPr>
            <a:picLocks noChangeAspect="1"/>
          </p:cNvPicPr>
          <p:nvPr/>
        </p:nvPicPr>
        <p:blipFill>
          <a:blip r:embed="rId4"/>
          <a:srcRect l="0" t="8173" r="0" b="7031"/>
          <a:stretch/>
        </p:blipFill>
        <p:spPr bwMode="auto">
          <a:xfrm flipH="0" flipV="0">
            <a:off x="7261439" y="560526"/>
            <a:ext cx="3918857" cy="5815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716924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5" cy="1586525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063392618" name=""/>
          <p:cNvSpPr txBox="1"/>
          <p:nvPr/>
        </p:nvSpPr>
        <p:spPr bwMode="auto">
          <a:xfrm flipH="0" flipV="0">
            <a:off x="3419282" y="3819078"/>
            <a:ext cx="5271732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1556894459" name=""/>
          <p:cNvSpPr/>
          <p:nvPr/>
        </p:nvSpPr>
        <p:spPr bwMode="auto">
          <a:xfrm flipH="0" flipV="0">
            <a:off x="539235" y="844605"/>
            <a:ext cx="11196050" cy="5567833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52604166" name=""/>
          <p:cNvSpPr txBox="1"/>
          <p:nvPr/>
        </p:nvSpPr>
        <p:spPr bwMode="auto">
          <a:xfrm flipH="0" flipV="0">
            <a:off x="8611218" y="1029931"/>
            <a:ext cx="1892887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</a:t>
            </a:r>
            <a:r>
              <a:rPr lang="ru-RU" b="1">
                <a:latin typeface="Century Schoolbook"/>
                <a:ea typeface="Century Schoolbook"/>
                <a:cs typeface="Century Schoolbook"/>
              </a:rPr>
              <a:t>8</a:t>
            </a:r>
            <a:endParaRPr/>
          </a:p>
        </p:txBody>
      </p:sp>
      <p:sp>
        <p:nvSpPr>
          <p:cNvPr id="133348325" name=""/>
          <p:cNvSpPr txBox="1"/>
          <p:nvPr/>
        </p:nvSpPr>
        <p:spPr bwMode="auto">
          <a:xfrm flipH="0" flipV="0">
            <a:off x="1106314" y="1479604"/>
            <a:ext cx="4784963" cy="3657960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6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Captain Hook is a heavily built, middle-aged man with long, curly, black hair. He is tall and has a stern face with a scar. Known for his menacing and intimidating demeanor, Captain Hook is a fearsome pirate, always plotting against Peter Pan and his friends.</a:t>
            </a:r>
            <a:endParaRPr/>
          </a:p>
        </p:txBody>
      </p:sp>
      <p:sp>
        <p:nvSpPr>
          <p:cNvPr id="929948973" name=""/>
          <p:cNvSpPr txBox="1"/>
          <p:nvPr/>
        </p:nvSpPr>
        <p:spPr bwMode="auto">
          <a:xfrm flipH="0" flipV="0">
            <a:off x="6403551" y="1479602"/>
            <a:ext cx="5081080" cy="338363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Captain Hook</a:t>
            </a:r>
            <a:endParaRPr sz="2400"/>
          </a:p>
          <a:p>
            <a:pPr>
              <a:defRPr/>
            </a:pP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Build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Heavily built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Age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Middle-aged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Hair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Long, curly, black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Height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Tall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Face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Stern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Scar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Personality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Menacing, intimidating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0396299" name="Title 1"/>
          <p:cNvSpPr>
            <a:spLocks noGrp="1"/>
          </p:cNvSpPr>
          <p:nvPr>
            <p:ph type="ctrTitle"/>
          </p:nvPr>
        </p:nvSpPr>
        <p:spPr bwMode="auto">
          <a:xfrm>
            <a:off x="571499" y="-482878"/>
            <a:ext cx="9144000" cy="2387599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3722145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77920" y="710920"/>
            <a:ext cx="5827907" cy="5827907"/>
          </a:xfrm>
          <a:prstGeom prst="rect">
            <a:avLst/>
          </a:prstGeom>
        </p:spPr>
      </p:pic>
      <p:pic>
        <p:nvPicPr>
          <p:cNvPr id="1088974232" name=""/>
          <p:cNvPicPr>
            <a:picLocks noChangeAspect="1"/>
          </p:cNvPicPr>
          <p:nvPr/>
        </p:nvPicPr>
        <p:blipFill>
          <a:blip r:embed="rId4"/>
          <a:srcRect l="20429" t="0" r="10351" b="0"/>
          <a:stretch/>
        </p:blipFill>
        <p:spPr bwMode="auto">
          <a:xfrm flipH="0" flipV="0">
            <a:off x="6136184" y="710920"/>
            <a:ext cx="5664868" cy="58279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4160700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6" cy="1586526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80260327" name=""/>
          <p:cNvSpPr txBox="1"/>
          <p:nvPr/>
        </p:nvSpPr>
        <p:spPr bwMode="auto">
          <a:xfrm flipH="0" flipV="0">
            <a:off x="3419283" y="3819078"/>
            <a:ext cx="5269575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2145935590" name=""/>
          <p:cNvSpPr/>
          <p:nvPr/>
        </p:nvSpPr>
        <p:spPr bwMode="auto">
          <a:xfrm flipH="0" flipV="0">
            <a:off x="530522" y="727631"/>
            <a:ext cx="11212763" cy="5798552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2323197" name=""/>
          <p:cNvSpPr txBox="1"/>
          <p:nvPr/>
        </p:nvSpPr>
        <p:spPr bwMode="auto">
          <a:xfrm flipH="0" flipV="0">
            <a:off x="8625769" y="1037225"/>
            <a:ext cx="1855870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#1</a:t>
            </a:r>
            <a:endParaRPr/>
          </a:p>
        </p:txBody>
      </p:sp>
      <p:sp>
        <p:nvSpPr>
          <p:cNvPr id="1123370740" name=""/>
          <p:cNvSpPr txBox="1"/>
          <p:nvPr/>
        </p:nvSpPr>
        <p:spPr bwMode="auto">
          <a:xfrm flipH="0" flipV="0">
            <a:off x="1356973" y="1396052"/>
            <a:ext cx="4779930" cy="4054199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6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Alice is a slim, young girl with long, blonde hair. She is short in height and has a cute, round face. There are no notable special features about her. Alice is known for being curious and adventurous, always eager to explore new places and discover new things.</a:t>
            </a:r>
            <a:endParaRPr/>
          </a:p>
        </p:txBody>
      </p:sp>
      <p:sp>
        <p:nvSpPr>
          <p:cNvPr id="857309872" name=""/>
          <p:cNvSpPr txBox="1"/>
          <p:nvPr/>
        </p:nvSpPr>
        <p:spPr bwMode="auto">
          <a:xfrm flipH="0" flipV="0">
            <a:off x="7714467" y="1412763"/>
            <a:ext cx="3678475" cy="338363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Alice</a:t>
            </a:r>
            <a:endParaRPr sz="2400"/>
          </a:p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Build</a:t>
            </a:r>
            <a:r>
              <a:rPr lang="en-US" sz="24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 Slim</a:t>
            </a:r>
            <a:endParaRPr sz="2400"/>
          </a:p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Age</a:t>
            </a:r>
            <a:r>
              <a:rPr lang="en-US" sz="24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 Child</a:t>
            </a:r>
            <a:endParaRPr sz="2400"/>
          </a:p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Hair</a:t>
            </a:r>
            <a:r>
              <a:rPr lang="en-US" sz="24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 Long, blonde</a:t>
            </a:r>
            <a:endParaRPr sz="2400"/>
          </a:p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Height</a:t>
            </a:r>
            <a:r>
              <a:rPr lang="en-US" sz="24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 Short</a:t>
            </a:r>
            <a:endParaRPr sz="2400"/>
          </a:p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Face</a:t>
            </a:r>
            <a:r>
              <a:rPr lang="en-US" sz="24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 Cute, round</a:t>
            </a:r>
            <a:endParaRPr sz="2400"/>
          </a:p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lang="en-US" sz="24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 None</a:t>
            </a:r>
            <a:endParaRPr sz="2400"/>
          </a:p>
          <a:p>
            <a:pPr>
              <a:defRPr/>
            </a:pPr>
            <a:r>
              <a:rPr lang="en-US" sz="24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Personality</a:t>
            </a:r>
            <a:r>
              <a:rPr lang="en-US" sz="24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 Curious, adventurous</a:t>
            </a:r>
            <a:endParaRPr sz="2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256631" y="-1133557"/>
            <a:ext cx="9144000" cy="2387599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63530531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27789" y="213420"/>
            <a:ext cx="6431157" cy="6431157"/>
          </a:xfrm>
          <a:prstGeom prst="rect">
            <a:avLst/>
          </a:prstGeom>
        </p:spPr>
      </p:pic>
      <p:pic>
        <p:nvPicPr>
          <p:cNvPr id="688464805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595650" y="213420"/>
            <a:ext cx="4071717" cy="6431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9866974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6" cy="1586526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238815584" name=""/>
          <p:cNvSpPr txBox="1"/>
          <p:nvPr/>
        </p:nvSpPr>
        <p:spPr bwMode="auto">
          <a:xfrm flipH="0" flipV="0">
            <a:off x="3419283" y="3819078"/>
            <a:ext cx="5269575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643898277" name=""/>
          <p:cNvSpPr/>
          <p:nvPr/>
        </p:nvSpPr>
        <p:spPr bwMode="auto">
          <a:xfrm flipH="0" flipV="0">
            <a:off x="539236" y="791244"/>
            <a:ext cx="11196052" cy="5567834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01208922" name=""/>
          <p:cNvSpPr txBox="1"/>
          <p:nvPr/>
        </p:nvSpPr>
        <p:spPr bwMode="auto">
          <a:xfrm flipH="0" flipV="0">
            <a:off x="8611218" y="1029931"/>
            <a:ext cx="1889651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#2</a:t>
            </a:r>
            <a:endParaRPr/>
          </a:p>
        </p:txBody>
      </p:sp>
      <p:sp>
        <p:nvSpPr>
          <p:cNvPr id="610472710" name=""/>
          <p:cNvSpPr txBox="1"/>
          <p:nvPr/>
        </p:nvSpPr>
        <p:spPr bwMode="auto">
          <a:xfrm flipH="0" flipV="0">
            <a:off x="1356972" y="1396051"/>
            <a:ext cx="4780649" cy="4054199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6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The Duchess is a heavily built, middle-aged woman with shoulder-length, dark hair. She is tall and has a round face. She doesn't have any special features. The Duchess has a stern and commanding presence, often seen scolding others and asserting her authority.</a:t>
            </a:r>
            <a:endParaRPr/>
          </a:p>
        </p:txBody>
      </p:sp>
      <p:sp>
        <p:nvSpPr>
          <p:cNvPr id="1408523381" name=""/>
          <p:cNvSpPr txBox="1"/>
          <p:nvPr/>
        </p:nvSpPr>
        <p:spPr bwMode="auto">
          <a:xfrm flipH="0" flipV="0">
            <a:off x="7239078" y="1479604"/>
            <a:ext cx="4159262" cy="338363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Duchess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Build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Heavily built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Age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Middle-aged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Hair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Shoulder-length, dark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Height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Tall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Face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Round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None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Personality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Stern, commanding</a:t>
            </a:r>
            <a:endParaRPr sz="2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15820916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49568960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3156429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20157" y="528331"/>
            <a:ext cx="5963262" cy="5963262"/>
          </a:xfrm>
          <a:prstGeom prst="rect">
            <a:avLst/>
          </a:prstGeom>
        </p:spPr>
      </p:pic>
      <p:pic>
        <p:nvPicPr>
          <p:cNvPr id="1662212263" name=""/>
          <p:cNvPicPr>
            <a:picLocks noChangeAspect="1"/>
          </p:cNvPicPr>
          <p:nvPr/>
        </p:nvPicPr>
        <p:blipFill>
          <a:blip r:embed="rId4"/>
          <a:srcRect l="3267" t="3944" r="3348" b="6874"/>
          <a:stretch/>
        </p:blipFill>
        <p:spPr bwMode="auto">
          <a:xfrm flipH="0" flipV="0">
            <a:off x="7506447" y="443552"/>
            <a:ext cx="3659605" cy="61160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59077182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5" cy="1586525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2094345901" name=""/>
          <p:cNvSpPr txBox="1"/>
          <p:nvPr/>
        </p:nvSpPr>
        <p:spPr bwMode="auto">
          <a:xfrm flipH="0" flipV="0">
            <a:off x="3419282" y="3819078"/>
            <a:ext cx="5269934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769889010" name=""/>
          <p:cNvSpPr/>
          <p:nvPr/>
        </p:nvSpPr>
        <p:spPr bwMode="auto">
          <a:xfrm flipH="0" flipV="0">
            <a:off x="539235" y="791244"/>
            <a:ext cx="11196051" cy="5567833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7617572" name=""/>
          <p:cNvSpPr txBox="1"/>
          <p:nvPr/>
        </p:nvSpPr>
        <p:spPr bwMode="auto">
          <a:xfrm flipH="0" flipV="0">
            <a:off x="8611218" y="1029931"/>
            <a:ext cx="1890371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#3</a:t>
            </a:r>
            <a:endParaRPr/>
          </a:p>
        </p:txBody>
      </p:sp>
      <p:sp>
        <p:nvSpPr>
          <p:cNvPr id="916055870" name=""/>
          <p:cNvSpPr txBox="1"/>
          <p:nvPr/>
        </p:nvSpPr>
        <p:spPr bwMode="auto">
          <a:xfrm flipH="0" flipV="0">
            <a:off x="1356972" y="1396051"/>
            <a:ext cx="4781368" cy="4054199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6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Scrooge is a thin, elderly man with shoulder-length, grey hair. He is of medium height and has a thin face. There are no special features to note. Scrooge is known for being miserly and grumpy, often scowling and keeping to himself, counting his money in a dimly lit office.</a:t>
            </a:r>
            <a:endParaRPr/>
          </a:p>
        </p:txBody>
      </p:sp>
      <p:sp>
        <p:nvSpPr>
          <p:cNvPr id="387206629" name=""/>
          <p:cNvSpPr txBox="1"/>
          <p:nvPr/>
        </p:nvSpPr>
        <p:spPr bwMode="auto">
          <a:xfrm flipH="0" flipV="0">
            <a:off x="7239078" y="1479603"/>
            <a:ext cx="4163942" cy="301787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Scrooge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Build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Thin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Age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Elderly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Hair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Shoulder-length, grey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Height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Of medium height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Face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Thin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None</a:t>
            </a:r>
            <a:endParaRPr lang="en-US" sz="24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Personality</a:t>
            </a: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Miserly, grumpy</a:t>
            </a:r>
            <a:endParaRPr sz="2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0114237" name="Title 1"/>
          <p:cNvSpPr>
            <a:spLocks noGrp="1"/>
          </p:cNvSpPr>
          <p:nvPr>
            <p:ph type="ctrTitle"/>
          </p:nvPr>
        </p:nvSpPr>
        <p:spPr bwMode="auto">
          <a:xfrm>
            <a:off x="1340183" y="-298031"/>
            <a:ext cx="9144000" cy="2387599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573587684" name=""/>
          <p:cNvPicPr>
            <a:picLocks noChangeAspect="1"/>
          </p:cNvPicPr>
          <p:nvPr/>
        </p:nvPicPr>
        <p:blipFill>
          <a:blip r:embed="rId3"/>
          <a:srcRect l="0" t="7428" r="0" b="6402"/>
          <a:stretch/>
        </p:blipFill>
        <p:spPr bwMode="auto">
          <a:xfrm flipH="0" flipV="0">
            <a:off x="443544" y="602331"/>
            <a:ext cx="3918857" cy="5815262"/>
          </a:xfrm>
          <a:prstGeom prst="rect">
            <a:avLst/>
          </a:prstGeom>
        </p:spPr>
      </p:pic>
      <p:pic>
        <p:nvPicPr>
          <p:cNvPr id="675843433" name=""/>
          <p:cNvPicPr>
            <a:picLocks noChangeAspect="1"/>
          </p:cNvPicPr>
          <p:nvPr/>
        </p:nvPicPr>
        <p:blipFill>
          <a:blip r:embed="rId4"/>
          <a:srcRect l="0" t="8782" r="0" b="6421"/>
          <a:stretch/>
        </p:blipFill>
        <p:spPr bwMode="auto">
          <a:xfrm flipH="0" flipV="0">
            <a:off x="7929860" y="602331"/>
            <a:ext cx="3918857" cy="5815262"/>
          </a:xfrm>
          <a:prstGeom prst="rect">
            <a:avLst/>
          </a:prstGeom>
        </p:spPr>
      </p:pic>
      <p:pic>
        <p:nvPicPr>
          <p:cNvPr id="61261218" name=""/>
          <p:cNvPicPr>
            <a:picLocks noChangeAspect="1"/>
          </p:cNvPicPr>
          <p:nvPr/>
        </p:nvPicPr>
        <p:blipFill>
          <a:blip r:embed="rId5"/>
          <a:srcRect l="15010" t="0" r="15788" b="0"/>
          <a:stretch/>
        </p:blipFill>
        <p:spPr bwMode="auto">
          <a:xfrm flipH="0" flipV="0">
            <a:off x="3696447" y="0"/>
            <a:ext cx="474578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0">
              <a:schemeClr val="accent6"/>
            </a:gs>
            <a:gs pos="100000">
              <a:srgbClr val="FFFFFF"/>
            </a:gs>
          </a:gsLst>
          <a:lin ang="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766022" name="Title 1"/>
          <p:cNvSpPr>
            <a:spLocks noGrp="1"/>
          </p:cNvSpPr>
          <p:nvPr/>
        </p:nvSpPr>
        <p:spPr bwMode="auto">
          <a:xfrm flipH="0" flipV="0">
            <a:off x="2927763" y="844605"/>
            <a:ext cx="6249735" cy="1586525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223784653" name=""/>
          <p:cNvSpPr txBox="1"/>
          <p:nvPr/>
        </p:nvSpPr>
        <p:spPr bwMode="auto">
          <a:xfrm flipH="0" flipV="0">
            <a:off x="3419282" y="3819078"/>
            <a:ext cx="5270294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1568989548" name=""/>
          <p:cNvSpPr/>
          <p:nvPr/>
        </p:nvSpPr>
        <p:spPr bwMode="auto">
          <a:xfrm flipH="0" flipV="0">
            <a:off x="539235" y="844605"/>
            <a:ext cx="11196050" cy="5567833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23029967" name=""/>
          <p:cNvSpPr txBox="1"/>
          <p:nvPr/>
        </p:nvSpPr>
        <p:spPr bwMode="auto">
          <a:xfrm flipH="0" flipV="0">
            <a:off x="8611218" y="1029931"/>
            <a:ext cx="1892170" cy="36753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b="1">
                <a:latin typeface="Century Schoolbook"/>
                <a:ea typeface="Century Schoolbook"/>
                <a:cs typeface="Century Schoolbook"/>
              </a:rPr>
              <a:t>PROFILE #</a:t>
            </a:r>
            <a:r>
              <a:rPr lang="ru-RU"/>
              <a:t>4</a:t>
            </a:r>
            <a:endParaRPr/>
          </a:p>
        </p:txBody>
      </p:sp>
      <p:sp>
        <p:nvSpPr>
          <p:cNvPr id="1656652508" name=""/>
          <p:cNvSpPr txBox="1"/>
          <p:nvPr/>
        </p:nvSpPr>
        <p:spPr bwMode="auto">
          <a:xfrm flipH="0" flipV="0">
            <a:off x="1356972" y="1396051"/>
            <a:ext cx="4782087" cy="3657960"/>
          </a:xfrm>
          <a:prstGeom prst="rect">
            <a:avLst/>
          </a:prstGeom>
          <a:noFill/>
          <a:ln w="12699">
            <a:solidFill>
              <a:srgbClr val="00B050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26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Bob Cratchit is a slim, middle-aged man with short, brown hair. He is of medium height and has a gentle, round face. There are no special features. Bob is known for being kind and hardworking, always helping his family and doing his best at work.</a:t>
            </a:r>
            <a:endParaRPr/>
          </a:p>
        </p:txBody>
      </p:sp>
      <p:sp>
        <p:nvSpPr>
          <p:cNvPr id="241462067" name=""/>
          <p:cNvSpPr txBox="1"/>
          <p:nvPr/>
        </p:nvSpPr>
        <p:spPr bwMode="auto">
          <a:xfrm flipH="0" flipV="0">
            <a:off x="6904868" y="1479603"/>
            <a:ext cx="4564133" cy="3017879"/>
          </a:xfrm>
          <a:prstGeom prst="rect">
            <a:avLst/>
          </a:prstGeom>
          <a:noFill/>
          <a:ln w="12699">
            <a:solidFill>
              <a:schemeClr val="accent2"/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Bob Cratchit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Build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Slim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Age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Middle-aged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Hair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Short, brown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Height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Of medium height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Face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Gentle, round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Special Features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None</a:t>
            </a:r>
            <a:endParaRPr sz="2400"/>
          </a:p>
          <a:p>
            <a:pPr>
              <a:defRPr/>
            </a:pPr>
            <a:r>
              <a:rPr sz="2400" b="1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Personality</a:t>
            </a:r>
            <a:r>
              <a:rPr sz="2400" b="0" i="0" u="none">
                <a:solidFill>
                  <a:srgbClr val="0D0D0D"/>
                </a:solidFill>
                <a:latin typeface="Arial"/>
                <a:ea typeface="Arial"/>
                <a:cs typeface="Arial"/>
              </a:rPr>
              <a:t>: Kind, hardworking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ONLYOFFICE/8.0.1.31</Application>
  <DocSecurity>0</DocSecurity>
  <PresentationFormat>Widescreen</PresentationFormat>
  <Paragraphs>0</Paragraphs>
  <Slides>17</Slides>
  <Notes>17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modified xsi:type="dcterms:W3CDTF">2024-06-02T20:43:25Z</dcterms:modified>
  <cp:category/>
  <cp:contentStatus/>
  <cp:version/>
</cp:coreProperties>
</file>