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73" r:id="rId10"/>
    <p:sldId id="274" r:id="rId11"/>
    <p:sldId id="286" r:id="rId12"/>
    <p:sldId id="262" r:id="rId13"/>
    <p:sldId id="263" r:id="rId14"/>
    <p:sldId id="264" r:id="rId15"/>
    <p:sldId id="266" r:id="rId16"/>
    <p:sldId id="265" r:id="rId17"/>
    <p:sldId id="284" r:id="rId18"/>
    <p:sldId id="285" r:id="rId19"/>
    <p:sldId id="275" r:id="rId20"/>
    <p:sldId id="287" r:id="rId21"/>
    <p:sldId id="279" r:id="rId22"/>
    <p:sldId id="278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981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мственная отсталость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нарушение интеллекта) детей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дошкольного и школьного возраста.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215" y="2209800"/>
            <a:ext cx="6102875" cy="44095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85169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Синдром Коффина-Лоури</a:t>
            </a:r>
            <a:endParaRPr lang="ru-RU" sz="44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67544" y="1268760"/>
            <a:ext cx="4114800" cy="504056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Синоним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умственная отсталость и костно-хрящевые аномалии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Минимальные диагностические признаки: антимонголоидный разрез глаз, луковицеобразный нос, низкий рост, конусовидные пальцы, умственная отсталость. Клиническая характеристика. При синдроме наблюдаются специфические черты лица: квадратный лоб, выступающие надбровные дуги, антимонголоидный разрез глаз, гипертелоризм, периорбитальная полнота тканей, широкая спинка носа, открытые вперед ноздри, полные выступающие губы, открытый рот, массивный подбородок, оттопыренные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уши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62" y="1660525"/>
            <a:ext cx="3729038" cy="50105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84678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Степени умственной отсталости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Интеллектуальную инвалидность разделяют на 4 стадии. Такая классификация отталкивается от специальных тестов и базируется на коэффициенте уровня интеллекта IQ: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Следует отметить, что при длительном и настойчивом обучении людей с любой степенью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малоумия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можно достичь выполнения ими базовых навыков.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 вопрос для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дисскусии</a:t>
            </a:r>
            <a:r>
              <a:rPr lang="ru-RU" b="1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внобедренный треугольник 16"/>
          <p:cNvSpPr/>
          <p:nvPr/>
        </p:nvSpPr>
        <p:spPr>
          <a:xfrm>
            <a:off x="152400" y="0"/>
            <a:ext cx="8991600" cy="6858000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9665"/>
              </p:ext>
            </p:extLst>
          </p:nvPr>
        </p:nvGraphicFramePr>
        <p:xfrm>
          <a:off x="0" y="0"/>
          <a:ext cx="9143999" cy="68580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8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3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44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0808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МКБ 10</a:t>
                      </a:r>
                    </a:p>
                    <a:p>
                      <a:pPr algn="ctr"/>
                      <a:r>
                        <a:rPr lang="ru-RU" sz="2400" dirty="0" smtClean="0"/>
                        <a:t>(</a:t>
                      </a:r>
                      <a:r>
                        <a:rPr lang="ru-RU" sz="2400" dirty="0" err="1" smtClean="0"/>
                        <a:t>мед.терминология</a:t>
                      </a:r>
                      <a:r>
                        <a:rPr lang="ru-RU" sz="2400" dirty="0" smtClean="0"/>
                        <a:t>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Глубина дефекта</a:t>
                      </a:r>
                    </a:p>
                    <a:p>
                      <a:pPr algn="ctr"/>
                      <a:r>
                        <a:rPr lang="ru-RU" sz="2400" dirty="0" smtClean="0"/>
                        <a:t>(</a:t>
                      </a:r>
                      <a:r>
                        <a:rPr lang="ru-RU" sz="2400" dirty="0" err="1" smtClean="0"/>
                        <a:t>педагог.терминология</a:t>
                      </a:r>
                      <a:r>
                        <a:rPr lang="ru-RU" sz="2400" dirty="0" smtClean="0"/>
                        <a:t>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Образовательная программа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2179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2400" dirty="0" smtClean="0"/>
                        <a:t>Дебильность</a:t>
                      </a:r>
                    </a:p>
                    <a:p>
                      <a:pPr algn="ctr"/>
                      <a:r>
                        <a:rPr lang="en-US" sz="2400" dirty="0" smtClean="0"/>
                        <a:t>F.70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2400" dirty="0" smtClean="0"/>
                        <a:t>Легкая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ФАООП (УО) 1 вариант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808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 выраженная имбецильность</a:t>
                      </a:r>
                    </a:p>
                    <a:p>
                      <a:pPr algn="ctr"/>
                      <a:r>
                        <a:rPr lang="en-US" sz="2400" dirty="0" smtClean="0"/>
                        <a:t>F.71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Умеренная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ФАООП (УО) 2 вариант</a:t>
                      </a:r>
                    </a:p>
                    <a:p>
                      <a:pPr algn="ctr"/>
                      <a:r>
                        <a:rPr lang="ru-RU" sz="2400" dirty="0" smtClean="0"/>
                        <a:t>СИПР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Выражен. имбецильность</a:t>
                      </a:r>
                    </a:p>
                    <a:p>
                      <a:pPr algn="ctr"/>
                      <a:r>
                        <a:rPr lang="en-US" sz="2400" dirty="0" smtClean="0"/>
                        <a:t>F.72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Тяжелая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994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Идиотия</a:t>
                      </a:r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F.73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Глубокая</a:t>
                      </a:r>
                    </a:p>
                    <a:p>
                      <a:pPr algn="ctr"/>
                      <a:r>
                        <a:rPr lang="ru-RU" sz="2400" dirty="0" smtClean="0"/>
                        <a:t>(ТМНР)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Стрелка вправо 8"/>
          <p:cNvSpPr/>
          <p:nvPr/>
        </p:nvSpPr>
        <p:spPr>
          <a:xfrm>
            <a:off x="2667000" y="2057400"/>
            <a:ext cx="597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590800" y="3352800"/>
            <a:ext cx="597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667000" y="4800600"/>
            <a:ext cx="597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590800" y="5943600"/>
            <a:ext cx="597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943600" y="2133600"/>
            <a:ext cx="9022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943600" y="3657600"/>
            <a:ext cx="902208" cy="25146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4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92697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Легкая</a:t>
            </a:r>
            <a:r>
              <a:rPr lang="ru-RU" dirty="0" smtClean="0"/>
              <a:t> </a:t>
            </a:r>
            <a:r>
              <a:rPr lang="ru-RU" sz="4600" dirty="0" smtClean="0"/>
              <a:t>степень</a:t>
            </a:r>
            <a:r>
              <a:rPr lang="ru-RU" sz="4400" dirty="0" smtClean="0"/>
              <a:t> </a:t>
            </a:r>
            <a:r>
              <a:rPr lang="en-US" sz="4400" dirty="0" smtClean="0"/>
              <a:t>F70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896584"/>
          </a:xfrm>
        </p:spPr>
        <p:txBody>
          <a:bodyPr/>
          <a:lstStyle/>
          <a:p>
            <a:pPr algn="ctr"/>
            <a:r>
              <a:rPr lang="ru-RU" dirty="0" smtClean="0"/>
              <a:t>При умственной отсталости легкой степени </a:t>
            </a:r>
            <a:r>
              <a:rPr lang="en-US" dirty="0" smtClean="0"/>
              <a:t> IQ </a:t>
            </a:r>
            <a:r>
              <a:rPr lang="ru-RU" dirty="0" smtClean="0"/>
              <a:t>от 50 до 69 единиц (у взрослых психический возраст составляет 9-12 лет). Достигают полной независимости по уходу за собой, в практических и домашних навыках. Основные затруднения наблюдаются в сфере школьной успеваемости, не осваивают общеобразовательную программу. Тем не менее многие взрослые способны работать.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509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dirty="0" smtClean="0"/>
              <a:t>Умеренная степень</a:t>
            </a:r>
            <a:r>
              <a:rPr lang="en-US" dirty="0" smtClean="0"/>
              <a:t> F71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51846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 умеренной умственной отсталости </a:t>
            </a:r>
            <a:r>
              <a:rPr lang="en-US" dirty="0" smtClean="0"/>
              <a:t>IQ </a:t>
            </a:r>
            <a:r>
              <a:rPr lang="ru-RU" dirty="0" smtClean="0"/>
              <a:t>в диапазоне 35-49( у взрослых психический возраст составляет 6-9 лет). Выраженное отставание в развитии навыков самообслуживания и моторики, но в большинстве случаев, лица относящиеся к этой категории, поддаются обучению и со временем достигают некоторого уровня независимости, освоив навыки, необходимые для самообслуживания и адекватного общения. Овладевают умением читать и понимать несложные тексты, основами письма и счета.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8363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Тяжелая степень</a:t>
            </a:r>
            <a:r>
              <a:rPr lang="en-US" dirty="0" smtClean="0"/>
              <a:t> F72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4968592"/>
          </a:xfrm>
        </p:spPr>
        <p:txBody>
          <a:bodyPr/>
          <a:lstStyle/>
          <a:p>
            <a:pPr algn="ctr"/>
            <a:r>
              <a:rPr lang="ru-RU" dirty="0" smtClean="0"/>
              <a:t>Тяжелая умственная отсталость по клинической картине во многом сходна с умеренной степенью, но отличается от нее более низким </a:t>
            </a:r>
            <a:r>
              <a:rPr lang="en-US" dirty="0" smtClean="0"/>
              <a:t>IQ</a:t>
            </a:r>
            <a:r>
              <a:rPr lang="ru-RU" dirty="0" smtClean="0"/>
              <a:t>, который находится в пределах от 20-34 единиц(психический возраст у взрослых 3-6 лет) и наличием выраженной степени моторного нарушения. Такая степень умственной отсталости влечет за собой постоянную потребность в поддержке.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366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Глубокая степень</a:t>
            </a:r>
            <a:r>
              <a:rPr lang="en-US" dirty="0" smtClean="0"/>
              <a:t> F73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en-US" dirty="0" smtClean="0"/>
              <a:t>IQ </a:t>
            </a:r>
            <a:r>
              <a:rPr lang="ru-RU" dirty="0" smtClean="0"/>
              <a:t>ниже 20(у взрослых психологический возраст менее трех лет),что означает весьма ограниченные  способности к пониманию и выполнению даже простых инструкций. Они не способны заботиться о своих элементарных потребностях, и нуждаются в постоянной помощи и надзоре.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700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Итоги реализации ФАООП вариант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Освоение обучающимися ФАООП УО (вариант 1) предполагает достижение ими двух видов результатов: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личностных и предметных.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структуре планируемых результатов ведущее место принадлежит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личностным результатам,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поскольку именно они обеспечивают овладение комплексом социальных (жизненных) компетенций, необходимых для достижения основной цели современного образования - введения обучающихся с умственной отсталостью (интеллектуальными нарушениями) в культуру, овладение ими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социокультурным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опытом.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Предметные результаты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включают освоенные знания и умения, специфичные для каждой предметной области, готовность их применения на практике.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Итоги реализации ФАООП вариант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467600" cy="5254752"/>
          </a:xfrm>
        </p:spPr>
        <p:txBody>
          <a:bodyPr>
            <a:normAutofit/>
          </a:bodyPr>
          <a:lstStyle/>
          <a:p>
            <a:r>
              <a:rPr lang="ru-RU" dirty="0" smtClean="0"/>
              <a:t>Итогом образования является – нормализация их жизни. Под нормализацией понимается такой образ жизни, который является привычным и необходимым для большинства людей:</a:t>
            </a:r>
          </a:p>
          <a:p>
            <a:r>
              <a:rPr lang="ru-RU" dirty="0" smtClean="0"/>
              <a:t>-жить в семье</a:t>
            </a:r>
          </a:p>
          <a:p>
            <a:r>
              <a:rPr lang="ru-RU" dirty="0" smtClean="0"/>
              <a:t>-решать вопросы повседневной жизнедеятельности</a:t>
            </a:r>
          </a:p>
          <a:p>
            <a:r>
              <a:rPr lang="ru-RU" dirty="0" smtClean="0"/>
              <a:t>-выполнять полезную трудовую деятельность.</a:t>
            </a:r>
          </a:p>
          <a:p>
            <a:pPr>
              <a:buNone/>
            </a:pPr>
            <a:r>
              <a:rPr lang="ru-RU" dirty="0" smtClean="0"/>
              <a:t>Иными словами, конечная цель образования: достижение учеником максимально возможной самостоятельности и независимой жизни.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Психолого-педагогическая характеристика детей с аутизмом.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Танюшка\Desktop\scale_120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6550" y="1600200"/>
            <a:ext cx="6308900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305800" cy="6092952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Умственная отсталость (олигофрения) или </a:t>
            </a:r>
            <a:r>
              <a:rPr lang="ru-RU" sz="28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малоумие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хроническое, стойко выраженное снижение познавательной деятельности ребёнка, возникшее на основе органического поражения ЦНС(в первую очередь коры головного мозга)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пренатальном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интранатальном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раннем постнатальном периоде до 3 лет. Степень выраженности интеллектуального недоразвития  соотносится со сроками в которые возникло поражение ЦНС – чем оно произошло раньше, тем тяжелее последствия.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и приобретенная 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умственная отсталость -деменция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Это отдельная «возрастная»  патология у пожилых людей, следствие естественного повреждения головного мозга и, как результат, распад психических функций.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458200" cy="6016752"/>
          </a:xfrm>
        </p:spPr>
        <p:txBody>
          <a:bodyPr>
            <a:normAutofit/>
          </a:bodyPr>
          <a:lstStyle/>
          <a:p>
            <a:r>
              <a:rPr lang="ru-RU" dirty="0" smtClean="0"/>
              <a:t>РАС (расстройства </a:t>
            </a:r>
            <a:r>
              <a:rPr lang="ru-RU" dirty="0" err="1" smtClean="0"/>
              <a:t>аутистического</a:t>
            </a:r>
            <a:r>
              <a:rPr lang="ru-RU" dirty="0" smtClean="0"/>
              <a:t> спектра) являются достаточно распространенной проблемой детского возраста и характеризуются нарушением развития коммуникации и социальных навыков.</a:t>
            </a:r>
          </a:p>
          <a:p>
            <a:r>
              <a:rPr lang="ru-RU" dirty="0" smtClean="0"/>
              <a:t>Вместе с тем, вне зависимости от этиологии степень нарушения (искажения) психического развития при аутизме может сильно различаться. При этом у многих детей диагностируется легкая или умеренная умственная отсталость, вместе с тем  расстройства </a:t>
            </a:r>
            <a:r>
              <a:rPr lang="ru-RU" dirty="0" err="1" smtClean="0"/>
              <a:t>аутистического</a:t>
            </a:r>
            <a:r>
              <a:rPr lang="ru-RU" dirty="0" smtClean="0"/>
              <a:t> спектра обнаруживаются и у детей, чье интеллектуальное развитие оценивается как нормальное и даже высокое. Нередки случаи, когда дети с выраженным аутизмом проявляют избирательную одаренность ( синдром </a:t>
            </a:r>
            <a:r>
              <a:rPr lang="ru-RU" dirty="0" err="1" smtClean="0"/>
              <a:t>Аспергера</a:t>
            </a:r>
            <a:r>
              <a:rPr lang="ru-RU" smtClean="0"/>
              <a:t>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Триада нарушений развития у детей с РАС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Танюшка\Desktop\7fecc6f4d8cfa29c59a30ee1d20b9404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89154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29868" t="36458" r="18594" b="177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Танюшка\Desktop\IMG_9176.PNG"/>
          <p:cNvPicPr>
            <a:picLocks noChangeAspect="1" noChangeArrowheads="1"/>
          </p:cNvPicPr>
          <p:nvPr/>
        </p:nvPicPr>
        <p:blipFill>
          <a:blip r:embed="rId2"/>
          <a:srcRect t="13349" b="52211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Танюшка\Desktop\IMG_9176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47248" b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8610600" cy="6473952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Ребенок с умственной отсталостью учится и развивается в пределах своих возможностей. Умственная отсталость, к сожалению, не лечится. Если нет противопоказаний, по назначению врача ребенок может пройти специальную терапию, которая будет стимулировать его развитие, но, опять же, в пределах возможностей организма ребенка.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Целью коррекционно-воспитательной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работы с детьми с интеллектуальными нарушениями  является обучение их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доступным знаниям и социальное </a:t>
            </a:r>
            <a:r>
              <a:rPr lang="ru-RU" sz="2600" u="sng" dirty="0" err="1" smtClean="0">
                <a:latin typeface="Times New Roman" pitchFamily="18" charset="0"/>
                <a:cs typeface="Times New Roman" pitchFamily="18" charset="0"/>
              </a:rPr>
              <a:t>адаптирование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 к самостоятельной жизни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ÐÐ°ÑÑÐ¸Ð½ÐºÐ¸ Ð¿Ð¾ Ð·Ð°Ð¿ÑÐ¾ÑÑ ÐºÐ°ÑÑÐ¸Ð½ÐºÐ¸ Ð»Ð¾Ð³Ð¾Ð¿ÐµÐ´ Ñ Ð´ÐµÑÑ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4437990"/>
            <a:ext cx="3810000" cy="21841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0"/>
            <a:ext cx="7239000" cy="3429000"/>
          </a:xfrm>
        </p:spPr>
        <p:txBody>
          <a:bodyPr>
            <a:normAutofit fontScale="250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798638" algn="l"/>
              </a:tabLst>
            </a:pPr>
            <a:endParaRPr lang="ru-RU" sz="2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86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1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Такие дети испытывают проблемы: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речью;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общей и мелкой моторики;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нарушена когнитивная сфера : память, внимание мышление, восприятие;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сложность с адаптацией;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эмоционально-волевой сферой.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endParaRPr lang="ru-RU" sz="7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endParaRPr lang="ru-RU" sz="7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endParaRPr lang="ru-RU" sz="7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krasi\Desktop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276600"/>
            <a:ext cx="64770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4000" cy="6857999"/>
        </p:xfrm>
        <a:graphic>
          <a:graphicData uri="http://schemas.openxmlformats.org/drawingml/2006/table">
            <a:tbl>
              <a:tblPr/>
              <a:tblGrid>
                <a:gridCol w="1699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3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947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Причины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Факторы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7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биомедицинские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социальные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поведенческие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Внутриутробное развитие плода </a:t>
                      </a:r>
                      <a:r>
                        <a:rPr lang="ru-RU" sz="1400" b="1" i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пренатальные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внутриутробный</a:t>
                      </a:r>
                      <a:endParaRPr lang="ru-RU" sz="1400" b="1" i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-возраст родителей;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-заболевания у матери;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-хромосомные нарушения;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-врожденные синдромы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-нищенское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существование матери, она подвергалась насилию, плохо питалась, не имела доступ к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медуслугам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-родители употребляли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алкоголь,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табак, 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наркотики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11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Рождение ребенка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перинатальные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28 суток </a:t>
                      </a:r>
                      <a:r>
                        <a:rPr lang="ru-RU" sz="1400" b="1" i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бер.до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7 дня</a:t>
                      </a:r>
                      <a:endParaRPr lang="ru-RU" sz="1400" b="1" i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-недоношенность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-родовые травмы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плохой уход за малышом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отказ от ребенка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48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Дальнейшая жизнь </a:t>
                      </a:r>
                      <a:r>
                        <a:rPr lang="ru-RU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(постнатальные)</a:t>
                      </a:r>
                      <a:endParaRPr lang="ru-RU" sz="1400" b="1" i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-плохое воспитание;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-травмы мозга;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-дегенеративные заболевания;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-эпилепсия;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-менингоэнцефалит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-бедность;</a:t>
                      </a:r>
                      <a:b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-плохие взаимоотношения в семье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-домашнее  насилие,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-жесткость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 ребенку,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егоизоляция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-несоблюдение мер безопасности;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-плохое поведение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84" marR="34084" marT="34084" marB="34084">
                    <a:lnL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47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87580" cy="720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Конкретных «виновников», даже несмотря 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довольно скрупулезные исследования и раннюю диагностику,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никто точно назвать не может.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Но, если проанализировать таблицу, с наибольшей вероятностью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поводом появления олигофрении могут быть:</a:t>
            </a:r>
          </a:p>
          <a:p>
            <a:pPr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любые генетические сбои – мутации генов, их дисфункция, </a:t>
            </a: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хромосомные аномалии;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наследственные отклонения развития;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недоедание;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инфекционные болезни матери в период беременности – сифилис, </a:t>
            </a: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краснуха, ВИЧ, герпес, токсоплазмоз и т.п.;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преждевременные роды;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проблемные роды – асфиксия, механические травмы, гипоксия, асфиксия плода;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недостаточное воспитание ребенка с рождения, </a:t>
            </a: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уделяли ему мало времени;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токсическое воздействие на плод, ведущее к поражению головного мозга – </a:t>
            </a: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употребление родителями сильных препаратов, наркотиков, спиртных напитков,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инфекционные заболевания ребенка;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травма черепа;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болезни, затрагивающие мозг – энцефалит, коклюш, менингит, ветряная оспа;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822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Науке известно более 450 наследственных заболеваний, сопровождающихся умственной отсталостью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2133600"/>
            <a:ext cx="830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Установлено, что при вступлении в брак умственно отсталых людей и рождения ими потомства, число детей имеющих то же нарушение развития составляет примерно 60%,  и около 30%,если умственно отсталым является один из них.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4572000"/>
            <a:ext cx="784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Синдромы, скомбинированные с разными степенями умственной отсталости такие как: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Синдром Дауна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8839200" cy="5805264"/>
          </a:xfrm>
        </p:spPr>
      </p:pic>
    </p:spTree>
    <p:extLst>
      <p:ext uri="{BB962C8B-B14F-4D97-AF65-F5344CB8AC3E}">
        <p14:creationId xmlns:p14="http://schemas.microsoft.com/office/powerpoint/2010/main" val="1783341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424936" cy="56366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Синдром Карпентера</a:t>
            </a:r>
            <a:endParaRPr lang="ru-RU" sz="44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81000" y="1143000"/>
            <a:ext cx="3352800" cy="5334000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cs typeface="Angsana New" panose="02020603050405020304" pitchFamily="18" charset="-34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редкое аутосомно-рецессивное заболевание характеризующееся акроцефалией(высокий “башенный”череп), краниосиностозом (преждевременным зарастанием черепных швов, ограничивающим рост черепа и приводящим к его деформации), ожирение.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cs typeface="Urdu Typesetting" panose="03020402040406030203" pitchFamily="66" charset="-7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447800"/>
            <a:ext cx="4543498" cy="50755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24842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Синдром Рубинштейна - Тэйби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8610600" cy="5715000"/>
          </a:xfrm>
        </p:spPr>
      </p:pic>
    </p:spTree>
    <p:extLst>
      <p:ext uri="{BB962C8B-B14F-4D97-AF65-F5344CB8AC3E}">
        <p14:creationId xmlns:p14="http://schemas.microsoft.com/office/powerpoint/2010/main" val="2923792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430</TotalTime>
  <Words>1258</Words>
  <Application>Microsoft Office PowerPoint</Application>
  <PresentationFormat>Экран (4:3)</PresentationFormat>
  <Paragraphs>116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Angsana New</vt:lpstr>
      <vt:lpstr>Arial</vt:lpstr>
      <vt:lpstr>Calibri</vt:lpstr>
      <vt:lpstr>Century Schoolbook</vt:lpstr>
      <vt:lpstr>Times New Roman</vt:lpstr>
      <vt:lpstr>Urdu Typesetting</vt:lpstr>
      <vt:lpstr>Wingdings</vt:lpstr>
      <vt:lpstr>Wingdings 2</vt:lpstr>
      <vt:lpstr>Эркер</vt:lpstr>
      <vt:lpstr>Умственная отсталость  (нарушение интеллекта) детей дошкольного и школьного возраста.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Синдром Дауна</vt:lpstr>
      <vt:lpstr>Синдром Карпентера</vt:lpstr>
      <vt:lpstr>Синдром Рубинштейна - Тэйби</vt:lpstr>
      <vt:lpstr>Синдром Коффина-Лоури</vt:lpstr>
      <vt:lpstr>Степени умственной отсталости</vt:lpstr>
      <vt:lpstr>Презентация PowerPoint</vt:lpstr>
      <vt:lpstr>Легкая степень F70 </vt:lpstr>
      <vt:lpstr>Умеренная степень F71</vt:lpstr>
      <vt:lpstr>Тяжелая степень F72</vt:lpstr>
      <vt:lpstr>Глубокая степень F73</vt:lpstr>
      <vt:lpstr>Итоги реализации ФАООП вариант 1</vt:lpstr>
      <vt:lpstr>Итоги реализации ФАООП вариант 2</vt:lpstr>
      <vt:lpstr>Психолого-педагогическая характеристика детей с аутизмом.</vt:lpstr>
      <vt:lpstr>Презентация PowerPoint</vt:lpstr>
      <vt:lpstr>Триада нарушений развития у детей с РАС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Умственная отсталость  (олигофрения)- также известной как малоумие.</dc:title>
  <dc:creator>Танюшка</dc:creator>
  <cp:lastModifiedBy>Учитель</cp:lastModifiedBy>
  <cp:revision>33</cp:revision>
  <dcterms:created xsi:type="dcterms:W3CDTF">2024-03-25T19:02:54Z</dcterms:created>
  <dcterms:modified xsi:type="dcterms:W3CDTF">2024-03-27T07:25:21Z</dcterms:modified>
</cp:coreProperties>
</file>