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8" r:id="rId1"/>
  </p:sldMasterIdLst>
  <p:sldIdLst>
    <p:sldId id="256" r:id="rId2"/>
    <p:sldId id="263" r:id="rId3"/>
    <p:sldId id="267" r:id="rId4"/>
    <p:sldId id="261" r:id="rId5"/>
    <p:sldId id="260" r:id="rId6"/>
    <p:sldId id="259" r:id="rId7"/>
    <p:sldId id="268" r:id="rId8"/>
    <p:sldId id="269" r:id="rId9"/>
    <p:sldId id="265" r:id="rId10"/>
    <p:sldId id="270" r:id="rId11"/>
    <p:sldId id="266" r:id="rId12"/>
    <p:sldId id="262" r:id="rId13"/>
    <p:sldId id="271" r:id="rId14"/>
    <p:sldId id="274" r:id="rId15"/>
    <p:sldId id="272" r:id="rId16"/>
    <p:sldId id="278" r:id="rId17"/>
    <p:sldId id="273" r:id="rId18"/>
    <p:sldId id="275" r:id="rId19"/>
    <p:sldId id="276" r:id="rId20"/>
    <p:sldId id="277" r:id="rId21"/>
    <p:sldId id="279" r:id="rId22"/>
    <p:sldId id="281" r:id="rId23"/>
    <p:sldId id="282" r:id="rId24"/>
    <p:sldId id="283" r:id="rId25"/>
    <p:sldId id="284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68A8365-0789-4D47-9E13-E3DBB1709636}">
          <p14:sldIdLst>
            <p14:sldId id="256"/>
            <p14:sldId id="263"/>
            <p14:sldId id="267"/>
            <p14:sldId id="261"/>
            <p14:sldId id="260"/>
            <p14:sldId id="259"/>
            <p14:sldId id="268"/>
            <p14:sldId id="269"/>
          </p14:sldIdLst>
        </p14:section>
        <p14:section name="Раздел без заголовка" id="{5021BA70-F425-486E-988C-ACB34A46443D}">
          <p14:sldIdLst>
            <p14:sldId id="265"/>
            <p14:sldId id="270"/>
            <p14:sldId id="266"/>
            <p14:sldId id="262"/>
            <p14:sldId id="271"/>
            <p14:sldId id="274"/>
            <p14:sldId id="272"/>
            <p14:sldId id="278"/>
            <p14:sldId id="273"/>
            <p14:sldId id="275"/>
            <p14:sldId id="276"/>
            <p14:sldId id="277"/>
            <p14:sldId id="279"/>
            <p14:sldId id="281"/>
            <p14:sldId id="282"/>
            <p14:sldId id="283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35"/>
    <p:restoredTop sz="94681"/>
  </p:normalViewPr>
  <p:slideViewPr>
    <p:cSldViewPr snapToGrid="0">
      <p:cViewPr varScale="1">
        <p:scale>
          <a:sx n="84" d="100"/>
          <a:sy n="84" d="100"/>
        </p:scale>
        <p:origin x="200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847D-1CF6-46BA-B46B-48BED0604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cap="all" spc="1500" baseline="0">
                <a:latin typeface="+mj-lt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4F5A5-C931-4A4C-B6B1-EF4C95965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cap="all" spc="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E4AEC-B6E4-439C-B716-EBE3D4D1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F81C-1FCB-4DBA-8044-F1A0FCFD45A6}" type="datetime1">
              <a:rPr lang="en-US" smtClean="0"/>
              <a:t>6/3/24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BC18-102E-45BF-8FEA-801E9C5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8BF5F-B1F8-461F-9B3D-7D50D024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133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871-D377-4EC0-9ACF-86842F01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53202-92A9-45A3-B812-777DB9578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7196FB0C-3A9D-4892-90C9-21F3459AAD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6938C96-CF0F-4B69-A695-913F11BFC6F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CA7E6BB-6B60-4BF5-9D3E-A3FE782EF5B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F693EDA-57B3-4AEB-863B-B198C2A5A8E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3A04A96-045F-4B6E-AEEE-11A2FA01B4F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B357DC-5AD3-44F4-879B-5AD6B18AC36F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CA47F-83AD-4BE3-AC2F-6C17883F7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92B3-2D87-4CDF-B84B-C46E5F5D31F7}" type="datetime1">
              <a:rPr lang="en-US" smtClean="0"/>
              <a:t>6/3/24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8A72-3200-4597-A9C5-0D9ECFF3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0055A-71D4-49B4-8A8F-19AFDB84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0E5D27-C447-432F-982D-B60FDD6F34A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958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59DBB-9256-464D-8A6A-8BDA7154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5E310-E6CB-4838-8E9B-B288DA552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BCF412A8-E798-47AD-ABD9-98D76A55D30B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0160C5-475D-401A-AEE2-2C04E99A1518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CC7CE9-9C7F-49C2-8609-47BF523390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26FD5F1-978C-45AF-9086-D5DBE1F01681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73AB1C-723A-4FB4-9B23-65BAF507483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DE5510-5094-4FA4-96E5-AD4841D1C38A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E2202-679F-48B0-B2DD-F6F54711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9E57-47B1-47B0-B526-3153E4B1E729}" type="datetime1">
              <a:rPr lang="en-US" smtClean="0"/>
              <a:t>6/3/24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BC83D-E4C0-49E1-ADA1-1AF40398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211E-B2EA-4CDC-9E84-B6898394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E2F5FD-5D31-4C1D-82F8-93624C7B0A3C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254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8500-1605-41EA-A15F-9B79DF7E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4AC8-25A5-4D7F-BF23-CB20AA2EC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5D22-0146-4DE2-9E78-4C00333D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7773D-8987-489A-A650-3D6F7D5C7C38}" type="datetime1">
              <a:rPr lang="en-US" smtClean="0"/>
              <a:t>6/3/24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9717A-A1FE-485D-AFFF-2C7026C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B88B-64CF-4100-8F07-D191DD79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4332FF-8349-42A5-B5C8-5EE3825CE25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26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BFE6C-EBF1-47DE-8468-E7125172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04992-D139-48DC-BCCE-D71EA23CA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A8C5E768-0E62-4DE7-A0AF-93121DA843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02845F-9E8A-41E1-B051-1AAA46C997A2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A45C410-5FD0-4339-A3BC-A865DE4190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B0B703-8BA8-483C-A433-C44C809687D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CFA03D-B879-419B-88B9-F4F3645C8AF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B0260A-6B2D-4F54-8614-60BC3103E166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AB8F6-0796-47E9-B1D4-760B7CCF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150C1-1D78-4D80-810D-E9E86F6E88AB}" type="datetime1">
              <a:rPr lang="en-US" smtClean="0"/>
              <a:t>6/3/24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86FC0-7327-44D9-B689-0AE73FD2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9D265-BFBA-4C93-9B1A-B9483AE6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F5FEB-DE92-47DA-8C46-DC088E8960A4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35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37BE-B22F-40EE-94F0-04549BC5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71582-4BAF-4211-AD4A-476ED6EB11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DCF6B-C800-4345-BAE9-EE9FA659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E6190A1E-5381-43C4-B058-7758339984D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E35469-0BEA-4E5E-955F-1AA300A62DE5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F650BE-565E-4A52-8143-7A87700FC5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86A3F89-AA2A-44E5-915E-C47A069EB68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7F514-AB27-4489-8D3C-01DD1025DDA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41169F-1C39-4D04-AF32-D0D14D004B05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87465-759F-4895-8FC6-DD464FB9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CBD8-1588-4B6B-B74D-87480DDE94C0}" type="datetime1">
              <a:rPr lang="en-US" smtClean="0"/>
              <a:t>6/3/24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1AA18-D8A5-44D9-881C-522258ED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A574-A76A-4F4C-8CBD-768278B6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3E083-ADC4-4391-83DD-781529A6611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423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B666-D6BE-4FA8-9CF1-F15FD58B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4B4A-DE64-4563-83CD-C40B1D681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A0314-0202-4E6D-8352-C28376A9C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56083-87B4-4603-B6FF-A9EB68E3E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3708CF-F028-4917-A9CB-59BF5248A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1B934BF-E239-47E1-93E9-EA3182162D21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BBF177-5044-426A-93ED-64BDC84BF18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4270648-77F5-4D28-B691-DA57AA28FD73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86B770-2F70-4B7B-9525-286BBD63AD7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DC14D-7AE3-41CD-ADFC-A3601D4F9DF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181834-8401-4B66-85EE-1CBF57807DA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3C091-3B62-4087-9A97-63BBE28C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4440-721C-4D75-BD4F-4CFB3D51CDCA}" type="datetime1">
              <a:rPr lang="en-US" smtClean="0"/>
              <a:t>6/3/24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0710C3-2723-4847-BCAF-96D9FAE5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18B2C-95AC-4438-97FD-07ACF297B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B0F5A7-6E8A-4BCD-8F1F-233ECD21B26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60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9CF7F-748D-4598-983E-96A2BE2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6" name="Graphic 185">
            <a:extLst>
              <a:ext uri="{FF2B5EF4-FFF2-40B4-BE49-F238E27FC236}">
                <a16:creationId xmlns:a16="http://schemas.microsoft.com/office/drawing/2014/main" id="{DFD4D3BE-80D4-4E69-9C76-F0D8517DF690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B6E97F-00E1-4372-8978-8BCBDC9026E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C7651B7-7A30-4AFA-A4D7-0B0C5D2DDA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D2FC5CA-556B-4409-B084-34753A1F04E6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3FB41-EE1F-4889-9096-3A38936330D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DD19F3B-7B3E-4861-8FDA-D0116C96C16E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A2C46-C908-4010-AAE2-9FA41B14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01A64-483B-4532-94FB-D8F90CB6DEE0}" type="datetime1">
              <a:rPr lang="en-US" smtClean="0"/>
              <a:t>6/3/24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F5279-7D37-4D98-9A70-987C84F6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6FAD0-59EF-49AA-BBC6-A0EC184D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6EB399-18D2-46D5-8757-35FCFF8EA80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51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85">
            <a:extLst>
              <a:ext uri="{FF2B5EF4-FFF2-40B4-BE49-F238E27FC236}">
                <a16:creationId xmlns:a16="http://schemas.microsoft.com/office/drawing/2014/main" id="{773CCE17-EE0F-40E0-B7AE-CF7677B64709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0AC6C4E-6EA5-454A-AB84-8B94D8B585EC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329338-925B-4677-BA6E-4357D37DB54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C0A08-043F-4818-BA1D-BCC9F811A87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B185DD-ED0D-4633-8098-95C4A6F177C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D50526-B611-40B6-BB45-AE82F0EF5992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8C302-4224-4668-8CAC-3267172A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FB39-20FB-4E2E-B861-45B709B9C3C5}" type="datetime1">
              <a:rPr lang="en-US" smtClean="0"/>
              <a:t>6/3/24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C8FC22-AEB6-4BAF-BF93-41A2C757C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CA88A-5462-4F17-AFA0-52721ADD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CCC791-94D7-4BB8-9EDF-423CEA1F6215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536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AC37-C5B5-462A-BE4A-E55CEBF2A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B007F-32A8-4688-BBEF-4FCB99DF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2E2EB-BF8A-44A4-8AE0-BD6C31B1D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FC9E188F-54C8-4547-9F8C-525712AD7DB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C4538-3939-47A9-A590-09FF21960653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41CA75-5D05-4996-A26D-CE0C909CD5F7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305856-26BC-4BCC-BEF3-5E9CED94177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69651C-AC37-4CD2-8367-19297D7E2389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E9031B-BA8D-4D9D-9BB3-A16F7A80F85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840A2-CF60-4C47-B955-E65BC451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AC19-8BD6-476C-9770-8884373BCF00}" type="datetime1">
              <a:rPr lang="en-US" smtClean="0"/>
              <a:t>6/3/24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DC6E-CC55-47AB-A405-5FB7EE2D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D5E7D-EBA7-4DB0-8C78-7EB8A85F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B051DE-636E-4B3C-9886-2055CE23E49A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559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1D355-3146-41D1-B7DC-20B8ACE3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D4AAFB-E8F8-4FD1-8C6A-ED2C3FAD5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51AF1-B16F-43B9-95CC-C17B570DE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C8B77273-9FF7-4B93-8385-AD09A5F86AE5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17A673-3729-4EAD-9E8C-52BEBF74B857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8DB752-94CD-4A94-BDE3-DD285EB89F3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F8DDFC-E5CA-4F36-B2BE-BCE49D4F6C9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B589AE-2F9C-4C83-8DC7-1205CB03752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9A2DE-3C9E-4CD0-8C7A-CC5F9F9942E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C8714-2467-4715-934E-6787C84F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68C53-8AD1-4F09-9486-FB3406B99CFA}" type="datetime1">
              <a:rPr lang="en-US" smtClean="0"/>
              <a:t>6/3/24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F13D6-03EC-4D31-8BB1-9FFDE363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5D4DD-A2A4-4DF6-9527-E5F12FEB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202F3A-9FDE-4E11-B865-FBAEC415F88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384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BA543EDD-D0D2-447F-B24F-3717AF4B109D}" type="datetime1">
              <a:rPr lang="en-US" smtClean="0"/>
              <a:pPr/>
              <a:t>6/3/24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F3450C42-9A0B-4425-92C2-70FCF7C45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455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7" r:id="rId6"/>
    <p:sldLayoutId id="2147483732" r:id="rId7"/>
    <p:sldLayoutId id="2147483733" r:id="rId8"/>
    <p:sldLayoutId id="2147483734" r:id="rId9"/>
    <p:sldLayoutId id="2147483736" r:id="rId10"/>
    <p:sldLayoutId id="214748373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emf"/><Relationship Id="rId4" Type="http://schemas.openxmlformats.org/officeDocument/2006/relationships/package" Target="../embeddings/_________Microsoft_Word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3A397E3E-B90C-4D82-BAAA-36F7AC6A45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5E81B04-A124-4FCC-955A-2638A156A7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33647"/>
            <a:ext cx="1861854" cy="717514"/>
            <a:chOff x="0" y="604259"/>
            <a:chExt cx="1861854" cy="717514"/>
          </a:xfrm>
          <a:solidFill>
            <a:schemeClr val="tx1"/>
          </a:soli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B9C0CE7-6E2E-436C-9C02-1316CC4F98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604259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66CF617-A10E-4FE7-9F8C-8F1DEA6AC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1043994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AD98996-C308-49C3-8929-050AC5373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59137" y="726609"/>
            <a:ext cx="4860256" cy="5132533"/>
            <a:chOff x="1674895" y="1345036"/>
            <a:chExt cx="5428610" cy="4210939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9957DC1-DE2B-41BC-8EB2-AC33A6A8E6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0828AE4-61C7-435F-84BA-217DCCE01F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30F43EB5-CDCA-4F53-80DE-F7B1B7DB95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039" y="611476"/>
            <a:ext cx="4860256" cy="5132532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1526" y="780209"/>
            <a:ext cx="5114346" cy="5017398"/>
          </a:xfrm>
        </p:spPr>
        <p:txBody>
          <a:bodyPr>
            <a:normAutofit/>
          </a:bodyPr>
          <a:lstStyle/>
          <a:p>
            <a:r>
              <a:rPr lang="ru-RU" sz="1800" dirty="0"/>
              <a:t>.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2B5CBEA-F125-49B6-8335-227C325B1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0790119" y="0"/>
            <a:ext cx="1401881" cy="1345036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FBA21150-039F-4DB6-B9E3-3CB0A46D45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0790119" y="0"/>
            <a:ext cx="1401881" cy="1345036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7572351" y="212782"/>
            <a:ext cx="3608355" cy="2798978"/>
          </a:xfrm>
          <a:prstGeom prst="rect">
            <a:avLst/>
          </a:prstGeom>
          <a:ln w="28575">
            <a:noFill/>
          </a:ln>
        </p:spPr>
      </p:pic>
      <p:sp>
        <p:nvSpPr>
          <p:cNvPr id="48" name="Oval 47">
            <a:extLst>
              <a:ext uri="{FF2B5EF4-FFF2-40B4-BE49-F238E27FC236}">
                <a16:creationId xmlns:a16="http://schemas.microsoft.com/office/drawing/2014/main" id="{6E0B96CD-70A9-4820-881F-7024839B2D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7634" y="4727300"/>
            <a:ext cx="319941" cy="319941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6C39352C-187E-41C1-A5B2-157E94CA61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7634" y="4727300"/>
            <a:ext cx="319941" cy="319941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6185910" y="3177742"/>
            <a:ext cx="3794837" cy="2943632"/>
          </a:xfrm>
          <a:prstGeom prst="rect">
            <a:avLst/>
          </a:prstGeom>
          <a:ln w="28575">
            <a:noFill/>
          </a:ln>
        </p:spPr>
      </p:pic>
      <p:grpSp>
        <p:nvGrpSpPr>
          <p:cNvPr id="52" name="Graphic 185">
            <a:extLst>
              <a:ext uri="{FF2B5EF4-FFF2-40B4-BE49-F238E27FC236}">
                <a16:creationId xmlns:a16="http://schemas.microsoft.com/office/drawing/2014/main" id="{CB7D2D03-52FB-4DF4-A002-FA382A013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656307" y="5953915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7927BA6-48EC-4C6A-9B17-EB17215E3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804B07C-86D2-49E9-B1BF-175E5A554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ECC73EC-C248-44CF-A70F-908D50276A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6EC8BE9-BEAB-4E28-B9E1-5FF688361B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6A06E18-545A-4642-A873-1CDFD24F8F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D8E637A-90CA-B921-6EFF-0123762530B1}"/>
              </a:ext>
            </a:extLst>
          </p:cNvPr>
          <p:cNvSpPr/>
          <p:nvPr/>
        </p:nvSpPr>
        <p:spPr>
          <a:xfrm>
            <a:off x="446925" y="912581"/>
            <a:ext cx="486025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Внедрение в практику </a:t>
            </a:r>
          </a:p>
          <a:p>
            <a:pPr algn="ctr"/>
            <a:r>
              <a:rPr lang="ru-RU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технологий </a:t>
            </a:r>
          </a:p>
          <a:p>
            <a:pPr algn="ctr"/>
            <a:r>
              <a:rPr lang="ru-RU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и</a:t>
            </a:r>
            <a:r>
              <a:rPr lang="ru-RU" sz="48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з программы </a:t>
            </a:r>
          </a:p>
          <a:p>
            <a:pPr algn="ctr"/>
            <a:r>
              <a:rPr lang="ru-RU" sz="72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ПРОдетей</a:t>
            </a:r>
            <a:r>
              <a:rPr lang="ru-RU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endParaRPr lang="ru-RU" sz="7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3C9C1B-05BD-7F22-BAE6-4BC9472030F9}"/>
              </a:ext>
            </a:extLst>
          </p:cNvPr>
          <p:cNvSpPr/>
          <p:nvPr/>
        </p:nvSpPr>
        <p:spPr>
          <a:xfrm>
            <a:off x="5966318" y="4643798"/>
            <a:ext cx="56281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Воспитатели: Вишневская Н.А.</a:t>
            </a:r>
          </a:p>
          <a:p>
            <a:pPr algn="ctr"/>
            <a:r>
              <a:rPr lang="ru-RU" sz="32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Ковина</a:t>
            </a:r>
            <a:r>
              <a:rPr lang="ru-RU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Ю.В.</a:t>
            </a:r>
          </a:p>
        </p:txBody>
      </p:sp>
    </p:spTree>
    <p:extLst>
      <p:ext uri="{BB962C8B-B14F-4D97-AF65-F5344CB8AC3E}">
        <p14:creationId xmlns:p14="http://schemas.microsoft.com/office/powerpoint/2010/main" val="1351944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-221393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8319352" y="1229049"/>
            <a:ext cx="2784613" cy="2160000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8319350" y="3389049"/>
            <a:ext cx="2784615" cy="2160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EDBFFFD-541B-B38C-7BDB-9CFF24BCE04D}"/>
              </a:ext>
            </a:extLst>
          </p:cNvPr>
          <p:cNvSpPr/>
          <p:nvPr/>
        </p:nvSpPr>
        <p:spPr>
          <a:xfrm>
            <a:off x="1858478" y="270726"/>
            <a:ext cx="626952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письма </a:t>
            </a:r>
          </a:p>
        </p:txBody>
      </p:sp>
      <p:pic>
        <p:nvPicPr>
          <p:cNvPr id="6" name="Рисунок 5" descr="Изображение выглядит как зарисовка, рисунок, графическая вставка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3AEEBBCF-7E23-86FA-A7C4-2EFD88EB6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4341" y="1728280"/>
            <a:ext cx="4882896" cy="488289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F9A34CC-8449-ED83-7BD3-C71C37F9808C}"/>
              </a:ext>
            </a:extLst>
          </p:cNvPr>
          <p:cNvSpPr/>
          <p:nvPr/>
        </p:nvSpPr>
        <p:spPr>
          <a:xfrm>
            <a:off x="352787" y="1601163"/>
            <a:ext cx="81178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Что мы будем делать сегодня  ?</a:t>
            </a:r>
            <a:r>
              <a:rPr lang="ru-RU" sz="360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9C948A5C-3054-BD9F-ADB5-6E00965B7FEB}"/>
              </a:ext>
            </a:extLst>
          </p:cNvPr>
          <p:cNvCxnSpPr>
            <a:cxnSpLocks/>
          </p:cNvCxnSpPr>
          <p:nvPr/>
        </p:nvCxnSpPr>
        <p:spPr>
          <a:xfrm>
            <a:off x="576458" y="5774902"/>
            <a:ext cx="757666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E7A89BA2-16D9-DDD5-5E08-56AB11CB6A77}"/>
              </a:ext>
            </a:extLst>
          </p:cNvPr>
          <p:cNvCxnSpPr/>
          <p:nvPr/>
        </p:nvCxnSpPr>
        <p:spPr>
          <a:xfrm>
            <a:off x="2484582" y="5774902"/>
            <a:ext cx="150829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656B5C1B-B093-9672-207E-2F9657DE463A}"/>
              </a:ext>
            </a:extLst>
          </p:cNvPr>
          <p:cNvCxnSpPr>
            <a:cxnSpLocks/>
          </p:cNvCxnSpPr>
          <p:nvPr/>
        </p:nvCxnSpPr>
        <p:spPr>
          <a:xfrm>
            <a:off x="4232964" y="5774902"/>
            <a:ext cx="1725168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EA4F40D2-035E-D071-8715-844B600EF0BB}"/>
              </a:ext>
            </a:extLst>
          </p:cNvPr>
          <p:cNvCxnSpPr/>
          <p:nvPr/>
        </p:nvCxnSpPr>
        <p:spPr>
          <a:xfrm>
            <a:off x="6254496" y="5774902"/>
            <a:ext cx="118077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6DAD55AF-035F-10D2-9C07-BE721282DA8C}"/>
              </a:ext>
            </a:extLst>
          </p:cNvPr>
          <p:cNvCxnSpPr/>
          <p:nvPr/>
        </p:nvCxnSpPr>
        <p:spPr>
          <a:xfrm>
            <a:off x="576458" y="4755397"/>
            <a:ext cx="0" cy="9117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7457860" y="4946943"/>
            <a:ext cx="392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ru-RU" sz="6000" dirty="0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9C948A5C-3054-BD9F-ADB5-6E00965B7FEB}"/>
              </a:ext>
            </a:extLst>
          </p:cNvPr>
          <p:cNvCxnSpPr>
            <a:cxnSpLocks/>
          </p:cNvCxnSpPr>
          <p:nvPr/>
        </p:nvCxnSpPr>
        <p:spPr>
          <a:xfrm>
            <a:off x="1479645" y="5774902"/>
            <a:ext cx="757666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C9F3FFDA-08DA-1C6B-9718-95D4652AE166}"/>
              </a:ext>
            </a:extLst>
          </p:cNvPr>
          <p:cNvSpPr txBox="1"/>
          <p:nvPr/>
        </p:nvSpPr>
        <p:spPr>
          <a:xfrm>
            <a:off x="8592881" y="2269287"/>
            <a:ext cx="283546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Данная технология помогает детям строить предложения от простых до  сложных. </a:t>
            </a:r>
          </a:p>
        </p:txBody>
      </p:sp>
    </p:spTree>
    <p:extLst>
      <p:ext uri="{BB962C8B-B14F-4D97-AF65-F5344CB8AC3E}">
        <p14:creationId xmlns:p14="http://schemas.microsoft.com/office/powerpoint/2010/main" val="111328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6976785" y="1349314"/>
            <a:ext cx="3340230" cy="2590987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6976785" y="3940301"/>
            <a:ext cx="3248717" cy="2520000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Детское искусство, в помещении, Самоклеющийся листок&#10;&#10;Автоматически созданное описание">
            <a:extLst>
              <a:ext uri="{FF2B5EF4-FFF2-40B4-BE49-F238E27FC236}">
                <a16:creationId xmlns:a16="http://schemas.microsoft.com/office/drawing/2014/main" id="{7ACAD09A-9028-D8C4-1511-8A7240298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799" y="1374631"/>
            <a:ext cx="5065961" cy="50659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72D5DB4-0662-533C-2ACF-C14622627E54}"/>
              </a:ext>
            </a:extLst>
          </p:cNvPr>
          <p:cNvSpPr txBox="1"/>
          <p:nvPr/>
        </p:nvSpPr>
        <p:spPr>
          <a:xfrm>
            <a:off x="6976785" y="1829901"/>
            <a:ext cx="4217688" cy="25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Навыки планирования поддерживают развитие у детей самостоятельности, инициативности, ответственности в познании, общении и практическом действии.</a:t>
            </a: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A4A5A5-77EA-4417-0252-84FA852AEBDC}"/>
              </a:ext>
            </a:extLst>
          </p:cNvPr>
          <p:cNvSpPr txBox="1"/>
          <p:nvPr/>
        </p:nvSpPr>
        <p:spPr>
          <a:xfrm>
            <a:off x="6911281" y="4604151"/>
            <a:ext cx="371977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</a:t>
            </a:r>
            <a:endParaRPr lang="ru-RU" sz="2000" b="1" u="sng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загадка дня 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вопроса 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презентация центров 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7E47C49-41D8-7D7B-0587-15F1FD42EAEB}"/>
              </a:ext>
            </a:extLst>
          </p:cNvPr>
          <p:cNvSpPr/>
          <p:nvPr/>
        </p:nvSpPr>
        <p:spPr>
          <a:xfrm>
            <a:off x="2290618" y="170273"/>
            <a:ext cx="83404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Планирование по теме недели</a:t>
            </a:r>
          </a:p>
        </p:txBody>
      </p:sp>
    </p:spTree>
    <p:extLst>
      <p:ext uri="{BB962C8B-B14F-4D97-AF65-F5344CB8AC3E}">
        <p14:creationId xmlns:p14="http://schemas.microsoft.com/office/powerpoint/2010/main" val="1496207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35215" y="213088"/>
            <a:ext cx="7522849" cy="7701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3200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Загадка дня </a:t>
            </a:r>
            <a:endParaRPr lang="en-US" sz="3200" i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7317834" y="1407752"/>
            <a:ext cx="3340230" cy="2590987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7317834" y="3993766"/>
            <a:ext cx="3340233" cy="2590988"/>
          </a:xfrm>
          <a:prstGeom prst="rect">
            <a:avLst/>
          </a:prstGeom>
        </p:spPr>
      </p:pic>
      <p:pic>
        <p:nvPicPr>
          <p:cNvPr id="4" name="Рисунок 3" descr="Изображение выглядит как одежда, человек, Человеческое лицо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6EF13DD9-9C73-D6AF-FB2A-B8B37F35C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6291" y="1407752"/>
            <a:ext cx="5126976" cy="51269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DD2D1F-D0C8-AB86-5AAE-15A980818E8F}"/>
              </a:ext>
            </a:extLst>
          </p:cNvPr>
          <p:cNvSpPr txBox="1"/>
          <p:nvPr/>
        </p:nvSpPr>
        <p:spPr>
          <a:xfrm>
            <a:off x="7444497" y="1875427"/>
            <a:ext cx="374074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Технология используется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вовлечение детей в образовательный процесс.</a:t>
            </a:r>
          </a:p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Применяем 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вхождения в новую тему, а так же для закрепления старой.</a:t>
            </a:r>
          </a:p>
        </p:txBody>
      </p:sp>
    </p:spTree>
    <p:extLst>
      <p:ext uri="{BB962C8B-B14F-4D97-AF65-F5344CB8AC3E}">
        <p14:creationId xmlns:p14="http://schemas.microsoft.com/office/powerpoint/2010/main" val="3736849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-221393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7657915" y="1080290"/>
            <a:ext cx="3340230" cy="2590987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7657912" y="3680671"/>
            <a:ext cx="3340233" cy="2590988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Детское искусство, в помещении, Самоклеющийся листок&#10;&#10;Автоматически созданное описание">
            <a:extLst>
              <a:ext uri="{FF2B5EF4-FFF2-40B4-BE49-F238E27FC236}">
                <a16:creationId xmlns:a16="http://schemas.microsoft.com/office/drawing/2014/main" id="{96B9EF7C-D26B-0B1E-9D9E-768ACBA512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60"/>
          <a:stretch/>
        </p:blipFill>
        <p:spPr>
          <a:xfrm>
            <a:off x="1697954" y="1091599"/>
            <a:ext cx="5737320" cy="55961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27FEC1-A729-88AC-A7E0-BC226ADB83F6}"/>
              </a:ext>
            </a:extLst>
          </p:cNvPr>
          <p:cNvSpPr txBox="1"/>
          <p:nvPr/>
        </p:nvSpPr>
        <p:spPr>
          <a:xfrm>
            <a:off x="7657912" y="1748924"/>
            <a:ext cx="36566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мы знаем?</a:t>
            </a: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мы хотим узнать?</a:t>
            </a:r>
          </a:p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мы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будем узнавать?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8A409D-971B-DC89-7D23-27159A7A8E3C}"/>
              </a:ext>
            </a:extLst>
          </p:cNvPr>
          <p:cNvSpPr txBox="1"/>
          <p:nvPr/>
        </p:nvSpPr>
        <p:spPr>
          <a:xfrm>
            <a:off x="7657912" y="3933785"/>
            <a:ext cx="426567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выходные дети готовят: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д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оклады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презентации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выбирают книги </a:t>
            </a: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рисуют рисунки 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 txBox="1">
            <a:spLocks/>
          </p:cNvSpPr>
          <p:nvPr/>
        </p:nvSpPr>
        <p:spPr>
          <a:xfrm>
            <a:off x="3135215" y="213088"/>
            <a:ext cx="7522849" cy="7701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all" spc="1500" baseline="0">
                <a:solidFill>
                  <a:schemeClr val="tx1"/>
                </a:solidFill>
                <a:latin typeface="+mj-lt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l"/>
            <a:r>
              <a:rPr lang="ru-RU" sz="3200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Три вопроса </a:t>
            </a:r>
            <a:endParaRPr lang="en-US" sz="3200" i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212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-221393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6" name="Рисунок 5" descr="Изображение выглядит как в помещении, одежда, ребенок, начинающий ходить, полка&#10;&#10;Автоматически созданное описание">
            <a:extLst>
              <a:ext uri="{FF2B5EF4-FFF2-40B4-BE49-F238E27FC236}">
                <a16:creationId xmlns:a16="http://schemas.microsoft.com/office/drawing/2014/main" id="{74DD9DFD-73FB-E847-708A-2C9D0AC45B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07" b="3710"/>
          <a:stretch/>
        </p:blipFill>
        <p:spPr>
          <a:xfrm>
            <a:off x="1578816" y="567144"/>
            <a:ext cx="3886187" cy="4832745"/>
          </a:xfrm>
          <a:prstGeom prst="rect">
            <a:avLst/>
          </a:prstGeom>
        </p:spPr>
      </p:pic>
      <p:pic>
        <p:nvPicPr>
          <p:cNvPr id="8" name="Рисунок 7" descr="Изображение выглядит как одежда, человек, в помещении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3C11C670-6F08-3AD0-A9BC-BFAACC1847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255"/>
          <a:stretch/>
        </p:blipFill>
        <p:spPr>
          <a:xfrm>
            <a:off x="6680941" y="567144"/>
            <a:ext cx="4340656" cy="483274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55268" y="5793339"/>
            <a:ext cx="6397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понедельник дети рассказывают доклады по теме; также наполняем центры по новой теме </a:t>
            </a:r>
          </a:p>
        </p:txBody>
      </p:sp>
    </p:spTree>
    <p:extLst>
      <p:ext uri="{BB962C8B-B14F-4D97-AF65-F5344CB8AC3E}">
        <p14:creationId xmlns:p14="http://schemas.microsoft.com/office/powerpoint/2010/main" val="1976705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-221393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6580758" y="1648634"/>
            <a:ext cx="2784613" cy="2160000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6580757" y="3676427"/>
            <a:ext cx="2784615" cy="2160000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Детское искусство, в помещении, Самоклеющийся листок&#10;&#10;Автоматически созданное описание">
            <a:extLst>
              <a:ext uri="{FF2B5EF4-FFF2-40B4-BE49-F238E27FC236}">
                <a16:creationId xmlns:a16="http://schemas.microsoft.com/office/drawing/2014/main" id="{5743FE31-EA21-7FE0-F8F6-18C1EE8D41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17" r="57627" b="61680"/>
          <a:stretch/>
        </p:blipFill>
        <p:spPr>
          <a:xfrm>
            <a:off x="2096653" y="1624597"/>
            <a:ext cx="3554494" cy="37777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C16D8D-2BE4-2D60-5445-D7609BEB4AC6}"/>
              </a:ext>
            </a:extLst>
          </p:cNvPr>
          <p:cNvSpPr txBox="1"/>
          <p:nvPr/>
        </p:nvSpPr>
        <p:spPr>
          <a:xfrm>
            <a:off x="6580757" y="2728634"/>
            <a:ext cx="48353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Кто сегодня первый? </a:t>
            </a: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круг выбора </a:t>
            </a:r>
          </a:p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ломастеры  </a:t>
            </a:r>
          </a:p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ланшеты для планирования 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 txBox="1">
            <a:spLocks/>
          </p:cNvSpPr>
          <p:nvPr/>
        </p:nvSpPr>
        <p:spPr>
          <a:xfrm>
            <a:off x="1671783" y="213088"/>
            <a:ext cx="8986282" cy="7701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all" spc="1500" baseline="0">
                <a:solidFill>
                  <a:schemeClr val="tx1"/>
                </a:solidFill>
                <a:latin typeface="+mj-lt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l"/>
            <a:r>
              <a:rPr lang="ru-RU" sz="3200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Презентация центров </a:t>
            </a:r>
            <a:endParaRPr lang="en-US" sz="3200" i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358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-221393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7186858" y="1408971"/>
            <a:ext cx="3340230" cy="2590987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7186858" y="3570740"/>
            <a:ext cx="3340233" cy="259098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F95DC40-8B20-0085-2A80-A2D83DB5D9FA}"/>
              </a:ext>
            </a:extLst>
          </p:cNvPr>
          <p:cNvSpPr/>
          <p:nvPr/>
        </p:nvSpPr>
        <p:spPr>
          <a:xfrm>
            <a:off x="1186648" y="270726"/>
            <a:ext cx="973003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сегодня первый?</a:t>
            </a:r>
            <a:endParaRPr lang="ru-RU" sz="4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570D701-4459-08E4-A80E-D30D07AB09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744428"/>
              </p:ext>
            </p:extLst>
          </p:nvPr>
        </p:nvGraphicFramePr>
        <p:xfrm>
          <a:off x="2730602" y="1093603"/>
          <a:ext cx="37290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Документ" r:id="rId4" imgW="6642100" imgH="9652000" progId="Word.Document.12">
                  <p:embed/>
                </p:oleObj>
              </mc:Choice>
              <mc:Fallback>
                <p:oleObj name="Документ" r:id="rId4" imgW="6642100" imgH="9652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0602" y="1093603"/>
                        <a:ext cx="37290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9D212D1-BAC7-4FC2-0208-7A0DCFEDC642}"/>
              </a:ext>
            </a:extLst>
          </p:cNvPr>
          <p:cNvSpPr txBox="1"/>
          <p:nvPr/>
        </p:nvSpPr>
        <p:spPr>
          <a:xfrm>
            <a:off x="7576451" y="2785910"/>
            <a:ext cx="334023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Прищепка указывает, что сегодня этот ребенок первый выбирает центр </a:t>
            </a:r>
          </a:p>
        </p:txBody>
      </p:sp>
    </p:spTree>
    <p:extLst>
      <p:ext uri="{BB962C8B-B14F-4D97-AF65-F5344CB8AC3E}">
        <p14:creationId xmlns:p14="http://schemas.microsoft.com/office/powerpoint/2010/main" val="2957933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270725"/>
            <a:ext cx="7522849" cy="82287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8341075" y="1101723"/>
            <a:ext cx="2784613" cy="2160000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8341073" y="3572246"/>
            <a:ext cx="2784615" cy="2160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622881D-3B30-9154-9B9F-E00534C701F3}"/>
              </a:ext>
            </a:extLst>
          </p:cNvPr>
          <p:cNvSpPr/>
          <p:nvPr/>
        </p:nvSpPr>
        <p:spPr>
          <a:xfrm>
            <a:off x="2064434" y="270726"/>
            <a:ext cx="554632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Круг выбора </a:t>
            </a:r>
            <a:endParaRPr lang="ru-RU" sz="4800" b="1" cap="none" spc="0" dirty="0">
              <a:ln w="0"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F75303-B074-9248-B4D5-5343C5F8277B}"/>
              </a:ext>
            </a:extLst>
          </p:cNvPr>
          <p:cNvSpPr/>
          <p:nvPr/>
        </p:nvSpPr>
        <p:spPr>
          <a:xfrm>
            <a:off x="1222668" y="1474744"/>
            <a:ext cx="6831357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>
                <a:ln w="0"/>
                <a:solidFill>
                  <a:schemeClr val="accent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ru-RU" sz="3600" b="0" cap="none" spc="0" dirty="0">
                <a:ln w="0"/>
                <a:solidFill>
                  <a:schemeClr val="accent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сюжетно – ролевой игры</a:t>
            </a:r>
          </a:p>
          <a:p>
            <a:r>
              <a:rPr lang="ru-RU" sz="3600" dirty="0">
                <a:ln w="0"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Центр строительства</a:t>
            </a:r>
          </a:p>
          <a:p>
            <a:r>
              <a:rPr lang="ru-RU" sz="36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Центр Грамоты и письма</a:t>
            </a:r>
          </a:p>
          <a:p>
            <a:r>
              <a:rPr lang="ru-RU" sz="36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Центр математики</a:t>
            </a:r>
          </a:p>
          <a:p>
            <a:r>
              <a:rPr lang="ru-RU" sz="3600" b="0" cap="none" spc="0" dirty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Центр искусств</a:t>
            </a:r>
          </a:p>
          <a:p>
            <a:r>
              <a:rPr lang="ru-RU" sz="3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Центр науки и естествознания</a:t>
            </a:r>
          </a:p>
          <a:p>
            <a:r>
              <a:rPr lang="ru-RU" sz="3600" b="0" cap="none" spc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 Центр воды и песка</a:t>
            </a:r>
          </a:p>
        </p:txBody>
      </p:sp>
    </p:spTree>
    <p:extLst>
      <p:ext uri="{BB962C8B-B14F-4D97-AF65-F5344CB8AC3E}">
        <p14:creationId xmlns:p14="http://schemas.microsoft.com/office/powerpoint/2010/main" val="12898584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-221393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6708234" y="1780073"/>
            <a:ext cx="2784614" cy="2160000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6708233" y="3940073"/>
            <a:ext cx="2784615" cy="2160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F95DC40-8B20-0085-2A80-A2D83DB5D9FA}"/>
              </a:ext>
            </a:extLst>
          </p:cNvPr>
          <p:cNvSpPr/>
          <p:nvPr/>
        </p:nvSpPr>
        <p:spPr>
          <a:xfrm>
            <a:off x="676840" y="176288"/>
            <a:ext cx="1137513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детьми своей деятельности</a:t>
            </a:r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планшетах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Изображение выглядит как в помещении, ребенок, начинающий ходить, одежда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DAB3DB21-1F10-F93C-DE69-0CAB7655D6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494" y="1622838"/>
            <a:ext cx="3967937" cy="4824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D212D1-BAC7-4FC2-0208-7A0DCFEDC642}"/>
              </a:ext>
            </a:extLst>
          </p:cNvPr>
          <p:cNvSpPr txBox="1"/>
          <p:nvPr/>
        </p:nvSpPr>
        <p:spPr>
          <a:xfrm>
            <a:off x="6856014" y="2601245"/>
            <a:ext cx="385816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Выбирая центр, ребенок фиксирует планирование своей деятельности фломастером в соответствии с цветом  центра. </a:t>
            </a:r>
          </a:p>
        </p:txBody>
      </p:sp>
    </p:spTree>
    <p:extLst>
      <p:ext uri="{BB962C8B-B14F-4D97-AF65-F5344CB8AC3E}">
        <p14:creationId xmlns:p14="http://schemas.microsoft.com/office/powerpoint/2010/main" val="20264393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-221393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8048768" y="1501109"/>
            <a:ext cx="2784613" cy="2160000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8048768" y="4068615"/>
            <a:ext cx="2784615" cy="2160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F95DC40-8B20-0085-2A80-A2D83DB5D9FA}"/>
              </a:ext>
            </a:extLst>
          </p:cNvPr>
          <p:cNvSpPr/>
          <p:nvPr/>
        </p:nvSpPr>
        <p:spPr>
          <a:xfrm>
            <a:off x="1200281" y="0"/>
            <a:ext cx="886735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центрах активности</a:t>
            </a:r>
          </a:p>
        </p:txBody>
      </p:sp>
      <p:pic>
        <p:nvPicPr>
          <p:cNvPr id="6" name="Рисунок 5" descr="Изображение выглядит как человек, одежда, в помещении, ребенок, начинающий ходить&#10;&#10;Автоматически созданное описание">
            <a:extLst>
              <a:ext uri="{FF2B5EF4-FFF2-40B4-BE49-F238E27FC236}">
                <a16:creationId xmlns:a16="http://schemas.microsoft.com/office/drawing/2014/main" id="{0AE4A290-5D8B-7D97-B330-41F5100EA7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401" y="1501109"/>
            <a:ext cx="5083391" cy="50833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1DBF774-DA29-62CE-351D-280160D9E583}"/>
              </a:ext>
            </a:extLst>
          </p:cNvPr>
          <p:cNvSpPr txBox="1"/>
          <p:nvPr/>
        </p:nvSpPr>
        <p:spPr>
          <a:xfrm>
            <a:off x="1455705" y="771814"/>
            <a:ext cx="874577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n w="0"/>
                <a:solidFill>
                  <a:schemeClr val="accent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сюжетно – ролевой игры</a:t>
            </a:r>
            <a:endParaRPr lang="ru-RU" sz="4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911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4715" y="-400050"/>
            <a:ext cx="10571358" cy="194804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z="4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ДОСКА ВЫБОРА </a:t>
            </a:r>
            <a:br>
              <a:rPr lang="ru-RU" sz="4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«Наши хлопоты»</a:t>
            </a:r>
            <a:endParaRPr lang="en-US" sz="44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7426036" y="1665588"/>
            <a:ext cx="2979696" cy="2311324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7416993" y="4094509"/>
            <a:ext cx="2988739" cy="2318337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F96AF3E9-1F60-43A8-5054-3C2F7DF234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704307" y="1400669"/>
            <a:ext cx="4965886" cy="53876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02571C-77A4-9776-D8FD-8B53143B7AC0}"/>
              </a:ext>
            </a:extLst>
          </p:cNvPr>
          <p:cNvSpPr txBox="1"/>
          <p:nvPr/>
        </p:nvSpPr>
        <p:spPr>
          <a:xfrm>
            <a:off x="7416992" y="1862028"/>
            <a:ext cx="426700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Деловые хлопоты дают детям возможность соотнести деятельность в группе с личным опытом и имеющимися у них знаниями и умениями. </a:t>
            </a:r>
          </a:p>
          <a:p>
            <a:pPr lvl="0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Воспитывают в детях чувство ответственности за свои решения и свою деятельность.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521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одежда, человек, ребенок, начинающий ходить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5DA4F2D6-9B5C-65A8-1134-719C221D3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054" y="1139504"/>
            <a:ext cx="4938025" cy="4938025"/>
          </a:xfrm>
          <a:prstGeom prst="rect">
            <a:avLst/>
          </a:prstGeom>
        </p:spPr>
      </p:pic>
      <p:pic>
        <p:nvPicPr>
          <p:cNvPr id="8" name="Рисунок 7" descr="Изображение выглядит как одежда, человек, ребенок, начинающий ходить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26A3E1C1-1CCF-55CD-047F-4C5740C60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403" y="1254855"/>
            <a:ext cx="4822674" cy="48226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DBF774-DA29-62CE-351D-280160D9E583}"/>
              </a:ext>
            </a:extLst>
          </p:cNvPr>
          <p:cNvSpPr txBox="1"/>
          <p:nvPr/>
        </p:nvSpPr>
        <p:spPr>
          <a:xfrm>
            <a:off x="1446469" y="273050"/>
            <a:ext cx="874577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n w="0"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строительства</a:t>
            </a:r>
          </a:p>
        </p:txBody>
      </p:sp>
    </p:spTree>
    <p:extLst>
      <p:ext uri="{BB962C8B-B14F-4D97-AF65-F5344CB8AC3E}">
        <p14:creationId xmlns:p14="http://schemas.microsoft.com/office/powerpoint/2010/main" val="26048620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4887" y="341745"/>
            <a:ext cx="5131331" cy="58377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7" name="Рисунок 6" descr="Изображение выглядит как одежда, человек, в помещении, мальчик&#10;&#10;Автоматически созданное описание">
            <a:extLst>
              <a:ext uri="{FF2B5EF4-FFF2-40B4-BE49-F238E27FC236}">
                <a16:creationId xmlns:a16="http://schemas.microsoft.com/office/drawing/2014/main" id="{0761B55A-CA24-8136-D2CA-95F66DE2EB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159" y="1348901"/>
            <a:ext cx="4680000" cy="468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1DBF774-DA29-62CE-351D-280160D9E583}"/>
              </a:ext>
            </a:extLst>
          </p:cNvPr>
          <p:cNvSpPr txBox="1"/>
          <p:nvPr/>
        </p:nvSpPr>
        <p:spPr>
          <a:xfrm>
            <a:off x="855341" y="439304"/>
            <a:ext cx="104961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Грамоты и письма    </a:t>
            </a:r>
            <a:r>
              <a:rPr lang="ru-RU" sz="40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математики</a:t>
            </a:r>
            <a:endParaRPr lang="ru-RU" sz="400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Изображение выглядит как одежда, Человеческое лицо, человек, ребенок, начинающий ходить&#10;&#10;Автоматически созданное описание">
            <a:extLst>
              <a:ext uri="{FF2B5EF4-FFF2-40B4-BE49-F238E27FC236}">
                <a16:creationId xmlns:a16="http://schemas.microsoft.com/office/drawing/2014/main" id="{73178720-1FD9-F21F-0D04-2F405E95A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726" y="1347105"/>
            <a:ext cx="4644000" cy="46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084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0306" y="-484020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7" name="Рисунок 6" descr="Изображение выглядит как одежда, Детское искусство, стол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F47E8116-7E50-300D-3BB2-21F9740B4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436" y="1276235"/>
            <a:ext cx="4680000" cy="46800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7D7880C-0BC1-014B-7DC6-AA7D0073EBC2}"/>
              </a:ext>
            </a:extLst>
          </p:cNvPr>
          <p:cNvSpPr/>
          <p:nvPr/>
        </p:nvSpPr>
        <p:spPr>
          <a:xfrm>
            <a:off x="2881746" y="345720"/>
            <a:ext cx="545869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Центр искусств</a:t>
            </a:r>
          </a:p>
        </p:txBody>
      </p:sp>
      <p:pic>
        <p:nvPicPr>
          <p:cNvPr id="14" name="Рисунок 13" descr="Изображение выглядит как одежда, Человеческое лицо, человек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F7DF11AF-33FF-AB28-095E-E3A06B12B5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132" y="1276235"/>
            <a:ext cx="4680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0399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-221393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7" name="Рисунок 6" descr="Изображение выглядит как в помещении, человек, микроскоп, Детское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11D35EA3-BAB1-5F23-D412-5B1D77273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262" y="1432921"/>
            <a:ext cx="4680000" cy="4680000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в помещении, стена, одежда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8717CDE8-0A4D-CC1F-5DCD-5D8559344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2318" y="1432921"/>
            <a:ext cx="4680000" cy="46800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EB72EE2-C95B-03DE-D018-FFE4EFB5DE23}"/>
              </a:ext>
            </a:extLst>
          </p:cNvPr>
          <p:cNvSpPr/>
          <p:nvPr/>
        </p:nvSpPr>
        <p:spPr>
          <a:xfrm>
            <a:off x="2941404" y="385717"/>
            <a:ext cx="70218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науки и естествознания</a:t>
            </a:r>
          </a:p>
        </p:txBody>
      </p:sp>
    </p:spTree>
    <p:extLst>
      <p:ext uri="{BB962C8B-B14F-4D97-AF65-F5344CB8AC3E}">
        <p14:creationId xmlns:p14="http://schemas.microsoft.com/office/powerpoint/2010/main" val="26347968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-221393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7955148" y="1505836"/>
            <a:ext cx="2784613" cy="2160000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7955146" y="4078069"/>
            <a:ext cx="2784615" cy="2160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одежда, человек, Человеческое лицо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1E140AB-1CFC-DFE7-D06A-FCEF7FCE66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0666" y="1483461"/>
            <a:ext cx="4680000" cy="4680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850A4D5-2BE1-56CB-760A-675DCA5469ED}"/>
              </a:ext>
            </a:extLst>
          </p:cNvPr>
          <p:cNvSpPr/>
          <p:nvPr/>
        </p:nvSpPr>
        <p:spPr>
          <a:xfrm>
            <a:off x="2842312" y="277091"/>
            <a:ext cx="64956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0" cap="none" spc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воды и песка</a:t>
            </a:r>
          </a:p>
        </p:txBody>
      </p:sp>
    </p:spTree>
    <p:extLst>
      <p:ext uri="{BB962C8B-B14F-4D97-AF65-F5344CB8AC3E}">
        <p14:creationId xmlns:p14="http://schemas.microsoft.com/office/powerpoint/2010/main" val="24333449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-221393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F95DC40-8B20-0085-2A80-A2D83DB5D9FA}"/>
              </a:ext>
            </a:extLst>
          </p:cNvPr>
          <p:cNvSpPr/>
          <p:nvPr/>
        </p:nvSpPr>
        <p:spPr>
          <a:xfrm>
            <a:off x="3722254" y="170273"/>
            <a:ext cx="37830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</p:txBody>
      </p:sp>
      <p:pic>
        <p:nvPicPr>
          <p:cNvPr id="8" name="Рисунок 7" descr="Изображение выглядит как одежда, человек, Человеческое лицо, Обучение&#10;&#10;Автоматически созданное описание">
            <a:extLst>
              <a:ext uri="{FF2B5EF4-FFF2-40B4-BE49-F238E27FC236}">
                <a16:creationId xmlns:a16="http://schemas.microsoft.com/office/drawing/2014/main" id="{66D0D4A8-0AC5-472C-FD4E-E80521B13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65" y="1314996"/>
            <a:ext cx="5040000" cy="5040000"/>
          </a:xfrm>
          <a:prstGeom prst="rect">
            <a:avLst/>
          </a:prstGeom>
        </p:spPr>
      </p:pic>
      <p:pic>
        <p:nvPicPr>
          <p:cNvPr id="10" name="Рисунок 9" descr="Изображение выглядит как одежда, человек, мальчик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8C040A92-E24D-193C-F308-21A24EFBA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973" y="1314996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09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1" b="-1"/>
          <a:stretch/>
        </p:blipFill>
        <p:spPr>
          <a:xfrm>
            <a:off x="8546270" y="3316927"/>
            <a:ext cx="3340233" cy="2590988"/>
          </a:xfrm>
          <a:prstGeom prst="rect">
            <a:avLst/>
          </a:prstGeom>
        </p:spPr>
      </p:pic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3" b="1"/>
          <a:stretch/>
        </p:blipFill>
        <p:spPr>
          <a:xfrm>
            <a:off x="175492" y="1289359"/>
            <a:ext cx="3340230" cy="2590987"/>
          </a:xfrm>
          <a:prstGeom prst="rect">
            <a:avLst/>
          </a:prstGeom>
        </p:spPr>
      </p:pic>
      <p:pic>
        <p:nvPicPr>
          <p:cNvPr id="4" name="Рисунок 3" descr="Изображение выглядит как в помещении, стена, одежда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D8F61E41-8E36-B8D4-EEEF-A03E393A44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3420" y="1003032"/>
            <a:ext cx="5209308" cy="520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07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5948" y="453169"/>
            <a:ext cx="10400888" cy="89095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3200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Метеоролог     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часовой</a:t>
            </a:r>
            <a:endParaRPr lang="en-US" sz="3200" i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Изображение выглядит как одежда, человек, Человеческое лицо, мальчик&#10;&#10;Автоматически созданное описание">
            <a:extLst>
              <a:ext uri="{FF2B5EF4-FFF2-40B4-BE49-F238E27FC236}">
                <a16:creationId xmlns:a16="http://schemas.microsoft.com/office/drawing/2014/main" id="{94A31EA3-63E0-AB18-150F-8E16E425C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948" y="1549681"/>
            <a:ext cx="4500000" cy="4500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человек, одежда, в помещении, ребенок, начинающий ходить&#10;&#10;Автоматически созданное описание">
            <a:extLst>
              <a:ext uri="{FF2B5EF4-FFF2-40B4-BE49-F238E27FC236}">
                <a16:creationId xmlns:a16="http://schemas.microsoft.com/office/drawing/2014/main" id="{6F01DD89-8DAA-9988-8BD9-028A952C02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6384" y="1549681"/>
            <a:ext cx="4500000" cy="45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27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5039" y="169909"/>
            <a:ext cx="9113652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z="4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Линейный</a:t>
            </a:r>
            <a:r>
              <a:rPr lang="ru-RU" sz="4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календарь</a:t>
            </a:r>
            <a:endParaRPr lang="en-US" sz="44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7895014" y="1640416"/>
            <a:ext cx="3055750" cy="2370318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7895014" y="3927957"/>
            <a:ext cx="3021673" cy="2343884"/>
          </a:xfrm>
          <a:prstGeom prst="rect">
            <a:avLst/>
          </a:prstGeom>
        </p:spPr>
      </p:pic>
      <p:pic>
        <p:nvPicPr>
          <p:cNvPr id="4" name="Рисунок 3" descr="Изображение выглядит как одежда, человек, девочка, видео&#10;&#10;Автоматически созданное описание">
            <a:extLst>
              <a:ext uri="{FF2B5EF4-FFF2-40B4-BE49-F238E27FC236}">
                <a16:creationId xmlns:a16="http://schemas.microsoft.com/office/drawing/2014/main" id="{D8654B23-2617-AF6F-F509-3D1AD7C360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42" y="1706687"/>
            <a:ext cx="7061288" cy="42970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D9883A-6008-9154-706D-8F23F7E7C797}"/>
              </a:ext>
            </a:extLst>
          </p:cNvPr>
          <p:cNvSpPr txBox="1"/>
          <p:nvPr/>
        </p:nvSpPr>
        <p:spPr>
          <a:xfrm>
            <a:off x="8159583" y="2116285"/>
            <a:ext cx="352829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ормирует у детей начальные представления о времени. А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формирует навыки счета, математические и логические представления у дошкольников.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96109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999576" y="5987064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58" name="Freeform: Shape 27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28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29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30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31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3" name="Oval 33">
            <a:extLst>
              <a:ext uri="{FF2B5EF4-FFF2-40B4-BE49-F238E27FC236}">
                <a16:creationId xmlns:a16="http://schemas.microsoft.com/office/drawing/2014/main" id="{104332FF-8349-42A5-B5C8-5EE3825CE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64" name="Rectangle 35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Freeform: Shape 37">
            <a:extLst>
              <a:ext uri="{FF2B5EF4-FFF2-40B4-BE49-F238E27FC236}">
                <a16:creationId xmlns:a16="http://schemas.microsoft.com/office/drawing/2014/main" id="{F98F79A4-A6C7-4101-B1E9-27E05CB7CF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7208" y="-256158"/>
            <a:ext cx="6070863" cy="181741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z="4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Утренний круг</a:t>
            </a:r>
            <a:endParaRPr lang="en-US" sz="44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6" name="Freeform: Shape 39">
            <a:extLst>
              <a:ext uri="{FF2B5EF4-FFF2-40B4-BE49-F238E27FC236}">
                <a16:creationId xmlns:a16="http://schemas.microsoft.com/office/drawing/2014/main" id="{79AFCB35-9C04-4524-A0B1-57FF6865D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92656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7963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283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7963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283"/>
                </a:lnTo>
                <a:lnTo>
                  <a:pt x="0" y="18045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67" name="Freeform: Shape 41">
            <a:extLst>
              <a:ext uri="{FF2B5EF4-FFF2-40B4-BE49-F238E27FC236}">
                <a16:creationId xmlns:a16="http://schemas.microsoft.com/office/drawing/2014/main" id="{D11AD2AD-0BA0-4DD3-8EEA-84686A0E71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2391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8208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475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8208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475"/>
                </a:lnTo>
                <a:lnTo>
                  <a:pt x="0" y="18045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68" name="Freeform: Shape 43">
            <a:extLst>
              <a:ext uri="{FF2B5EF4-FFF2-40B4-BE49-F238E27FC236}">
                <a16:creationId xmlns:a16="http://schemas.microsoft.com/office/drawing/2014/main" id="{D9E00F87-86BE-4F3A-9141-35EC0659D3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8047509" y="732391"/>
            <a:ext cx="3340230" cy="2590987"/>
          </a:xfrm>
          <a:prstGeom prst="rect">
            <a:avLst/>
          </a:prstGeom>
        </p:spPr>
      </p:pic>
      <p:sp>
        <p:nvSpPr>
          <p:cNvPr id="69" name="Freeform: Shape 45">
            <a:extLst>
              <a:ext uri="{FF2B5EF4-FFF2-40B4-BE49-F238E27FC236}">
                <a16:creationId xmlns:a16="http://schemas.microsoft.com/office/drawing/2014/main" id="{9E5C5460-229E-46C8-A712-CC31798542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9419" y="3564607"/>
            <a:ext cx="3432581" cy="3293393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0" name="Freeform: Shape 47">
            <a:extLst>
              <a:ext uri="{FF2B5EF4-FFF2-40B4-BE49-F238E27FC236}">
                <a16:creationId xmlns:a16="http://schemas.microsoft.com/office/drawing/2014/main" id="{EBAF167C-3D30-4736-A6B7-5965437B2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9419" y="3564607"/>
            <a:ext cx="3432581" cy="3293393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8047505" y="3459903"/>
            <a:ext cx="3340233" cy="2590988"/>
          </a:xfrm>
          <a:prstGeom prst="rect">
            <a:avLst/>
          </a:prstGeom>
        </p:spPr>
      </p:pic>
      <p:grpSp>
        <p:nvGrpSpPr>
          <p:cNvPr id="71" name="Graphic 185">
            <a:extLst>
              <a:ext uri="{FF2B5EF4-FFF2-40B4-BE49-F238E27FC236}">
                <a16:creationId xmlns:a16="http://schemas.microsoft.com/office/drawing/2014/main" id="{0C156BF8-7FF7-440F-BE2B-417DFFE8B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428634" y="5987064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72" name="Freeform: Shape 50">
              <a:extLst>
                <a:ext uri="{FF2B5EF4-FFF2-40B4-BE49-F238E27FC236}">
                  <a16:creationId xmlns:a16="http://schemas.microsoft.com/office/drawing/2014/main" id="{B7067280-C3E7-4DF6-A345-B9FEF6EF8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51">
              <a:extLst>
                <a:ext uri="{FF2B5EF4-FFF2-40B4-BE49-F238E27FC236}">
                  <a16:creationId xmlns:a16="http://schemas.microsoft.com/office/drawing/2014/main" id="{A78365A8-666B-4417-9D3C-554E6E6B2C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52">
              <a:extLst>
                <a:ext uri="{FF2B5EF4-FFF2-40B4-BE49-F238E27FC236}">
                  <a16:creationId xmlns:a16="http://schemas.microsoft.com/office/drawing/2014/main" id="{E71CAAFA-0A31-4308-AB9F-B1C84ABDF9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53">
              <a:extLst>
                <a:ext uri="{FF2B5EF4-FFF2-40B4-BE49-F238E27FC236}">
                  <a16:creationId xmlns:a16="http://schemas.microsoft.com/office/drawing/2014/main" id="{96AB1D25-144D-4BB4-A45C-60B8A094F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54">
              <a:extLst>
                <a:ext uri="{FF2B5EF4-FFF2-40B4-BE49-F238E27FC236}">
                  <a16:creationId xmlns:a16="http://schemas.microsoft.com/office/drawing/2014/main" id="{069F0FB4-779A-48FC-AC33-784F177C92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7" name="Рисунок 6" descr="Изображение выглядит как одежда, в помещении, человек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4F138096-F2DB-C0D6-FE53-6995FB499C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2058" y="1673070"/>
            <a:ext cx="6070863" cy="45602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9F3FFDA-08DA-1C6B-9718-95D4652AE166}"/>
              </a:ext>
            </a:extLst>
          </p:cNvPr>
          <p:cNvSpPr txBox="1"/>
          <p:nvPr/>
        </p:nvSpPr>
        <p:spPr>
          <a:xfrm>
            <a:off x="7924951" y="1252704"/>
            <a:ext cx="32494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Формирует доброжелательное отношение между детьми и взрослым.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CCE160-ABFA-25EB-5CAE-49DA2BF0873C}"/>
              </a:ext>
            </a:extLst>
          </p:cNvPr>
          <p:cNvSpPr txBox="1"/>
          <p:nvPr/>
        </p:nvSpPr>
        <p:spPr>
          <a:xfrm>
            <a:off x="7924951" y="3545958"/>
            <a:ext cx="424772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Структура:</a:t>
            </a:r>
            <a:endParaRPr lang="ru-RU" sz="2000" b="1" u="sng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приветствие </a:t>
            </a: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«Доброе утро!»(доска для записи)</a:t>
            </a: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новости дня/события («ухо-рот», камешки)</a:t>
            </a: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«Модель письма» </a:t>
            </a: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планирование по теме недели </a:t>
            </a:r>
          </a:p>
        </p:txBody>
      </p:sp>
    </p:spTree>
    <p:extLst>
      <p:ext uri="{BB962C8B-B14F-4D97-AF65-F5344CB8AC3E}">
        <p14:creationId xmlns:p14="http://schemas.microsoft.com/office/powerpoint/2010/main" val="794246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B46FD-DD31-8653-C409-881796827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4124" y="-221393"/>
            <a:ext cx="7522849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ru-RU" sz="4400" dirty="0">
                <a:ea typeface="+mj-ea"/>
              </a:rPr>
              <a:t> </a:t>
            </a:r>
            <a:endParaRPr lang="en-US" sz="4400" dirty="0">
              <a:ea typeface="+mj-ea"/>
            </a:endParaRPr>
          </a:p>
        </p:txBody>
      </p:sp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5604233" y="1329222"/>
            <a:ext cx="2975649" cy="2308185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7862099" y="4079198"/>
            <a:ext cx="3340233" cy="259098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7E47C49-41D8-7D7B-0587-15F1FD42EAEB}"/>
              </a:ext>
            </a:extLst>
          </p:cNvPr>
          <p:cNvSpPr/>
          <p:nvPr/>
        </p:nvSpPr>
        <p:spPr>
          <a:xfrm>
            <a:off x="2503055" y="170273"/>
            <a:ext cx="61052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 </a:t>
            </a:r>
            <a:endParaRPr lang="ru-RU" sz="4400" b="1" i="1" cap="none" spc="0" dirty="0">
              <a:ln w="0"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Изображение выглядит как Человеческое лицо, человек, одежд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865AC1A7-1803-8389-1DDF-EC697B2C7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9419" y="1329222"/>
            <a:ext cx="3055285" cy="52370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F3FFDA-08DA-1C6B-9718-95D4652AE166}"/>
              </a:ext>
            </a:extLst>
          </p:cNvPr>
          <p:cNvSpPr txBox="1"/>
          <p:nvPr/>
        </p:nvSpPr>
        <p:spPr>
          <a:xfrm>
            <a:off x="6450592" y="2509538"/>
            <a:ext cx="35337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придумали и  самостоятельно нарисовали приветствия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0742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6980548" y="4217567"/>
            <a:ext cx="3109485" cy="2412000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6980546" y="1702188"/>
            <a:ext cx="3109487" cy="2412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одежда, человек, в помещении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4D6F442C-9C69-B085-7867-952CB36649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5381" y="1598810"/>
            <a:ext cx="5030757" cy="5030757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7E47C49-41D8-7D7B-0587-15F1FD42EAEB}"/>
              </a:ext>
            </a:extLst>
          </p:cNvPr>
          <p:cNvSpPr/>
          <p:nvPr/>
        </p:nvSpPr>
        <p:spPr>
          <a:xfrm>
            <a:off x="2290618" y="170273"/>
            <a:ext cx="834043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«Доброе утро!» доска для записи </a:t>
            </a:r>
            <a:endParaRPr lang="ru-RU" sz="4400" b="1" i="1" cap="none" spc="0" dirty="0">
              <a:ln w="0"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F3FFDA-08DA-1C6B-9718-95D4652AE166}"/>
              </a:ext>
            </a:extLst>
          </p:cNvPr>
          <p:cNvSpPr txBox="1"/>
          <p:nvPr/>
        </p:nvSpPr>
        <p:spPr>
          <a:xfrm>
            <a:off x="6980546" y="2601902"/>
            <a:ext cx="449069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-число</a:t>
            </a: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-день</a:t>
            </a:r>
          </a:p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-месяц</a:t>
            </a: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-событие</a:t>
            </a:r>
          </a:p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-кол-во мальчиков и девочек</a:t>
            </a: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-погода</a:t>
            </a:r>
          </a:p>
        </p:txBody>
      </p:sp>
    </p:spTree>
    <p:extLst>
      <p:ext uri="{BB962C8B-B14F-4D97-AF65-F5344CB8AC3E}">
        <p14:creationId xmlns:p14="http://schemas.microsoft.com/office/powerpoint/2010/main" val="932752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Заставка цветов на белой поверхности">
            <a:extLst>
              <a:ext uri="{FF2B5EF4-FFF2-40B4-BE49-F238E27FC236}">
                <a16:creationId xmlns:a16="http://schemas.microsoft.com/office/drawing/2014/main" id="{FC7D9C8C-3909-F5F3-BE98-6AF452AB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3" b="1"/>
          <a:stretch/>
        </p:blipFill>
        <p:spPr>
          <a:xfrm>
            <a:off x="6572989" y="1369119"/>
            <a:ext cx="2784613" cy="2160000"/>
          </a:xfrm>
          <a:prstGeom prst="rect">
            <a:avLst/>
          </a:prstGeom>
        </p:spPr>
      </p:pic>
      <p:pic>
        <p:nvPicPr>
          <p:cNvPr id="5" name="Picture 4" descr="Заставка цветов на белой поверхности">
            <a:extLst>
              <a:ext uri="{FF2B5EF4-FFF2-40B4-BE49-F238E27FC236}">
                <a16:creationId xmlns:a16="http://schemas.microsoft.com/office/drawing/2014/main" id="{22A8E383-11C7-1389-1515-1A508A1B9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" b="-1"/>
          <a:stretch/>
        </p:blipFill>
        <p:spPr>
          <a:xfrm>
            <a:off x="6591461" y="3681902"/>
            <a:ext cx="2784615" cy="2160000"/>
          </a:xfrm>
          <a:prstGeom prst="rect">
            <a:avLst/>
          </a:prstGeom>
        </p:spPr>
      </p:pic>
      <p:pic>
        <p:nvPicPr>
          <p:cNvPr id="4" name="Рисунок 3" descr="Изображение выглядит как человек, одежда, Человеческое лицо, ребенок, начинающий ходить&#10;&#10;Автоматически созданное описание">
            <a:extLst>
              <a:ext uri="{FF2B5EF4-FFF2-40B4-BE49-F238E27FC236}">
                <a16:creationId xmlns:a16="http://schemas.microsoft.com/office/drawing/2014/main" id="{36FD5CF4-1924-952E-5081-F592044584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912" r="912" b="7655"/>
          <a:stretch/>
        </p:blipFill>
        <p:spPr>
          <a:xfrm>
            <a:off x="1985819" y="1285848"/>
            <a:ext cx="4051215" cy="498194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7E47C49-41D8-7D7B-0587-15F1FD42EAEB}"/>
              </a:ext>
            </a:extLst>
          </p:cNvPr>
          <p:cNvSpPr/>
          <p:nvPr/>
        </p:nvSpPr>
        <p:spPr>
          <a:xfrm>
            <a:off x="2290618" y="170273"/>
            <a:ext cx="83404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Новости дня/события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F3FFDA-08DA-1C6B-9718-95D4652AE166}"/>
              </a:ext>
            </a:extLst>
          </p:cNvPr>
          <p:cNvSpPr txBox="1"/>
          <p:nvPr/>
        </p:nvSpPr>
        <p:spPr>
          <a:xfrm>
            <a:off x="6805055" y="2204739"/>
            <a:ext cx="449069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 «ухо – рот», «камешки» формируют умение слушать других, работать в паре, формируется умение задавать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4166218810"/>
      </p:ext>
    </p:extLst>
  </p:cSld>
  <p:clrMapOvr>
    <a:masterClrMapping/>
  </p:clrMapOvr>
</p:sld>
</file>

<file path=ppt/theme/theme1.xml><?xml version="1.0" encoding="utf-8"?>
<a:theme xmlns:a="http://schemas.openxmlformats.org/drawingml/2006/main" name="FunkyShapesVTI">
  <a:themeElements>
    <a:clrScheme name="Custom 15">
      <a:dk1>
        <a:sysClr val="windowText" lastClr="000000"/>
      </a:dk1>
      <a:lt1>
        <a:sysClr val="window" lastClr="FFFFFF"/>
      </a:lt1>
      <a:dk2>
        <a:srgbClr val="2D2D2D"/>
      </a:dk2>
      <a:lt2>
        <a:srgbClr val="F3FFF8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VTI" id="{A7F40C41-3FB2-45B0-B0D6-DFB7FDD9B7AD}" vid="{C49381A0-09CD-46EE-B141-E2CDD87ABF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438</Words>
  <Application>Microsoft Macintosh PowerPoint</Application>
  <PresentationFormat>Широкоэкранный</PresentationFormat>
  <Paragraphs>95</Paragraphs>
  <Slides>25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Source Sans Pro</vt:lpstr>
      <vt:lpstr>Times New Roman</vt:lpstr>
      <vt:lpstr>FunkyShapesVTI</vt:lpstr>
      <vt:lpstr>Документ</vt:lpstr>
      <vt:lpstr>.</vt:lpstr>
      <vt:lpstr>ДОСКА ВЫБОРА  «Наши хлопоты»</vt:lpstr>
      <vt:lpstr>Презентация PowerPoint</vt:lpstr>
      <vt:lpstr>Метеоролог      часовой</vt:lpstr>
      <vt:lpstr>Линейный календарь</vt:lpstr>
      <vt:lpstr>Утренний круг</vt:lpstr>
      <vt:lpstr> </vt:lpstr>
      <vt:lpstr>Презентация PowerPoint</vt:lpstr>
      <vt:lpstr>Презентация PowerPoint</vt:lpstr>
      <vt:lpstr> </vt:lpstr>
      <vt:lpstr>Презентация PowerPoint</vt:lpstr>
      <vt:lpstr>Загадка дня </vt:lpstr>
      <vt:lpstr> </vt:lpstr>
      <vt:lpstr> </vt:lpstr>
      <vt:lpstr> </vt:lpstr>
      <vt:lpstr> </vt:lpstr>
      <vt:lpstr> </vt:lpstr>
      <vt:lpstr> </vt:lpstr>
      <vt:lpstr> </vt:lpstr>
      <vt:lpstr>Презентация PowerPoint</vt:lpstr>
      <vt:lpstr> </vt:lpstr>
      <vt:lpstr> 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Вишневская</dc:creator>
  <cp:lastModifiedBy>Наталья Вишневская</cp:lastModifiedBy>
  <cp:revision>68</cp:revision>
  <dcterms:created xsi:type="dcterms:W3CDTF">2023-08-27T08:00:40Z</dcterms:created>
  <dcterms:modified xsi:type="dcterms:W3CDTF">2024-06-02T21:28:28Z</dcterms:modified>
</cp:coreProperties>
</file>