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58" r:id="rId4"/>
    <p:sldId id="269" r:id="rId5"/>
    <p:sldId id="274" r:id="rId6"/>
    <p:sldId id="270" r:id="rId7"/>
    <p:sldId id="271" r:id="rId8"/>
    <p:sldId id="275" r:id="rId9"/>
    <p:sldId id="261" r:id="rId10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47" autoAdjust="0"/>
  </p:normalViewPr>
  <p:slideViewPr>
    <p:cSldViewPr>
      <p:cViewPr varScale="1">
        <p:scale>
          <a:sx n="80" d="100"/>
          <a:sy n="80" d="100"/>
        </p:scale>
        <p:origin x="75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0552A3-298C-4F4D-B798-E3C47D851B9C}" type="datetimeFigureOut">
              <a:rPr lang="ru-RU"/>
              <a:pPr>
                <a:defRPr/>
              </a:pPr>
              <a:t>03.06.2024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77FE55-BCED-4159-BD30-08879E00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0552A3-298C-4F4D-B798-E3C47D851B9C}" type="datetimeFigureOut">
              <a:rPr lang="ru-RU"/>
              <a:pPr>
                <a:defRPr/>
              </a:pPr>
              <a:t>03.06.2024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77FE55-BCED-4159-BD30-08879E00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0552A3-298C-4F4D-B798-E3C47D851B9C}" type="datetimeFigureOut">
              <a:rPr lang="ru-RU"/>
              <a:pPr>
                <a:defRPr/>
              </a:pPr>
              <a:t>03.06.2024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77FE55-BCED-4159-BD30-08879E00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0552A3-298C-4F4D-B798-E3C47D851B9C}" type="datetimeFigureOut">
              <a:rPr lang="ru-RU"/>
              <a:pPr>
                <a:defRPr/>
              </a:pPr>
              <a:t>03.06.2024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77FE55-BCED-4159-BD30-08879E00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0552A3-298C-4F4D-B798-E3C47D851B9C}" type="datetimeFigureOut">
              <a:rPr lang="ru-RU"/>
              <a:pPr>
                <a:defRPr/>
              </a:pPr>
              <a:t>03.06.2024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77FE55-BCED-4159-BD30-08879E00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0552A3-298C-4F4D-B798-E3C47D851B9C}" type="datetimeFigureOut">
              <a:rPr lang="ru-RU"/>
              <a:pPr>
                <a:defRPr/>
              </a:pPr>
              <a:t>03.06.2024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77FE55-BCED-4159-BD30-08879E00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0552A3-298C-4F4D-B798-E3C47D851B9C}" type="datetimeFigureOut">
              <a:rPr lang="ru-RU"/>
              <a:pPr>
                <a:defRPr/>
              </a:pPr>
              <a:t>03.06.2024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77FE55-BCED-4159-BD30-08879E00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0552A3-298C-4F4D-B798-E3C47D851B9C}" type="datetimeFigureOut">
              <a:rPr lang="ru-RU"/>
              <a:pPr>
                <a:defRPr/>
              </a:pPr>
              <a:t>03.06.2024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77FE55-BCED-4159-BD30-08879E00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0552A3-298C-4F4D-B798-E3C47D851B9C}" type="datetimeFigureOut">
              <a:rPr lang="ru-RU"/>
              <a:pPr>
                <a:defRPr/>
              </a:pPr>
              <a:t>03.06.2024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77FE55-BCED-4159-BD30-08879E00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0552A3-298C-4F4D-B798-E3C47D851B9C}" type="datetimeFigureOut">
              <a:rPr lang="ru-RU"/>
              <a:pPr>
                <a:defRPr/>
              </a:pPr>
              <a:t>03.06.2024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77FE55-BCED-4159-BD30-08879E00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0552A3-298C-4F4D-B798-E3C47D851B9C}" type="datetimeFigureOut">
              <a:rPr lang="ru-RU"/>
              <a:pPr>
                <a:defRPr/>
              </a:pPr>
              <a:t>03.06.2024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77FE55-BCED-4159-BD30-08879E00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E0552A3-298C-4F4D-B798-E3C47D851B9C}" type="datetimeFigureOut">
              <a:rPr lang="ru-RU"/>
              <a:pPr>
                <a:defRPr/>
              </a:pPr>
              <a:t>03.06.2024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C77FE55-BCED-4159-BD30-08879E00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9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Picture 5" descr="C:\Users\HudeevaLA\Desktop\Металл кап Бразилия_Папка\pptx\металл.кап-27.pn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2739" y="908372"/>
            <a:ext cx="6096747" cy="5874410"/>
          </a:xfrm>
          <a:prstGeom prst="rect">
            <a:avLst/>
          </a:prstGeom>
          <a:noFill/>
        </p:spPr>
      </p:pic>
      <p:sp>
        <p:nvSpPr>
          <p:cNvPr id="9" name="TextBox 10"/>
          <p:cNvSpPr txBox="1"/>
          <p:nvPr/>
        </p:nvSpPr>
        <p:spPr bwMode="auto">
          <a:xfrm>
            <a:off x="371342" y="685838"/>
            <a:ext cx="14064859" cy="1472228"/>
          </a:xfrm>
          <a:prstGeom prst="rect">
            <a:avLst/>
          </a:prstGeom>
          <a:noFill/>
        </p:spPr>
        <p:txBody>
          <a:bodyPr wrap="square" lIns="86393" tIns="43195" rIns="86393" bIns="43195" rtlCol="0">
            <a:spAutoFit/>
          </a:bodyPr>
          <a:lstStyle/>
          <a:p>
            <a:pPr>
              <a:defRPr/>
            </a:pPr>
            <a:r>
              <a:rPr lang="ru-RU" sz="3000" b="1" dirty="0" smtClean="0">
                <a:solidFill>
                  <a:srgbClr val="C51A1A"/>
                </a:solidFill>
                <a:latin typeface="Formular"/>
              </a:rPr>
              <a:t> Тема проекта</a:t>
            </a:r>
            <a:r>
              <a:rPr lang="ru-RU" sz="3000" b="1" dirty="0">
                <a:solidFill>
                  <a:srgbClr val="C51A1A"/>
                </a:solidFill>
                <a:latin typeface="Formular"/>
              </a:rPr>
              <a:t>: </a:t>
            </a:r>
            <a:r>
              <a:rPr lang="ru-RU" sz="3000" b="1" dirty="0" smtClean="0">
                <a:solidFill>
                  <a:srgbClr val="C51A1A"/>
                </a:solidFill>
                <a:latin typeface="Formular"/>
              </a:rPr>
              <a:t>Трансформатор</a:t>
            </a:r>
            <a:endParaRPr lang="ru-RU" sz="3000" b="1" dirty="0">
              <a:solidFill>
                <a:srgbClr val="C51A1A"/>
              </a:solidFill>
              <a:latin typeface="Formular"/>
            </a:endParaRPr>
          </a:p>
          <a:p>
            <a:pPr>
              <a:defRPr/>
            </a:pPr>
            <a:endParaRPr lang="ru-RU" sz="3000" b="1" dirty="0">
              <a:solidFill>
                <a:srgbClr val="C51A1A"/>
              </a:solidFill>
              <a:latin typeface="Formular"/>
            </a:endParaRPr>
          </a:p>
          <a:p>
            <a:pPr>
              <a:defRPr/>
            </a:pPr>
            <a:endParaRPr lang="ru-RU" sz="3000" b="1" dirty="0">
              <a:solidFill>
                <a:srgbClr val="C51A1A"/>
              </a:solidFill>
              <a:latin typeface="Formular"/>
            </a:endParaRPr>
          </a:p>
        </p:txBody>
      </p:sp>
      <p:grpSp>
        <p:nvGrpSpPr>
          <p:cNvPr id="10" name="Группа 29"/>
          <p:cNvGrpSpPr/>
          <p:nvPr/>
        </p:nvGrpSpPr>
        <p:grpSpPr bwMode="auto">
          <a:xfrm>
            <a:off x="371342" y="1324871"/>
            <a:ext cx="6840804" cy="137158"/>
            <a:chOff x="7345065" y="1368202"/>
            <a:chExt cx="7272808" cy="144016"/>
          </a:xfrm>
        </p:grpSpPr>
        <p:sp>
          <p:nvSpPr>
            <p:cNvPr id="11" name="Овал 15"/>
            <p:cNvSpPr/>
            <p:nvPr/>
          </p:nvSpPr>
          <p:spPr bwMode="auto">
            <a:xfrm>
              <a:off x="7345065" y="1368202"/>
              <a:ext cx="144016" cy="144016"/>
            </a:xfrm>
            <a:prstGeom prst="ellipse">
              <a:avLst/>
            </a:prstGeom>
            <a:solidFill>
              <a:srgbClr val="C5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2" name="Прямая соединительная линия 28"/>
            <p:cNvCxnSpPr>
              <a:cxnSpLocks/>
              <a:stCxn id="11" idx="6"/>
            </p:cNvCxnSpPr>
            <p:nvPr/>
          </p:nvCxnSpPr>
          <p:spPr bwMode="auto">
            <a:xfrm>
              <a:off x="7489081" y="1440210"/>
              <a:ext cx="7128792" cy="0"/>
            </a:xfrm>
            <a:prstGeom prst="line">
              <a:avLst/>
            </a:prstGeom>
            <a:ln>
              <a:solidFill>
                <a:srgbClr val="C51A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31"/>
          <p:cNvSpPr txBox="1"/>
          <p:nvPr/>
        </p:nvSpPr>
        <p:spPr bwMode="auto">
          <a:xfrm>
            <a:off x="5453058" y="1643050"/>
            <a:ext cx="6286543" cy="487343"/>
          </a:xfrm>
          <a:prstGeom prst="rect">
            <a:avLst/>
          </a:prstGeom>
          <a:noFill/>
        </p:spPr>
        <p:txBody>
          <a:bodyPr wrap="square" lIns="86393" tIns="43195" rIns="86393" bIns="43195" rtlCol="0">
            <a:spAutoFit/>
          </a:bodyPr>
          <a:lstStyle/>
          <a:p>
            <a:pPr marL="34013">
              <a:spcBef>
                <a:spcPts val="567"/>
              </a:spcBef>
              <a:spcAft>
                <a:spcPts val="567"/>
              </a:spcAft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23"/>
          <p:cNvSpPr/>
          <p:nvPr/>
        </p:nvSpPr>
        <p:spPr bwMode="auto">
          <a:xfrm>
            <a:off x="1127448" y="1532488"/>
            <a:ext cx="10297144" cy="1136761"/>
          </a:xfrm>
          <a:prstGeom prst="roundRect">
            <a:avLst>
              <a:gd name="adj" fmla="val 23017"/>
            </a:avLst>
          </a:prstGeom>
          <a:gradFill>
            <a:gsLst>
              <a:gs pos="0">
                <a:srgbClr val="0095BD"/>
              </a:gs>
              <a:gs pos="100000">
                <a:srgbClr val="03605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93" tIns="43195" rIns="86393" bIns="43195" rtlCol="0" anchor="ctr"/>
          <a:lstStyle/>
          <a:p>
            <a:pPr marL="491213" lvl="1" algn="ctr">
              <a:spcBef>
                <a:spcPts val="567"/>
              </a:spcBef>
              <a:spcAft>
                <a:spcPts val="567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Цель работы: изучить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принцип действия и применение трансформаторов.</a:t>
            </a:r>
          </a:p>
        </p:txBody>
      </p:sp>
      <p:sp>
        <p:nvSpPr>
          <p:cNvPr id="15" name="Скругленный прямоугольник 23"/>
          <p:cNvSpPr/>
          <p:nvPr/>
        </p:nvSpPr>
        <p:spPr bwMode="auto">
          <a:xfrm>
            <a:off x="976839" y="5172452"/>
            <a:ext cx="10447753" cy="1660941"/>
          </a:xfrm>
          <a:prstGeom prst="roundRect">
            <a:avLst>
              <a:gd name="adj" fmla="val 23017"/>
            </a:avLst>
          </a:prstGeom>
          <a:gradFill>
            <a:gsLst>
              <a:gs pos="0">
                <a:srgbClr val="0095BD"/>
              </a:gs>
              <a:gs pos="100000">
                <a:srgbClr val="03605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93" tIns="43195" rIns="86393" bIns="43195" rtlCol="0" anchor="ctr"/>
          <a:lstStyle/>
          <a:p>
            <a:pPr marL="34013" algn="ctr">
              <a:spcBef>
                <a:spcPts val="567"/>
              </a:spcBef>
              <a:spcAft>
                <a:spcPts val="567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Трансформатором называется статическое устройство, предназначенное для преобразования переменного тока одного напряжения в переменный ток другого напряжения одной и той же частоты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86" y="1701119"/>
            <a:ext cx="609653" cy="61574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76977" y="522497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557" y="2781325"/>
            <a:ext cx="3226171" cy="22179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4849" y="2729845"/>
            <a:ext cx="3385989" cy="24755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2208" y="2653764"/>
            <a:ext cx="3634555" cy="2765471"/>
          </a:xfrm>
          <a:prstGeom prst="rect">
            <a:avLst/>
          </a:prstGeom>
        </p:spPr>
      </p:pic>
      <p:grpSp>
        <p:nvGrpSpPr>
          <p:cNvPr id="17" name="Группа 29"/>
          <p:cNvGrpSpPr/>
          <p:nvPr/>
        </p:nvGrpSpPr>
        <p:grpSpPr bwMode="auto">
          <a:xfrm>
            <a:off x="373178" y="1331733"/>
            <a:ext cx="6840804" cy="137158"/>
            <a:chOff x="7345065" y="1368202"/>
            <a:chExt cx="7272808" cy="144016"/>
          </a:xfrm>
        </p:grpSpPr>
        <p:sp>
          <p:nvSpPr>
            <p:cNvPr id="18" name="Овал 15"/>
            <p:cNvSpPr/>
            <p:nvPr/>
          </p:nvSpPr>
          <p:spPr bwMode="auto">
            <a:xfrm>
              <a:off x="7345065" y="1368202"/>
              <a:ext cx="144016" cy="144016"/>
            </a:xfrm>
            <a:prstGeom prst="ellipse">
              <a:avLst/>
            </a:prstGeom>
            <a:solidFill>
              <a:srgbClr val="C5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9" name="Прямая соединительная линия 28"/>
            <p:cNvCxnSpPr>
              <a:cxnSpLocks/>
              <a:stCxn id="18" idx="6"/>
            </p:cNvCxnSpPr>
            <p:nvPr/>
          </p:nvCxnSpPr>
          <p:spPr bwMode="auto">
            <a:xfrm>
              <a:off x="7489081" y="1440210"/>
              <a:ext cx="7128792" cy="0"/>
            </a:xfrm>
            <a:prstGeom prst="line">
              <a:avLst/>
            </a:prstGeom>
            <a:ln>
              <a:solidFill>
                <a:srgbClr val="C51A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384" y="11663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Изобретателем первого трансформатора является русский ученый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Павел </a:t>
            </a:r>
            <a:r>
              <a:rPr lang="ru-RU" dirty="0">
                <a:solidFill>
                  <a:srgbClr val="C00000"/>
                </a:solidFill>
              </a:rPr>
              <a:t>Николаевич Яблочков в 1876 году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39208" y="1835609"/>
            <a:ext cx="3656594" cy="49009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5113" t="650" r="59450" b="34250"/>
          <a:stretch/>
        </p:blipFill>
        <p:spPr>
          <a:xfrm>
            <a:off x="911424" y="1455554"/>
            <a:ext cx="3240360" cy="517011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40216" y="1724758"/>
            <a:ext cx="36724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30 ноября 1876 года, дата получения Яблочковым патента на системы "дробления света", считается датой рождения первого трансформатора</a:t>
            </a:r>
            <a:r>
              <a:rPr lang="ru-RU" dirty="0"/>
              <a:t>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0"/>
            <a:ext cx="4993057" cy="68302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05523" y="1735782"/>
            <a:ext cx="10870110" cy="609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95847" y="1735782"/>
            <a:ext cx="10870110" cy="6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33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Picture 5" descr="C:\Users\HudeevaLA\Desktop\Металл кап Бразилия_Папка\pptx\металл.кап-27.pn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 flipH="1">
            <a:off x="6950841" y="1851681"/>
            <a:ext cx="5242651" cy="505146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 bwMode="auto">
          <a:xfrm>
            <a:off x="0" y="154400"/>
            <a:ext cx="7710810" cy="548898"/>
          </a:xfrm>
          <a:prstGeom prst="rect">
            <a:avLst/>
          </a:prstGeom>
          <a:noFill/>
        </p:spPr>
        <p:txBody>
          <a:bodyPr wrap="square" lIns="86393" tIns="43195" rIns="86393" bIns="43195" rtlCol="0">
            <a:spAutoFit/>
          </a:bodyPr>
          <a:lstStyle/>
          <a:p>
            <a:pPr>
              <a:defRPr/>
            </a:pPr>
            <a:r>
              <a:rPr lang="ru-RU" sz="3000" b="1" dirty="0">
                <a:solidFill>
                  <a:srgbClr val="C51A1A"/>
                </a:solidFill>
                <a:latin typeface="Formular"/>
              </a:rPr>
              <a:t>Принцип </a:t>
            </a:r>
            <a:r>
              <a:rPr lang="ru-RU" sz="3000" b="1" dirty="0" smtClean="0">
                <a:solidFill>
                  <a:srgbClr val="C51A1A"/>
                </a:solidFill>
                <a:latin typeface="Formular"/>
              </a:rPr>
              <a:t>действия </a:t>
            </a:r>
            <a:r>
              <a:rPr lang="ru-RU" sz="3000" b="1" dirty="0">
                <a:solidFill>
                  <a:srgbClr val="C51A1A"/>
                </a:solidFill>
                <a:latin typeface="Formular"/>
              </a:rPr>
              <a:t>трансформатора</a:t>
            </a:r>
          </a:p>
        </p:txBody>
      </p:sp>
      <p:grpSp>
        <p:nvGrpSpPr>
          <p:cNvPr id="8" name="Группа 7"/>
          <p:cNvGrpSpPr/>
          <p:nvPr/>
        </p:nvGrpSpPr>
        <p:grpSpPr bwMode="auto">
          <a:xfrm flipH="1">
            <a:off x="0" y="703298"/>
            <a:ext cx="6840804" cy="137158"/>
            <a:chOff x="7345065" y="1368202"/>
            <a:chExt cx="7272808" cy="144016"/>
          </a:xfrm>
        </p:grpSpPr>
        <p:sp>
          <p:nvSpPr>
            <p:cNvPr id="9" name="Овал 8"/>
            <p:cNvSpPr/>
            <p:nvPr/>
          </p:nvSpPr>
          <p:spPr bwMode="auto">
            <a:xfrm>
              <a:off x="7345065" y="1368202"/>
              <a:ext cx="144016" cy="144016"/>
            </a:xfrm>
            <a:prstGeom prst="ellipse">
              <a:avLst/>
            </a:prstGeom>
            <a:solidFill>
              <a:srgbClr val="C5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>
              <a:cxnSpLocks/>
              <a:stCxn id="9" idx="6"/>
            </p:cNvCxnSpPr>
            <p:nvPr/>
          </p:nvCxnSpPr>
          <p:spPr bwMode="auto">
            <a:xfrm>
              <a:off x="7489081" y="1440210"/>
              <a:ext cx="7128792" cy="0"/>
            </a:xfrm>
            <a:prstGeom prst="line">
              <a:avLst/>
            </a:prstGeom>
            <a:ln>
              <a:solidFill>
                <a:srgbClr val="C51A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Скругленный прямоугольник 14"/>
          <p:cNvSpPr/>
          <p:nvPr/>
        </p:nvSpPr>
        <p:spPr bwMode="auto">
          <a:xfrm>
            <a:off x="2104969" y="4077072"/>
            <a:ext cx="4991163" cy="158417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0095BD"/>
              </a:gs>
              <a:gs pos="100000">
                <a:srgbClr val="03605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93" tIns="43195" rIns="86393" bIns="43195" rtlCol="0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2095472" y="2214554"/>
            <a:ext cx="5000660" cy="16246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0095BD"/>
              </a:gs>
              <a:gs pos="100000">
                <a:srgbClr val="03605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93" tIns="43195" rIns="86393" bIns="43195" rtlCol="0" anchor="ctr"/>
          <a:lstStyle/>
          <a:p>
            <a:pPr algn="ctr">
              <a:defRPr/>
            </a:pPr>
            <a:endParaRPr 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2403" t="17842" r="16133" b="1308"/>
          <a:stretch/>
        </p:blipFill>
        <p:spPr>
          <a:xfrm>
            <a:off x="1099047" y="968936"/>
            <a:ext cx="10321178" cy="58890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191" y="-198166"/>
            <a:ext cx="10515600" cy="106016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Режимы работы трансформатора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3" descr="U_{1}"/>
          <p:cNvSpPr>
            <a:spLocks noChangeAspect="1" noChangeArrowheads="1"/>
          </p:cNvSpPr>
          <p:nvPr/>
        </p:nvSpPr>
        <p:spPr bwMode="auto">
          <a:xfrm>
            <a:off x="96838" y="-6921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U_{2}"/>
          <p:cNvSpPr>
            <a:spLocks noChangeAspect="1" noChangeArrowheads="1"/>
          </p:cNvSpPr>
          <p:nvPr/>
        </p:nvSpPr>
        <p:spPr bwMode="auto">
          <a:xfrm>
            <a:off x="292100" y="-676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5" descr="\varepsilon "/>
          <p:cNvSpPr>
            <a:spLocks noChangeAspect="1" noChangeArrowheads="1"/>
          </p:cNvSpPr>
          <p:nvPr/>
        </p:nvSpPr>
        <p:spPr bwMode="auto">
          <a:xfrm>
            <a:off x="96838" y="-387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6" descr="N_1"/>
          <p:cNvSpPr>
            <a:spLocks noChangeAspect="1" noChangeArrowheads="1"/>
          </p:cNvSpPr>
          <p:nvPr/>
        </p:nvSpPr>
        <p:spPr bwMode="auto">
          <a:xfrm>
            <a:off x="96838" y="-984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7" descr="N_2"/>
          <p:cNvSpPr>
            <a:spLocks noChangeAspect="1" noChangeArrowheads="1"/>
          </p:cNvSpPr>
          <p:nvPr/>
        </p:nvSpPr>
        <p:spPr bwMode="auto">
          <a:xfrm>
            <a:off x="292100" y="-984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8" descr="I_1"/>
          <p:cNvSpPr>
            <a:spLocks noChangeAspect="1" noChangeArrowheads="1"/>
          </p:cNvSpPr>
          <p:nvPr/>
        </p:nvSpPr>
        <p:spPr bwMode="auto">
          <a:xfrm>
            <a:off x="96838" y="1905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9" descr="I_{2}"/>
          <p:cNvSpPr>
            <a:spLocks noChangeAspect="1" noChangeArrowheads="1"/>
          </p:cNvSpPr>
          <p:nvPr/>
        </p:nvSpPr>
        <p:spPr bwMode="auto">
          <a:xfrm>
            <a:off x="292100" y="1905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10" descr="R_{1}"/>
          <p:cNvSpPr>
            <a:spLocks noChangeAspect="1" noChangeArrowheads="1"/>
          </p:cNvSpPr>
          <p:nvPr/>
        </p:nvSpPr>
        <p:spPr bwMode="auto">
          <a:xfrm>
            <a:off x="96838" y="4794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11" descr="R_{2}"/>
          <p:cNvSpPr>
            <a:spLocks noChangeAspect="1" noChangeArrowheads="1"/>
          </p:cNvSpPr>
          <p:nvPr/>
        </p:nvSpPr>
        <p:spPr bwMode="auto">
          <a:xfrm>
            <a:off x="292100" y="4794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097" y="29888"/>
            <a:ext cx="6096000" cy="498328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953" y="1238668"/>
            <a:ext cx="10870110" cy="609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1078029"/>
            <a:ext cx="10870110" cy="609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6" y="1051178"/>
            <a:ext cx="10870110" cy="609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161363" y="562899"/>
            <a:ext cx="10509107" cy="21523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1638" y="1084126"/>
            <a:ext cx="11529442" cy="4627064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pPr>
              <a:lnSpc>
                <a:spcPct val="120000"/>
              </a:lnSpc>
            </a:pPr>
            <a:r>
              <a:rPr lang="ru-RU" sz="5600" dirty="0"/>
              <a:t>Существует пять характерных режимов работы трансформатора:</a:t>
            </a:r>
          </a:p>
          <a:p>
            <a:pPr>
              <a:lnSpc>
                <a:spcPct val="120000"/>
              </a:lnSpc>
            </a:pPr>
            <a:r>
              <a:rPr lang="ru-RU" sz="5600" dirty="0" smtClean="0"/>
              <a:t>1</a:t>
            </a:r>
            <a:r>
              <a:rPr lang="ru-RU" sz="5600" dirty="0"/>
              <a:t>. Рабочий режим;</a:t>
            </a:r>
          </a:p>
          <a:p>
            <a:pPr>
              <a:lnSpc>
                <a:spcPct val="120000"/>
              </a:lnSpc>
            </a:pPr>
            <a:r>
              <a:rPr lang="ru-RU" sz="5600" dirty="0" smtClean="0"/>
              <a:t>2</a:t>
            </a:r>
            <a:r>
              <a:rPr lang="ru-RU" sz="5600" dirty="0"/>
              <a:t>. Номинальный режим;</a:t>
            </a:r>
          </a:p>
          <a:p>
            <a:pPr>
              <a:lnSpc>
                <a:spcPct val="120000"/>
              </a:lnSpc>
            </a:pPr>
            <a:r>
              <a:rPr lang="ru-RU" sz="5600" dirty="0" smtClean="0"/>
              <a:t>3</a:t>
            </a:r>
            <a:r>
              <a:rPr lang="ru-RU" sz="5600" dirty="0"/>
              <a:t>. Оптимальный режим;</a:t>
            </a:r>
          </a:p>
          <a:p>
            <a:pPr>
              <a:lnSpc>
                <a:spcPct val="120000"/>
              </a:lnSpc>
            </a:pPr>
            <a:r>
              <a:rPr lang="ru-RU" sz="5600" dirty="0" smtClean="0"/>
              <a:t>4</a:t>
            </a:r>
            <a:r>
              <a:rPr lang="ru-RU" sz="5600" dirty="0"/>
              <a:t>. Режим холостого хода;</a:t>
            </a:r>
          </a:p>
          <a:p>
            <a:pPr>
              <a:lnSpc>
                <a:spcPct val="120000"/>
              </a:lnSpc>
            </a:pPr>
            <a:r>
              <a:rPr lang="ru-RU" sz="5600" dirty="0" smtClean="0"/>
              <a:t>5</a:t>
            </a:r>
            <a:r>
              <a:rPr lang="ru-RU" sz="5600" dirty="0"/>
              <a:t>. Режим короткого замыкания.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04" t="46209"/>
          <a:stretch/>
        </p:blipFill>
        <p:spPr bwMode="auto">
          <a:xfrm>
            <a:off x="6312024" y="2132856"/>
            <a:ext cx="5339644" cy="368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25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116632"/>
            <a:ext cx="10515600" cy="759619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и тип трансформатора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9991" y="949608"/>
            <a:ext cx="10515600" cy="197323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числа фаз трансформаторы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бывают:</a:t>
            </a:r>
          </a:p>
          <a:p>
            <a:pPr marL="0" indent="0" algn="just">
              <a:buNone/>
            </a:pPr>
            <a:r>
              <a:rPr lang="ru-RU" sz="2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однофазные </a:t>
            </a:r>
            <a:r>
              <a:rPr lang="ru-RU" sz="2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многофазными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основном, трехфазными),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фаз первичной обмотки определяется числом фаз источника питания, а число фаз вторичной обмотки – назначением трансформатора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876251"/>
            <a:ext cx="10510415" cy="2194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923" y="2921844"/>
            <a:ext cx="3712786" cy="37127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873" y="2715281"/>
            <a:ext cx="3765636" cy="37656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2347" t="3142" r="2976" b="13106"/>
          <a:stretch/>
        </p:blipFill>
        <p:spPr>
          <a:xfrm>
            <a:off x="4008059" y="2921844"/>
            <a:ext cx="374441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79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16" y="-5162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тип трансформатора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0800000">
            <a:off x="216787" y="344792"/>
            <a:ext cx="6264696" cy="65835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784" y="856766"/>
            <a:ext cx="10510415" cy="21337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1384" y="1106919"/>
            <a:ext cx="11377264" cy="156966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типу изоляции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сухие (С) и масляные (М) или с негорючим заполнением (Н)</a:t>
            </a:r>
          </a:p>
          <a:p>
            <a:pPr algn="just"/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видам охлаждения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 естественным масляным охлаждением (М), с масляным охлаждением и воздушным дутьем (Д), принудительная циркуляция масляного охлаждения (Ц), сухие трансформаторы с воздушным охлаждением (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340" y="2962230"/>
            <a:ext cx="2621323" cy="21229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9295" y="4684420"/>
            <a:ext cx="2184191" cy="21103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22726" t="6645" r="16703" b="5545"/>
          <a:stretch/>
        </p:blipFill>
        <p:spPr>
          <a:xfrm>
            <a:off x="4378840" y="2686808"/>
            <a:ext cx="2357273" cy="254585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1483" y="4485361"/>
            <a:ext cx="2614356" cy="209567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72708" y="2643765"/>
            <a:ext cx="2635203" cy="223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2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3" y="273749"/>
            <a:ext cx="6267231" cy="65842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57737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трансформаторов и их назначение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457" y="774321"/>
            <a:ext cx="9383320" cy="4121110"/>
          </a:xfrm>
          <a:solidFill>
            <a:schemeClr val="bg1"/>
          </a:solidFill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назначением различают: </a:t>
            </a:r>
          </a:p>
          <a:p>
            <a:pPr marL="514350" indent="-514350" algn="just">
              <a:buAutoNum type="arabicPeriod"/>
            </a:pP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Силовые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трансформаторы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для питания электрических двигателей и осветительных сетей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Измерительные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трансформаторы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для подключения измерительных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приборов (трансформаторы тока и напряжения)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трансформаторы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сварочные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для питания сварочных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аппаратов,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радиотехнические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маломощные трансформаторы, работающие на повышенной частоте,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пик-трансформатор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трансформатор, преобразующий напряжение синусоидальной формы в импульсное напряжение с изменяющейся через каждые полпериода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полярностью).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457" y="470690"/>
            <a:ext cx="10510415" cy="2133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6167" y="767781"/>
            <a:ext cx="1810669" cy="20850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76167" y="2807370"/>
            <a:ext cx="1871634" cy="21947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6133" y="5086542"/>
            <a:ext cx="2531172" cy="15783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33912" y="4642923"/>
            <a:ext cx="2669279" cy="20219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40350" y="5002119"/>
            <a:ext cx="2292295" cy="1665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89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365125"/>
            <a:ext cx="10442376" cy="39957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Применение трансформаторов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5400" y="1196752"/>
            <a:ext cx="10658400" cy="4980211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ru-RU" dirty="0" smtClean="0"/>
              <a:t>Трансформаторы широко </a:t>
            </a:r>
            <a:r>
              <a:rPr lang="ru-RU" dirty="0"/>
              <a:t>применяются в источниках питания электроприборов </a:t>
            </a:r>
            <a:endParaRPr lang="ru-RU" dirty="0" smtClean="0"/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 smtClean="0"/>
              <a:t>В современных блоках питания используется схема, согласно которой переменное напряжение сети сначала выпрямляют, после чего преобразуют в высокочастотные импульсы. Импульсный трансформатор преобразует импульсы во все нужные напряжения, что позволяет значительно уменьшить массу блока питания.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 smtClean="0"/>
              <a:t>Разделительные </a:t>
            </a:r>
            <a:r>
              <a:rPr lang="ru-RU" dirty="0"/>
              <a:t>трансформаторы используются в электросетях для устранения угрозы поражения электрическим током </a:t>
            </a:r>
            <a:r>
              <a:rPr lang="ru-RU" dirty="0" smtClean="0"/>
              <a:t>. Прибор</a:t>
            </a:r>
            <a:r>
              <a:rPr lang="ru-RU" dirty="0"/>
              <a:t>, включенный в сеть через трансформатор, безопасен, поскольку вторичная цепь трансформатора контакта с «землёй» не имеет.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/>
              <a:t>Применение трансформаторов при передаче электроэнергии на большие расстояния помогает контролировать возникающие большие напряжения. Трансформаторы позволяют повысить уровень безопасности и снизить объемы используемой изоляции. Для преобразования напряжения используют трехфазные трансформаторы.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/>
              <a:t>Измерительные для измерения переменных напряжений и токов (очень больших или очень маленьких) в цепях релейной защиты и автоматики.</a:t>
            </a:r>
          </a:p>
          <a:p>
            <a:pPr marL="0" indent="0" algn="ctr">
              <a:buNone/>
            </a:pPr>
            <a:r>
              <a:rPr lang="ru-RU" sz="3400" dirty="0"/>
              <a:t>Применение трансформаторов многообразно. С развитием электротехнических устройств становится все больше и больше видов трансформаторов. И каждый из них играет свою роль, выполняя функцию не подвластно ни какому другому устройству.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69" y="764704"/>
            <a:ext cx="105108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212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Picture 5" descr="C:\Users\HudeevaLA\Desktop\Металл кап Бразилия_Папка\pptx\металл.кап-27.pn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 rot="16199999" flipH="1">
            <a:off x="7043355" y="159670"/>
            <a:ext cx="5308314" cy="498897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452530" y="2714620"/>
            <a:ext cx="99298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Спасибо</a:t>
            </a:r>
            <a:r>
              <a:rPr lang="ru-RU" dirty="0" smtClean="0"/>
              <a:t> </a:t>
            </a:r>
            <a:r>
              <a:rPr lang="ru-RU" sz="440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за внимание! </a:t>
            </a:r>
          </a:p>
        </p:txBody>
      </p:sp>
      <p:pic>
        <p:nvPicPr>
          <p:cNvPr id="13" name="Picture 2" descr="C:\Users\HudeevaLA\Desktop\Металл кап Бразилия_Папка\pptx\металл.кап-55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2024034" y="2428868"/>
            <a:ext cx="1269977" cy="12858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5156920</TotalTime>
  <Words>453</Words>
  <Application>Microsoft Office PowerPoint</Application>
  <DocSecurity>0</DocSecurity>
  <PresentationFormat>Широкоэкранный</PresentationFormat>
  <Paragraphs>36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Formular</vt:lpstr>
      <vt:lpstr>Times New Roman</vt:lpstr>
      <vt:lpstr>Тема Office</vt:lpstr>
      <vt:lpstr>Презентация PowerPoint</vt:lpstr>
      <vt:lpstr>Изобретателем первого трансформатора является русский ученый  Павел Николаевич Яблочков в 1876 году</vt:lpstr>
      <vt:lpstr>Презентация PowerPoint</vt:lpstr>
      <vt:lpstr>Режимы работы трансформатора</vt:lpstr>
      <vt:lpstr>Устройство и тип трансформатора </vt:lpstr>
      <vt:lpstr>Устройство и тип трансформатора </vt:lpstr>
      <vt:lpstr>Виды трансформаторов и их назначение</vt:lpstr>
      <vt:lpstr>Применение трансформаторов</vt:lpstr>
      <vt:lpstr>Презентация PowerPoint</vt:lpstr>
    </vt:vector>
  </TitlesOfParts>
  <Company>SPecialiST RePack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106</cp:lastModifiedBy>
  <cp:revision>178</cp:revision>
  <dcterms:created xsi:type="dcterms:W3CDTF">2020-04-16T09:49:54Z</dcterms:created>
  <dcterms:modified xsi:type="dcterms:W3CDTF">2024-06-03T05:44:23Z</dcterms:modified>
  <dc:identifier/>
  <dc:language/>
  <cp:version/>
</cp:coreProperties>
</file>