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sldIdLst>
    <p:sldId id="256" r:id="rId2"/>
    <p:sldId id="290" r:id="rId3"/>
    <p:sldId id="291" r:id="rId4"/>
    <p:sldId id="280" r:id="rId5"/>
    <p:sldId id="282" r:id="rId6"/>
    <p:sldId id="284" r:id="rId7"/>
    <p:sldId id="266" r:id="rId8"/>
    <p:sldId id="292" r:id="rId9"/>
    <p:sldId id="289" r:id="rId10"/>
    <p:sldId id="277" r:id="rId11"/>
    <p:sldId id="274" r:id="rId12"/>
    <p:sldId id="281" r:id="rId13"/>
    <p:sldId id="28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633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0718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89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869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655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991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074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289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83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927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653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009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872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87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029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59F5C-5313-45C2-A9BE-D6F631C6F341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736D9C2-0933-4E67-99C7-90B16B4CE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355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  <p:sldLayoutId id="2147484034" r:id="rId7"/>
    <p:sldLayoutId id="2147484035" r:id="rId8"/>
    <p:sldLayoutId id="2147484036" r:id="rId9"/>
    <p:sldLayoutId id="2147484037" r:id="rId10"/>
    <p:sldLayoutId id="2147484038" r:id="rId11"/>
    <p:sldLayoutId id="2147484039" r:id="rId12"/>
    <p:sldLayoutId id="2147484040" r:id="rId13"/>
    <p:sldLayoutId id="2147484041" r:id="rId14"/>
    <p:sldLayoutId id="2147484042" r:id="rId15"/>
    <p:sldLayoutId id="214748404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8028384" cy="223224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 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mbria" panose="02040503050406030204" pitchFamily="18" charset="0"/>
              </a:rPr>
              <a:t>Площади многоугольников</a:t>
            </a:r>
            <a:b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mbria" panose="02040503050406030204" pitchFamily="18" charset="0"/>
              </a:rPr>
            </a:b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mbria" panose="02040503050406030204" pitchFamily="18" charset="0"/>
              </a:rPr>
              <a:t>8 класс </a:t>
            </a:r>
            <a:endParaRPr lang="ru-RU" sz="4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89240"/>
            <a:ext cx="9144000" cy="7200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Учитель: Хрулёва Н.А.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99" y="1928232"/>
            <a:ext cx="364333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9599" y="609600"/>
            <a:ext cx="6347713" cy="8031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Задача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№2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1988840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Дано: </a:t>
            </a:r>
          </a:p>
          <a:p>
            <a:r>
              <a:rPr lang="ru-RU" sz="2400" dirty="0" smtClean="0">
                <a:latin typeface="Bookman Old Style" panose="02050604050505020204" pitchFamily="18" charset="0"/>
              </a:rPr>
              <a:t>ABC </a:t>
            </a:r>
            <a:r>
              <a:rPr lang="ru-RU" sz="2400" dirty="0">
                <a:latin typeface="Bookman Old Style" panose="02050604050505020204" pitchFamily="18" charset="0"/>
              </a:rPr>
              <a:t>– </a:t>
            </a:r>
            <a:r>
              <a:rPr lang="ru-RU" sz="2400" dirty="0" smtClean="0">
                <a:latin typeface="Bookman Old Style" panose="02050604050505020204" pitchFamily="18" charset="0"/>
              </a:rPr>
              <a:t>треугольник,           </a:t>
            </a:r>
            <a:endParaRPr lang="ru-RU" sz="2400" dirty="0">
              <a:latin typeface="Bookman Old Style" panose="02050604050505020204" pitchFamily="18" charset="0"/>
            </a:endParaRPr>
          </a:p>
          <a:p>
            <a:r>
              <a:rPr lang="en-US" sz="2400" dirty="0">
                <a:latin typeface="Bookman Old Style" panose="02050604050505020204" pitchFamily="18" charset="0"/>
              </a:rPr>
              <a:t>AB = </a:t>
            </a:r>
            <a:r>
              <a:rPr lang="ru-RU" sz="2400" dirty="0" smtClean="0">
                <a:latin typeface="Bookman Old Style" panose="02050604050505020204" pitchFamily="18" charset="0"/>
              </a:rPr>
              <a:t>9 см,</a:t>
            </a:r>
            <a:endParaRPr lang="ru-RU" sz="2400" dirty="0">
              <a:latin typeface="Bookman Old Style" panose="02050604050505020204" pitchFamily="18" charset="0"/>
            </a:endParaRPr>
          </a:p>
          <a:p>
            <a:r>
              <a:rPr lang="en-US" sz="2400" dirty="0" smtClean="0">
                <a:latin typeface="Bookman Old Style" panose="02050604050505020204" pitchFamily="18" charset="0"/>
              </a:rPr>
              <a:t>AC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ru-RU" sz="2400" dirty="0">
                <a:latin typeface="Bookman Old Style" panose="02050604050505020204" pitchFamily="18" charset="0"/>
              </a:rPr>
              <a:t>= </a:t>
            </a:r>
            <a:r>
              <a:rPr lang="en-US" sz="2400" dirty="0" smtClean="0">
                <a:latin typeface="Bookman Old Style" panose="02050604050505020204" pitchFamily="18" charset="0"/>
              </a:rPr>
              <a:t>12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ru-RU" sz="2400" dirty="0">
                <a:latin typeface="Bookman Old Style" panose="02050604050505020204" pitchFamily="18" charset="0"/>
              </a:rPr>
              <a:t>см.</a:t>
            </a:r>
          </a:p>
          <a:p>
            <a:endParaRPr lang="ru-RU" sz="2400" dirty="0">
              <a:latin typeface="Bookman Old Style" panose="02050604050505020204" pitchFamily="18" charset="0"/>
            </a:endParaRPr>
          </a:p>
          <a:p>
            <a:r>
              <a:rPr lang="ru-RU" sz="2400" b="1" dirty="0">
                <a:latin typeface="Bookman Old Style" panose="02050604050505020204" pitchFamily="18" charset="0"/>
              </a:rPr>
              <a:t>Найти: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Bookman Old Style" panose="02050604050505020204" pitchFamily="18" charset="0"/>
              </a:rPr>
              <a:t>S</a:t>
            </a:r>
            <a:r>
              <a:rPr lang="en-US" sz="2400" baseline="-25000" dirty="0">
                <a:solidFill>
                  <a:prstClr val="black">
                    <a:lumMod val="75000"/>
                    <a:lumOff val="25000"/>
                  </a:prstClr>
                </a:solidFill>
                <a:latin typeface="Bookman Old Style" panose="02050604050505020204" pitchFamily="18" charset="0"/>
              </a:rPr>
              <a:t>ABC</a:t>
            </a:r>
            <a:r>
              <a:rPr lang="ru-RU" sz="2400" dirty="0" smtClean="0">
                <a:latin typeface="Bookman Old Style" panose="02050604050505020204" pitchFamily="18" charset="0"/>
              </a:rPr>
              <a:t>. 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8398" y="5157192"/>
            <a:ext cx="2401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Ответ: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smtClean="0">
                <a:latin typeface="Bookman Old Style" panose="02050604050505020204" pitchFamily="18" charset="0"/>
              </a:rPr>
              <a:t>27</a:t>
            </a:r>
            <a:r>
              <a:rPr lang="en-US" sz="2400" dirty="0" smtClean="0">
                <a:latin typeface="Bookman Old Style" panose="02050604050505020204" pitchFamily="18" charset="0"/>
              </a:rPr>
              <a:t> </a:t>
            </a:r>
            <a:r>
              <a:rPr lang="ru-RU" sz="2400" dirty="0" smtClean="0">
                <a:latin typeface="Bookman Old Style" panose="02050604050505020204" pitchFamily="18" charset="0"/>
              </a:rPr>
              <a:t>см</a:t>
            </a:r>
            <a:r>
              <a:rPr lang="ru-RU" sz="2400" baseline="30000" dirty="0" smtClean="0">
                <a:latin typeface="Bookman Old Style" panose="02050604050505020204" pitchFamily="18" charset="0"/>
              </a:rPr>
              <a:t>2</a:t>
            </a:r>
            <a:endParaRPr lang="ru-RU" sz="2400" baseline="300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99" y="1736434"/>
            <a:ext cx="3605326" cy="320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9599" y="609600"/>
            <a:ext cx="6347713" cy="8031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Задача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№3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1988840"/>
            <a:ext cx="3231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Дано: </a:t>
            </a:r>
          </a:p>
          <a:p>
            <a:r>
              <a:rPr lang="en-US" sz="2400" dirty="0" smtClean="0">
                <a:latin typeface="Bookman Old Style" panose="02050604050505020204" pitchFamily="18" charset="0"/>
              </a:rPr>
              <a:t>ABCD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–</a:t>
            </a:r>
            <a:r>
              <a:rPr lang="ru-RU" sz="2400" dirty="0" smtClean="0">
                <a:latin typeface="Bookman Old Style" panose="02050604050505020204" pitchFamily="18" charset="0"/>
              </a:rPr>
              <a:t> ромб,                                                   АС = 12</a:t>
            </a:r>
            <a:r>
              <a:rPr lang="en-US" sz="2400" dirty="0" smtClean="0">
                <a:latin typeface="Bookman Old Style" panose="02050604050505020204" pitchFamily="18" charset="0"/>
              </a:rPr>
              <a:t> </a:t>
            </a:r>
            <a:r>
              <a:rPr lang="ru-RU" sz="2400" dirty="0" smtClean="0">
                <a:latin typeface="Bookman Old Style" panose="02050604050505020204" pitchFamily="18" charset="0"/>
              </a:rPr>
              <a:t>см, </a:t>
            </a:r>
          </a:p>
          <a:p>
            <a:r>
              <a:rPr lang="en-US" sz="2400" dirty="0" smtClean="0">
                <a:latin typeface="Bookman Old Style" panose="02050604050505020204" pitchFamily="18" charset="0"/>
              </a:rPr>
              <a:t>S</a:t>
            </a:r>
            <a:r>
              <a:rPr lang="en-US" sz="2400" baseline="-25000" dirty="0" smtClean="0">
                <a:latin typeface="Bookman Old Style" panose="02050604050505020204" pitchFamily="18" charset="0"/>
              </a:rPr>
              <a:t>ABCD</a:t>
            </a:r>
            <a:r>
              <a:rPr lang="ru-RU" sz="2400" baseline="-250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=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48</a:t>
            </a:r>
            <a:r>
              <a:rPr lang="ru-RU" sz="2400" dirty="0" smtClean="0">
                <a:latin typeface="Bookman Old Style" panose="02050604050505020204" pitchFamily="18" charset="0"/>
              </a:rPr>
              <a:t> см</a:t>
            </a:r>
            <a:r>
              <a:rPr lang="ru-RU" sz="2400" baseline="30000" dirty="0" smtClean="0">
                <a:latin typeface="Bookman Old Style" panose="02050604050505020204" pitchFamily="18" charset="0"/>
              </a:rPr>
              <a:t>2</a:t>
            </a:r>
            <a:r>
              <a:rPr lang="en-US" sz="2400" dirty="0" smtClean="0">
                <a:latin typeface="Bookman Old Style" panose="02050604050505020204" pitchFamily="18" charset="0"/>
              </a:rPr>
              <a:t>.</a:t>
            </a:r>
            <a:endParaRPr lang="en-US" sz="2400" dirty="0">
              <a:latin typeface="Bookman Old Style" panose="02050604050505020204" pitchFamily="18" charset="0"/>
            </a:endParaRPr>
          </a:p>
          <a:p>
            <a:endParaRPr lang="ru-RU" sz="2400" dirty="0">
              <a:latin typeface="Bookman Old Style" panose="02050604050505020204" pitchFamily="18" charset="0"/>
            </a:endParaRPr>
          </a:p>
          <a:p>
            <a:r>
              <a:rPr lang="ru-RU" sz="2400" b="1" dirty="0">
                <a:latin typeface="Bookman Old Style" panose="02050604050505020204" pitchFamily="18" charset="0"/>
              </a:rPr>
              <a:t>Найти: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man Old Style" panose="02050604050505020204" pitchFamily="18" charset="0"/>
              </a:rPr>
              <a:t>BD.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21258" y="5264826"/>
            <a:ext cx="2182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Ответ: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smtClean="0">
                <a:latin typeface="Bookman Old Style" panose="02050604050505020204" pitchFamily="18" charset="0"/>
              </a:rPr>
              <a:t>8 </a:t>
            </a:r>
            <a:r>
              <a:rPr lang="ru-RU" sz="2400" dirty="0">
                <a:latin typeface="Bookman Old Style" panose="02050604050505020204" pitchFamily="18" charset="0"/>
              </a:rPr>
              <a:t>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99" y="1556792"/>
            <a:ext cx="364333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9599" y="609600"/>
            <a:ext cx="6347713" cy="8031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Задача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№4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1733814"/>
            <a:ext cx="32313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Дано: </a:t>
            </a:r>
          </a:p>
          <a:p>
            <a:r>
              <a:rPr lang="en-US" sz="2400" dirty="0" smtClean="0">
                <a:latin typeface="Bookman Old Style" panose="02050604050505020204" pitchFamily="18" charset="0"/>
              </a:rPr>
              <a:t>ABCD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>
                <a:latin typeface="Bookman Old Style" panose="02050604050505020204" pitchFamily="18" charset="0"/>
              </a:rPr>
              <a:t>–</a:t>
            </a:r>
            <a:r>
              <a:rPr lang="ru-RU" sz="2400" dirty="0" smtClean="0">
                <a:latin typeface="Bookman Old Style" panose="02050604050505020204" pitchFamily="18" charset="0"/>
              </a:rPr>
              <a:t> трапеция,                            </a:t>
            </a:r>
            <a:r>
              <a:rPr lang="en-US" sz="2400" dirty="0" smtClean="0">
                <a:latin typeface="Bookman Old Style" panose="02050604050505020204" pitchFamily="18" charset="0"/>
              </a:rPr>
              <a:t>BC:AD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=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2:3</a:t>
            </a:r>
            <a:r>
              <a:rPr lang="en-US" sz="2400" dirty="0">
                <a:latin typeface="Bookman Old Style" panose="02050604050505020204" pitchFamily="18" charset="0"/>
              </a:rPr>
              <a:t>,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en-US" sz="2400" dirty="0" smtClean="0">
                <a:latin typeface="Bookman Old Style" panose="02050604050505020204" pitchFamily="18" charset="0"/>
              </a:rPr>
              <a:t>BK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=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6</a:t>
            </a:r>
            <a:r>
              <a:rPr lang="ru-RU" sz="2400" dirty="0" smtClean="0">
                <a:latin typeface="Bookman Old Style" panose="02050604050505020204" pitchFamily="18" charset="0"/>
              </a:rPr>
              <a:t> см</a:t>
            </a:r>
            <a:r>
              <a:rPr lang="en-US" sz="2400" dirty="0" smtClean="0">
                <a:latin typeface="Bookman Old Style" panose="02050604050505020204" pitchFamily="18" charset="0"/>
              </a:rPr>
              <a:t>,                                          S</a:t>
            </a:r>
            <a:r>
              <a:rPr lang="en-US" sz="2400" baseline="-25000" dirty="0" smtClean="0">
                <a:latin typeface="Bookman Old Style" panose="02050604050505020204" pitchFamily="18" charset="0"/>
              </a:rPr>
              <a:t>ABCD</a:t>
            </a:r>
            <a:r>
              <a:rPr lang="ru-RU" sz="2400" baseline="-250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=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60</a:t>
            </a:r>
            <a:r>
              <a:rPr lang="ru-RU" sz="2400" dirty="0" smtClean="0">
                <a:latin typeface="Bookman Old Style" panose="02050604050505020204" pitchFamily="18" charset="0"/>
              </a:rPr>
              <a:t> см</a:t>
            </a:r>
            <a:r>
              <a:rPr lang="ru-RU" sz="2400" baseline="30000" dirty="0" smtClean="0">
                <a:latin typeface="Bookman Old Style" panose="02050604050505020204" pitchFamily="18" charset="0"/>
              </a:rPr>
              <a:t>2</a:t>
            </a:r>
            <a:r>
              <a:rPr lang="ru-RU" sz="2400" dirty="0" smtClean="0">
                <a:latin typeface="Bookman Old Style" panose="02050604050505020204" pitchFamily="18" charset="0"/>
              </a:rPr>
              <a:t>.</a:t>
            </a:r>
            <a:endParaRPr lang="en-US" sz="2400" dirty="0">
              <a:latin typeface="Bookman Old Style" panose="02050604050505020204" pitchFamily="18" charset="0"/>
            </a:endParaRPr>
          </a:p>
          <a:p>
            <a:endParaRPr lang="ru-RU" sz="2400" dirty="0">
              <a:latin typeface="Bookman Old Style" panose="02050604050505020204" pitchFamily="18" charset="0"/>
            </a:endParaRPr>
          </a:p>
          <a:p>
            <a:r>
              <a:rPr lang="ru-RU" sz="2400" b="1" dirty="0">
                <a:latin typeface="Bookman Old Style" panose="02050604050505020204" pitchFamily="18" charset="0"/>
              </a:rPr>
              <a:t>Найти: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man Old Style" panose="02050604050505020204" pitchFamily="18" charset="0"/>
              </a:rPr>
              <a:t>BC, AD.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9" y="4854350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anose="02050604050505020204" pitchFamily="18" charset="0"/>
              </a:rPr>
              <a:t>Ответ: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en-US" sz="2400" dirty="0" smtClean="0">
                <a:latin typeface="Bookman Old Style" panose="02050604050505020204" pitchFamily="18" charset="0"/>
              </a:rPr>
              <a:t>BC = 8</a:t>
            </a:r>
            <a:r>
              <a:rPr lang="ru-RU" sz="2400" dirty="0" smtClean="0">
                <a:latin typeface="Bookman Old Style" panose="02050604050505020204" pitchFamily="18" charset="0"/>
              </a:rPr>
              <a:t> см,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Ответ: </a:t>
            </a:r>
            <a:r>
              <a:rPr lang="en-US" sz="2400" dirty="0" smtClean="0">
                <a:latin typeface="Bookman Old Style" panose="02050604050505020204" pitchFamily="18" charset="0"/>
              </a:rPr>
              <a:t>AD = 12 </a:t>
            </a:r>
            <a:r>
              <a:rPr lang="ru-RU" sz="2400" dirty="0" smtClean="0">
                <a:latin typeface="Bookman Old Style" panose="02050604050505020204" pitchFamily="18" charset="0"/>
              </a:rPr>
              <a:t>см.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599" y="609600"/>
            <a:ext cx="6347713" cy="80317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Найдите площадь многоугольника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556792"/>
            <a:ext cx="7488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latin typeface="Bookman Old Style" panose="02050604050505020204" pitchFamily="18" charset="0"/>
            </a:endParaRPr>
          </a:p>
          <a:p>
            <a:endParaRPr lang="en-US" dirty="0"/>
          </a:p>
        </p:txBody>
      </p:sp>
      <p:pic>
        <p:nvPicPr>
          <p:cNvPr id="6" name="Рисунок 5" descr="C:\Documents and Settings\user\Рабочий стол\к открытому уроку\image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428868"/>
            <a:ext cx="35719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user\Рабочий стол\к открытому уроку\images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571744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5916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Соотнесите: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741031"/>
              </p:ext>
            </p:extLst>
          </p:nvPr>
        </p:nvGraphicFramePr>
        <p:xfrm>
          <a:off x="609599" y="1556792"/>
          <a:ext cx="6510255" cy="464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4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032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25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4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6064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Многоугольник 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 marL="66825" marR="66825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 marL="66825" marR="66825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Формула </a:t>
                      </a:r>
                    </a:p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площади</a:t>
                      </a:r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 marL="66825" marR="66825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Bookman Old Style" panose="02050604050505020204" pitchFamily="18" charset="0"/>
                      </a:endParaRPr>
                    </a:p>
                  </a:txBody>
                  <a:tcPr marL="66825" marR="66825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Треугольник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½  d</a:t>
                      </a:r>
                      <a:r>
                        <a:rPr lang="en-US" sz="2000" baseline="-25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en-US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∙ d</a:t>
                      </a:r>
                      <a:r>
                        <a:rPr lang="en-US" sz="2000" baseline="-25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latin typeface="Bookman Old Style" panose="020506040505050202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Ромб 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r>
                        <a:rPr lang="ru-RU" sz="2000" baseline="30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latin typeface="Bookman Old Style" panose="020506040505050202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Квадрат 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½ </a:t>
                      </a: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а ∙ </a:t>
                      </a:r>
                      <a:r>
                        <a:rPr lang="en-US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endParaRPr lang="ru-RU" sz="2000" dirty="0">
                        <a:latin typeface="Bookman Old Style" panose="020506040505050202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Г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Параллелограмм 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а ∙ </a:t>
                      </a:r>
                      <a:r>
                        <a:rPr lang="en-US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endParaRPr lang="ru-RU" sz="2000" dirty="0">
                        <a:latin typeface="Bookman Old Style" panose="020506040505050202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Прямоугольник 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½ (a + b) ∙ h</a:t>
                      </a:r>
                      <a:endParaRPr lang="ru-RU" sz="2000" dirty="0">
                        <a:latin typeface="Bookman Old Style" panose="020506040505050202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Трапеция 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½ a ∙ h</a:t>
                      </a:r>
                      <a:endParaRPr lang="ru-RU" sz="2000" dirty="0">
                        <a:latin typeface="Bookman Old Style" panose="020506040505050202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Ж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Прямоугольный треугольник 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a ∙ h</a:t>
                      </a:r>
                      <a:endParaRPr lang="ru-RU" sz="2000" dirty="0">
                        <a:latin typeface="Bookman Old Style" panose="020506040505050202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764704"/>
            <a:ext cx="6347713" cy="6591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Проверка: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0493480"/>
              </p:ext>
            </p:extLst>
          </p:nvPr>
        </p:nvGraphicFramePr>
        <p:xfrm>
          <a:off x="609599" y="1988840"/>
          <a:ext cx="6770715" cy="1124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72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672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672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672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6724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672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560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Г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Ж</a:t>
                      </a: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43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1, 7</a:t>
                      </a:r>
                      <a:endParaRPr lang="ru-RU" sz="2400" dirty="0">
                        <a:latin typeface="Bookman Old Style" panose="020506040505050202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0118" marR="50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Bookman Old Style" panose="02050604050505020204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0118" marR="50118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Рисунок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№1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7890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2445" y="3034120"/>
            <a:ext cx="4752528" cy="33123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599" y="1556792"/>
            <a:ext cx="75782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Bookman Old Style" panose="02050604050505020204" pitchFamily="18" charset="0"/>
              </a:rPr>
              <a:t>На клетчатой бумаге с размером клетки 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1×1</a:t>
            </a:r>
            <a:r>
              <a:rPr lang="ru-RU" sz="2400" dirty="0">
                <a:latin typeface="Bookman Old Style" panose="02050604050505020204" pitchFamily="18" charset="0"/>
              </a:rPr>
              <a:t> изображён треугольник.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Найдите </a:t>
            </a:r>
            <a:r>
              <a:rPr lang="ru-RU" sz="2400" dirty="0">
                <a:latin typeface="Bookman Old Style" panose="02050604050505020204" pitchFamily="18" charset="0"/>
              </a:rPr>
              <a:t>его площадь.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311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Рисунок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№2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9938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028508"/>
            <a:ext cx="4752528" cy="347572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599" y="1556792"/>
            <a:ext cx="66987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Bookman Old Style" panose="02050604050505020204" pitchFamily="18" charset="0"/>
              </a:rPr>
              <a:t>На клетчатой бумаге с размером клетки 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1×1</a:t>
            </a:r>
            <a:r>
              <a:rPr lang="ru-RU" sz="2400" dirty="0">
                <a:latin typeface="Bookman Old Style" panose="02050604050505020204" pitchFamily="18" charset="0"/>
              </a:rPr>
              <a:t> изображена трапеция.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Найдите </a:t>
            </a:r>
            <a:r>
              <a:rPr lang="ru-RU" sz="2400" dirty="0">
                <a:latin typeface="Bookman Old Style" panose="02050604050505020204" pitchFamily="18" charset="0"/>
              </a:rPr>
              <a:t>её площадь.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6347713" cy="13208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Рисунок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3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1986" name="Picture 2" descr="undefin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034120"/>
            <a:ext cx="6120680" cy="3429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1556792"/>
            <a:ext cx="66247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Bookman Old Style" panose="02050604050505020204" pitchFamily="18" charset="0"/>
              </a:rPr>
              <a:t>На клетчатой бумаге с размером клетки 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1×1</a:t>
            </a:r>
            <a:r>
              <a:rPr lang="ru-RU" sz="2400" dirty="0">
                <a:latin typeface="Bookman Old Style" panose="02050604050505020204" pitchFamily="18" charset="0"/>
              </a:rPr>
              <a:t> изображён параллелограмм.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Найдите </a:t>
            </a:r>
            <a:r>
              <a:rPr lang="ru-RU" sz="2400" dirty="0">
                <a:latin typeface="Bookman Old Style" panose="02050604050505020204" pitchFamily="18" charset="0"/>
              </a:rPr>
              <a:t>его площадь.</a:t>
            </a:r>
          </a:p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Рисунок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4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3554" name="AutoShape 2" descr="undefine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undefin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034120"/>
            <a:ext cx="5737598" cy="34066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1556792"/>
            <a:ext cx="74888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Bookman Old Style" panose="02050604050505020204" pitchFamily="18" charset="0"/>
              </a:rPr>
              <a:t>На клетчатой бумаге с размером клетки 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1×1</a:t>
            </a:r>
            <a:r>
              <a:rPr lang="ru-RU" sz="2400" dirty="0">
                <a:latin typeface="Bookman Old Style" panose="02050604050505020204" pitchFamily="18" charset="0"/>
              </a:rPr>
              <a:t> изображён ромб.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Найдите </a:t>
            </a:r>
            <a:r>
              <a:rPr lang="ru-RU" sz="2400" dirty="0">
                <a:latin typeface="Bookman Old Style" panose="02050604050505020204" pitchFamily="18" charset="0"/>
              </a:rPr>
              <a:t>площадь этого ромба.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947192"/>
          </a:xfrm>
        </p:spPr>
        <p:txBody>
          <a:bodyPr/>
          <a:lstStyle/>
          <a:p>
            <a:r>
              <a:rPr lang="ru-RU" dirty="0" smtClean="0">
                <a:solidFill>
                  <a:srgbClr val="2E83C3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Рисунок </a:t>
            </a:r>
            <a:r>
              <a:rPr lang="ru-RU" dirty="0" smtClean="0">
                <a:solidFill>
                  <a:srgbClr val="2E83C3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№5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844824"/>
            <a:ext cx="6347714" cy="419653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/>
              <a:t>Сторона ромба равна 10, а расстояние от точки пересечения диагоналей ромба до неё равно 3. Найдите площадь этого ромба.</a:t>
            </a:r>
            <a:endParaRPr lang="ru-RU" sz="2400" dirty="0"/>
          </a:p>
        </p:txBody>
      </p:sp>
      <p:pic>
        <p:nvPicPr>
          <p:cNvPr id="36866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573015"/>
            <a:ext cx="3312368" cy="22339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145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98" y="1916831"/>
            <a:ext cx="3604637" cy="2664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0" y="1899695"/>
            <a:ext cx="446449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Дано: </a:t>
            </a:r>
            <a:endParaRPr lang="ru-RU" sz="2400" b="1" dirty="0" smtClean="0">
              <a:latin typeface="Bookman Old Style" panose="02050604050505020204" pitchFamily="18" charset="0"/>
            </a:endParaRPr>
          </a:p>
          <a:p>
            <a:r>
              <a:rPr lang="ru-RU" sz="2400" dirty="0" smtClean="0">
                <a:latin typeface="Bookman Old Style" panose="02050604050505020204" pitchFamily="18" charset="0"/>
              </a:rPr>
              <a:t>ABCD </a:t>
            </a:r>
            <a:r>
              <a:rPr lang="ru-RU" sz="2400" dirty="0">
                <a:latin typeface="Bookman Old Style" panose="02050604050505020204" pitchFamily="18" charset="0"/>
              </a:rPr>
              <a:t>– </a:t>
            </a:r>
            <a:r>
              <a:rPr lang="ru-RU" sz="2400" dirty="0" smtClean="0">
                <a:latin typeface="Bookman Old Style" panose="02050604050505020204" pitchFamily="18" charset="0"/>
              </a:rPr>
              <a:t>параллелограмм</a:t>
            </a:r>
            <a:r>
              <a:rPr lang="ru-RU" sz="2400" dirty="0">
                <a:latin typeface="Bookman Old Style" panose="02050604050505020204" pitchFamily="18" charset="0"/>
              </a:rPr>
              <a:t>,           </a:t>
            </a:r>
          </a:p>
          <a:p>
            <a:r>
              <a:rPr lang="en-US" sz="2400" dirty="0" smtClean="0">
                <a:latin typeface="Bookman Old Style" panose="02050604050505020204" pitchFamily="18" charset="0"/>
              </a:rPr>
              <a:t>AB = 6</a:t>
            </a:r>
            <a:r>
              <a:rPr lang="ru-RU" sz="2400" dirty="0" smtClean="0">
                <a:latin typeface="Bookman Old Style" panose="02050604050505020204" pitchFamily="18" charset="0"/>
              </a:rPr>
              <a:t> см,</a:t>
            </a:r>
          </a:p>
          <a:p>
            <a:r>
              <a:rPr lang="en-US" sz="2400" dirty="0" smtClean="0">
                <a:latin typeface="Bookman Old Style" panose="02050604050505020204" pitchFamily="18" charset="0"/>
              </a:rPr>
              <a:t>BC = 10 </a:t>
            </a:r>
            <a:r>
              <a:rPr lang="ru-RU" sz="2400" dirty="0" smtClean="0">
                <a:latin typeface="Bookman Old Style" panose="02050604050505020204" pitchFamily="18" charset="0"/>
              </a:rPr>
              <a:t>см,</a:t>
            </a:r>
          </a:p>
          <a:p>
            <a:r>
              <a:rPr lang="ru-RU" sz="2400" dirty="0" smtClean="0">
                <a:latin typeface="Bookman Old Style" panose="02050604050505020204" pitchFamily="18" charset="0"/>
              </a:rPr>
              <a:t>BH = 8 см.</a:t>
            </a:r>
          </a:p>
          <a:p>
            <a:endParaRPr lang="ru-RU" sz="2400" dirty="0">
              <a:latin typeface="Bookman Old Style" panose="02050604050505020204" pitchFamily="18" charset="0"/>
            </a:endParaRPr>
          </a:p>
          <a:p>
            <a:r>
              <a:rPr lang="ru-RU" sz="2400" b="1" dirty="0" smtClean="0">
                <a:latin typeface="Bookman Old Style" panose="02050604050505020204" pitchFamily="18" charset="0"/>
              </a:rPr>
              <a:t>Найти</a:t>
            </a:r>
            <a:r>
              <a:rPr lang="ru-RU" sz="2400" b="1" dirty="0">
                <a:latin typeface="Bookman Old Style" panose="02050604050505020204" pitchFamily="18" charset="0"/>
              </a:rPr>
              <a:t>:</a:t>
            </a:r>
            <a:r>
              <a:rPr lang="ru-RU" sz="2400" dirty="0">
                <a:latin typeface="Bookman Old Style" panose="02050604050505020204" pitchFamily="18" charset="0"/>
              </a:rPr>
              <a:t> BK. </a:t>
            </a:r>
          </a:p>
          <a:p>
            <a:endParaRPr lang="en-US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9599" y="609600"/>
            <a:ext cx="6347713" cy="8031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Задача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№1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4854350"/>
            <a:ext cx="2470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Ответ:</a:t>
            </a:r>
            <a:r>
              <a:rPr lang="ru-RU" sz="2400" dirty="0">
                <a:latin typeface="Bookman Old Style" panose="02050604050505020204" pitchFamily="18" charset="0"/>
              </a:rPr>
              <a:t> 4,8 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2E353D"/>
      </a:dk1>
      <a:lt1>
        <a:sysClr val="window" lastClr="F9F9FB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Override1.xml><?xml version="1.0" encoding="utf-8"?>
<a:themeOverride xmlns:a="http://schemas.openxmlformats.org/drawingml/2006/main">
  <a:clrScheme name="Аспект">
    <a:dk1>
      <a:sysClr val="windowText" lastClr="2E353D"/>
    </a:dk1>
    <a:lt1>
      <a:sysClr val="window" lastClr="F9F9FB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Words>276</Words>
  <Application>Microsoft Office PowerPoint</Application>
  <PresentationFormat>Экран 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 Площади многоугольников 8 класс </vt:lpstr>
      <vt:lpstr>Соотнесите:</vt:lpstr>
      <vt:lpstr>Проверка:</vt:lpstr>
      <vt:lpstr>Рисунок №1</vt:lpstr>
      <vt:lpstr>Рисунок №2</vt:lpstr>
      <vt:lpstr>Рисунок №3</vt:lpstr>
      <vt:lpstr>Рисунок №4</vt:lpstr>
      <vt:lpstr>Рисунок №5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по готовым чертежам по теме  «Площади фигур»</dc:title>
  <dc:creator>Школа</dc:creator>
  <cp:lastModifiedBy>user</cp:lastModifiedBy>
  <cp:revision>37</cp:revision>
  <dcterms:created xsi:type="dcterms:W3CDTF">2018-11-07T09:06:44Z</dcterms:created>
  <dcterms:modified xsi:type="dcterms:W3CDTF">2024-05-31T12:20:54Z</dcterms:modified>
</cp:coreProperties>
</file>