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42"/>
  </p:notesMasterIdLst>
  <p:sldIdLst>
    <p:sldId id="256" r:id="rId2"/>
    <p:sldId id="294" r:id="rId3"/>
    <p:sldId id="295" r:id="rId4"/>
    <p:sldId id="296" r:id="rId5"/>
    <p:sldId id="297" r:id="rId6"/>
    <p:sldId id="293" r:id="rId7"/>
    <p:sldId id="260" r:id="rId8"/>
    <p:sldId id="298" r:id="rId9"/>
    <p:sldId id="299" r:id="rId10"/>
    <p:sldId id="300" r:id="rId11"/>
    <p:sldId id="301" r:id="rId12"/>
    <p:sldId id="261" r:id="rId13"/>
    <p:sldId id="269" r:id="rId14"/>
    <p:sldId id="302" r:id="rId15"/>
    <p:sldId id="263" r:id="rId16"/>
    <p:sldId id="303" r:id="rId17"/>
    <p:sldId id="304" r:id="rId18"/>
    <p:sldId id="262" r:id="rId19"/>
    <p:sldId id="305" r:id="rId20"/>
    <p:sldId id="306" r:id="rId21"/>
    <p:sldId id="265" r:id="rId22"/>
    <p:sldId id="314" r:id="rId23"/>
    <p:sldId id="267" r:id="rId24"/>
    <p:sldId id="308" r:id="rId25"/>
    <p:sldId id="292" r:id="rId26"/>
    <p:sldId id="307" r:id="rId27"/>
    <p:sldId id="309" r:id="rId28"/>
    <p:sldId id="310" r:id="rId29"/>
    <p:sldId id="311" r:id="rId30"/>
    <p:sldId id="273" r:id="rId31"/>
    <p:sldId id="274" r:id="rId32"/>
    <p:sldId id="288" r:id="rId33"/>
    <p:sldId id="275" r:id="rId34"/>
    <p:sldId id="312" r:id="rId35"/>
    <p:sldId id="289" r:id="rId36"/>
    <p:sldId id="313" r:id="rId37"/>
    <p:sldId id="277" r:id="rId38"/>
    <p:sldId id="291" r:id="rId39"/>
    <p:sldId id="279" r:id="rId40"/>
    <p:sldId id="28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26466-FB7B-4D0A-A7E3-A65871366A79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19AC3-724C-4B3D-A8B0-1852CD7938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9124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9AC3-724C-4B3D-A8B0-1852CD7938B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9196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D1B1C19-F989-4E4B-8073-D2AC820C81D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D73C5F-715C-4B72-B516-DB448FD153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86322"/>
            <a:ext cx="84582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История </a:t>
            </a:r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старинных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вещей</a:t>
            </a:r>
            <a:b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из русской избы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»</a:t>
            </a:r>
            <a:endParaRPr 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6632"/>
            <a:ext cx="8640960" cy="1368152"/>
          </a:xfrm>
        </p:spPr>
        <p:txBody>
          <a:bodyPr>
            <a:normAutofit/>
          </a:bodyPr>
          <a:lstStyle/>
          <a:p>
            <a:pPr algn="ctr"/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«Вымершие» предметы быт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18" y="500042"/>
            <a:ext cx="5884540" cy="4117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071802" y="0"/>
            <a:ext cx="2644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МКОУ «Школа-интернат»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6357958"/>
            <a:ext cx="561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Учитель 1 квалификационной категории Горячева Н.Н.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440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87154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качестве материала для изготовления коромысла чаще всего брали березу, реже — сосну и ель. В качестве заготовки подбирали дерево толщиной посредине 5-7 см и длиной 190-210 см. Из такого ствола топором, рубанком выполняли готовое изделие. На края коромысла крепили металлические накладки с крючком. Чтобы оно не треснуло, поверх пускают металлическую накладку из жести (рис. 1,в), которую к коромыслу прибивают гвоздями или приворачивают шурупами. </a:t>
            </a:r>
            <a:endParaRPr lang="ru-RU" sz="2000" dirty="0"/>
          </a:p>
        </p:txBody>
      </p:sp>
      <p:pic>
        <p:nvPicPr>
          <p:cNvPr id="48132" name="Picture 4" descr="История коромысла.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714620"/>
            <a:ext cx="2555232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 descr="2956f9fc0e09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451225"/>
            <a:ext cx="2568575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d50cc3532dd8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428868"/>
            <a:ext cx="309291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357158" y="571480"/>
            <a:ext cx="6500826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+mj-lt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агадки.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«Два братца хотят подраться, да руки коротки»,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«Двое купаются, а третий дивуется», 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«Промеж двух морей, по мясным горам, гнутый мостик лежит».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«Три братца пошли купаться, двое купаются, а третий на берегу валяется?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194306" y="3072348"/>
            <a:ext cx="894969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Пословицы и поговорки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«Бабий ум, что бабье коромысло: и косо, и криво, и на два конца».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«Ремесло не коромысло, плеч не оттянет».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«Пыль столбом, дым коромыслом - не то от тоски, не то от пляски!»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«Тугой лук —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коромыслице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, калены стрелы —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веретеньица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«Не шагай через коромысло, корча потянет».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«Поднял весь дом коромыслом».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«Пыль столбом, дым коромыслом — а изба не топлена, не метена!»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Сам несёт тяжёлое коромысло, а уступает дорогу тому, кто идёт порожняком.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Туда и сюда, как бабье коромысло.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Ум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подхолима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что коромысло: и криво,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зубристо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на оба конца.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Делай коромысло себе по плечу.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УХВАТ или РОГАЧ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40080" cy="481136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dirty="0" smtClean="0">
                <a:solidFill>
                  <a:srgbClr val="000000"/>
                </a:solidFill>
                <a:ea typeface="Times New Roman"/>
                <a:cs typeface="Times New Roman"/>
              </a:rPr>
              <a:t>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Принеся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воды, хозяйки разжигали печь. Чтобы поставить в неё чугунок с едой, нужен был 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рогач 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(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или ухват). </a:t>
            </a:r>
            <a:endParaRPr lang="ru-RU" i="1" dirty="0" smtClean="0">
              <a:solidFill>
                <a:schemeClr val="bg2">
                  <a:lumMod val="25000"/>
                </a:schemeClr>
              </a:solidFill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endParaRPr lang="ru-RU" dirty="0"/>
          </a:p>
        </p:txBody>
      </p:sp>
      <p:pic>
        <p:nvPicPr>
          <p:cNvPr id="5" name="Picture 2" descr="http://img-fotki.yandex.ru/get/6401/125730387.1c/0_8cd02_b0dd375c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920" y="2990174"/>
            <a:ext cx="5150946" cy="386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843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Ухват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или рогач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2" name="Picture 2" descr="http://sueverija.narod.ru/Muzei/Uhva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857884" y="1571612"/>
            <a:ext cx="3064955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285720" y="1857364"/>
            <a:ext cx="5429288" cy="4469056"/>
          </a:xfrm>
        </p:spPr>
        <p:txBody>
          <a:bodyPr>
            <a:normAutofit fontScale="85000" lnSpcReduction="20000"/>
          </a:bodyPr>
          <a:lstStyle/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Times New Roman"/>
                <a:cs typeface="Times New Roman"/>
              </a:rPr>
              <a:t>      </a:t>
            </a:r>
            <a:r>
              <a:rPr lang="ru-RU" sz="3200" dirty="0" err="1">
                <a:solidFill>
                  <a:schemeClr val="bg2">
                    <a:lumMod val="25000"/>
                  </a:schemeClr>
                </a:solidFill>
              </a:rPr>
              <a:t>Ухва́т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 или </a:t>
            </a:r>
            <a:r>
              <a:rPr lang="ru-RU" sz="3200" dirty="0" err="1">
                <a:solidFill>
                  <a:schemeClr val="bg2">
                    <a:lumMod val="25000"/>
                  </a:schemeClr>
                </a:solidFill>
              </a:rPr>
              <a:t>рога́ч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— </a:t>
            </a:r>
            <a:r>
              <a:rPr lang="ru-RU" sz="3200" dirty="0" smtClean="0"/>
              <a:t>это железное орудие, с помощью которого ставят в печь и достают тяжелые чугуны и горшки. Он представляет собой железную изогнутую пластинку, которая крепится на длинной деревянной палке, чтобы хозяйка могла ставить в огонь и доставать из глубины печи чугуны со щами, с кашей, с водой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. Под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каждый размер чугунка был свой ухват. Другое название ухвата — рогач.</a:t>
            </a:r>
          </a:p>
          <a:p>
            <a:pPr algn="just"/>
            <a:endParaRPr lang="ru-RU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128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42918"/>
            <a:ext cx="8143932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 ухватом имели дело, как правило, только женщины, так как приготовление пищи, да и вообще все, что связано с печкой, было женской заботой. Случалось, что они использовали его как орудие нападения и обороны.</a:t>
            </a:r>
          </a:p>
          <a:p>
            <a:r>
              <a:rPr lang="ru-RU" sz="2000" dirty="0" smtClean="0"/>
              <a:t>С ухватом связано много поверий.</a:t>
            </a:r>
          </a:p>
          <a:p>
            <a:r>
              <a:rPr lang="ru-RU" sz="2000" dirty="0" smtClean="0"/>
              <a:t>Существовала примета: чтобы при уходе хозяина из дома не ушел домовой, необходимо было загородить печь ухватом или закрыть печной заслонкой.</a:t>
            </a:r>
          </a:p>
          <a:p>
            <a:r>
              <a:rPr lang="ru-RU" sz="2000" dirty="0" smtClean="0"/>
              <a:t>Когда роженицу необходимо было защитить от нечистой силы, ставили ухват рогами к печи и, выходя из избы, она брала этот ухват с собой в качестве посоха. Применение ухвата в свадебной обрядности подчеркивает роль в обряде домашнего очага, проявляющего охранительные свойства.</a:t>
            </a:r>
          </a:p>
          <a:p>
            <a:r>
              <a:rPr lang="ru-RU" sz="2000" dirty="0" smtClean="0"/>
              <a:t>Ухват могли использовать ряженые на святках вместо посоха.</a:t>
            </a:r>
          </a:p>
          <a:p>
            <a:r>
              <a:rPr lang="ru-RU" sz="2000" dirty="0" smtClean="0"/>
              <a:t> Про ухват говорили: «Хвать за ухват, ан в люди бежать!»; «С ухватом баба - хоть на медведя!»; загадывали загадки: «Рогат да не бык, хватает да не сыт, людям отдает, а сам на отдых идет»; «Кривой бельмес под горшок залез», «Бычок рогат, в руках зажат, Еду хватает, а сам голодает».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</a:rPr>
              <a:t>Кочерга́</a:t>
            </a:r>
            <a:r>
              <a:rPr lang="ru-RU" sz="3700" cap="none" dirty="0" smtClean="0">
                <a:solidFill>
                  <a:srgbClr val="FBEEC9">
                    <a:lumMod val="25000"/>
                  </a:srgbClr>
                </a:solidFill>
                <a:effectLst/>
                <a:latin typeface="Franklin Gothic Book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4811365"/>
          </a:xfrm>
        </p:spPr>
        <p:txBody>
          <a:bodyPr>
            <a:normAutofit lnSpcReduction="10000"/>
          </a:bodyPr>
          <a:lstStyle/>
          <a:p>
            <a:pPr marL="0" lvl="0" indent="0" algn="just">
              <a:buClr>
                <a:srgbClr val="F0A22E"/>
              </a:buClr>
              <a:buNone/>
            </a:pPr>
            <a:r>
              <a:rPr lang="ru-RU" dirty="0" smtClean="0">
                <a:solidFill>
                  <a:srgbClr val="000000"/>
                </a:solidFill>
                <a:latin typeface="PTSansRegular"/>
                <a:ea typeface="Times New Roman"/>
                <a:cs typeface="Times New Roman"/>
              </a:rPr>
              <a:t>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Во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время приготовления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пищи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хозяйки пользовались 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кочергой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.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 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Это -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незаменимый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помощник для топки печей. Обычно это длинная палка или металлический стержень с загнутым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(под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прямым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углом)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концом. Такой инструмент позволяет перекладывать, перемешивать дрова в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печи,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выгребать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угли и золу.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В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бедных семьях кочерга была деревянной с железным наконечником. А в самых крайних случаях кочергой могла служить и палка.</a:t>
            </a:r>
            <a:endParaRPr lang="ru-RU" sz="2400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 descr="36 Кочерг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805264"/>
            <a:ext cx="3298676" cy="828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4532" y="5172585"/>
            <a:ext cx="2389956" cy="1785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9050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77153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Слово «</a:t>
            </a:r>
            <a:r>
              <a:rPr lang="ru-RU" sz="2000" b="1" dirty="0" smtClean="0"/>
              <a:t>кочерга</a:t>
            </a:r>
            <a:r>
              <a:rPr lang="ru-RU" sz="2000" dirty="0" smtClean="0"/>
              <a:t>» возникло на основе диалекта </a:t>
            </a:r>
            <a:r>
              <a:rPr lang="ru-RU" sz="2000" dirty="0" err="1" smtClean="0"/>
              <a:t>кочера</a:t>
            </a:r>
            <a:r>
              <a:rPr lang="ru-RU" sz="2000" dirty="0" smtClean="0"/>
              <a:t> (т.е. коряга)..До XVIII века </a:t>
            </a:r>
            <a:r>
              <a:rPr lang="ru-RU" sz="2000" b="1" dirty="0" smtClean="0"/>
              <a:t>кочергу</a:t>
            </a:r>
            <a:r>
              <a:rPr lang="ru-RU" sz="2000" dirty="0" smtClean="0"/>
              <a:t> называли «</a:t>
            </a:r>
            <a:r>
              <a:rPr lang="ru-RU" sz="2000" dirty="0" err="1" smtClean="0"/>
              <a:t>ожиг</a:t>
            </a:r>
            <a:r>
              <a:rPr lang="ru-RU" sz="2000" dirty="0" smtClean="0"/>
              <a:t>», и представляла она из себя обычную толстую палку, обгорелую с одного конца. Потом стали брать для очага и печных нужд палку суковатого дерева или ствол молодого дерева с </a:t>
            </a:r>
            <a:r>
              <a:rPr lang="ru-RU" sz="2000" dirty="0" err="1" smtClean="0"/>
              <a:t>корнем-крюкой</a:t>
            </a:r>
            <a:r>
              <a:rPr lang="ru-RU" sz="2000" dirty="0" smtClean="0"/>
              <a:t> «</a:t>
            </a:r>
            <a:r>
              <a:rPr lang="ru-RU" sz="2000" dirty="0" err="1" smtClean="0"/>
              <a:t>кочеры</a:t>
            </a:r>
            <a:r>
              <a:rPr lang="ru-RU" sz="2000" dirty="0" smtClean="0"/>
              <a:t>».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1928802"/>
            <a:ext cx="77153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Наши предки к кочерге относились уважительно, как к нужной, полезной вещи. Кочерга всегда была символом домашнего очага. Ею шевелили дрова, чтобы лучше горели, ворошили угольки, выгребали золу, отворяли горячую заслонку и так далее. Поэтому и говорили: «Кочерга – в печи хозяйка». Кроме того, кочергу (</a:t>
            </a:r>
            <a:r>
              <a:rPr lang="ru-RU" sz="2000" dirty="0" err="1" smtClean="0"/>
              <a:t>ожиг</a:t>
            </a:r>
            <a:r>
              <a:rPr lang="ru-RU" sz="2000" dirty="0" smtClean="0"/>
              <a:t>/</a:t>
            </a:r>
            <a:r>
              <a:rPr lang="ru-RU" sz="2000" dirty="0" err="1" smtClean="0"/>
              <a:t>кочеру</a:t>
            </a:r>
            <a:r>
              <a:rPr lang="ru-RU" sz="2000" dirty="0" smtClean="0"/>
              <a:t>) использовали вместо лучины. А копоти от неё было! Так появилось выражение «ни Богу свечка, ни чёрту кочерга» – этой фразой отмечали что-нибудь никчёмное. Постепенно кочерга из суковатой палки превратилась в металлический крюк на длинной рукояти или толстый железный прут с загнутым концом.</a:t>
            </a:r>
          </a:p>
          <a:p>
            <a:r>
              <a:rPr lang="ru-RU" sz="2000" dirty="0" smtClean="0"/>
              <a:t>У каждой хозяйки была не одна, а как минимум две кочерги. Одна рабочая, ею отодвигали поленья вглубь печи, укладывали угли кучно и так далее. А вторая кочерга загребная, предназначалась для выгребания из печки мелких угольков и золы.</a:t>
            </a:r>
            <a:endParaRPr lang="ru-RU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80724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Про кочергу существует множество загадок:</a:t>
            </a:r>
          </a:p>
          <a:p>
            <a:r>
              <a:rPr lang="ru-RU" sz="2800" dirty="0" smtClean="0"/>
              <a:t>«Черный (или железный) конь скачет в огонь».</a:t>
            </a:r>
          </a:p>
          <a:p>
            <a:r>
              <a:rPr lang="ru-RU" sz="2800" dirty="0" smtClean="0"/>
              <a:t>«Без работы — холодна, после работы — красна от огня».</a:t>
            </a:r>
          </a:p>
          <a:p>
            <a:r>
              <a:rPr lang="ru-RU" sz="2800" dirty="0" smtClean="0"/>
              <a:t>«Полно поле рыжих лошадей, одна вороная придёт - всех разгонит».</a:t>
            </a:r>
          </a:p>
          <a:p>
            <a:r>
              <a:rPr lang="ru-RU" sz="2800" dirty="0" smtClean="0"/>
              <a:t>«Бабка-кривоножка огня не боится. Суну, </a:t>
            </a:r>
            <a:r>
              <a:rPr lang="ru-RU" sz="2800" dirty="0" err="1" smtClean="0"/>
              <a:t>посуну</a:t>
            </a:r>
            <a:r>
              <a:rPr lang="ru-RU" sz="2800" dirty="0" smtClean="0"/>
              <a:t> в золотую посуду, там поколочу, назад поволочу».</a:t>
            </a:r>
          </a:p>
          <a:p>
            <a:r>
              <a:rPr lang="ru-RU" sz="2800" dirty="0" smtClean="0"/>
              <a:t>«Мать толста, дочь красна, сын кудреват, отец </a:t>
            </a:r>
            <a:r>
              <a:rPr lang="ru-RU" sz="2800" dirty="0" err="1" smtClean="0"/>
              <a:t>горбоват</a:t>
            </a:r>
            <a:r>
              <a:rPr lang="ru-RU" sz="2800" dirty="0" smtClean="0"/>
              <a:t>». (Печь, огонь, дым, кочерга).</a:t>
            </a:r>
          </a:p>
          <a:p>
            <a:r>
              <a:rPr lang="ru-RU" sz="2800" dirty="0" smtClean="0"/>
              <a:t>«Черная гагара по полю скакала, золото собирала».</a:t>
            </a:r>
            <a:endParaRPr lang="ru-RU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жернова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5400600" cy="551723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PTSansRegular"/>
                <a:ea typeface="Times New Roman"/>
                <a:cs typeface="Times New Roman"/>
              </a:rPr>
              <a:t>   </a:t>
            </a: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Раз в несколько дней хозяйки пекли хлеб. Это была трудоёмкая и тяжёлая работа, которая начиналась с получения муки. Для этого использовали </a:t>
            </a:r>
            <a:r>
              <a:rPr lang="ru-RU" sz="3100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ручные </a:t>
            </a:r>
            <a:r>
              <a:rPr lang="ru-RU" sz="3100" i="1" dirty="0" smtClean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жернова</a:t>
            </a: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 – приспособление, состоящее из двух каменных плоских кругов. Зёрна засыпали между ними и вращали один из жерновов. Благодаря этому пшеница растиралась в муку, которая высыпалась по желобкам на поверхности камней.</a:t>
            </a:r>
            <a:endParaRPr lang="ru-RU" sz="3100" dirty="0" smtClean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3786" y="4097125"/>
            <a:ext cx="3618204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8802" y="1556792"/>
            <a:ext cx="2112675" cy="2129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0789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 rot="10800000" flipV="1">
            <a:off x="357158" y="214290"/>
            <a:ext cx="8143932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+mj-lt"/>
                <a:cs typeface="Arial" pitchFamily="34" charset="0"/>
              </a:rPr>
              <a:t>Возраст этого механизма исчисляется тысячелетиями. Жернова используются человеком еще с эпохи неолита. Историки предполагают, что именно жернова могли стать древним прообразом колеса.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+mj-lt"/>
                <a:cs typeface="Arial" pitchFamily="34" charset="0"/>
              </a:rPr>
              <a:t>В древности люди перемалывали в жерновах зерна, орехи, побеги, корневища, а также перетирали железо и красители. </a:t>
            </a:r>
          </a:p>
          <a:p>
            <a:r>
              <a:rPr lang="ru-RU" sz="2000" dirty="0" smtClean="0">
                <a:latin typeface="+mj-lt"/>
              </a:rPr>
              <a:t>Жернова были небольшими мельничными приспособлениями, приводимыми вручную или крупного размера, которые крутили домашние животные (волы, лошади, </a:t>
            </a:r>
            <a:r>
              <a:rPr lang="ru-RU" sz="2000" dirty="0" err="1" smtClean="0">
                <a:latin typeface="+mj-lt"/>
              </a:rPr>
              <a:t>ослы</a:t>
            </a:r>
            <a:r>
              <a:rPr lang="ru-RU" sz="2000" dirty="0" smtClean="0">
                <a:latin typeface="+mj-lt"/>
              </a:rPr>
              <a:t>) или специальные механизмы, приводимые силой ветра, воды.</a:t>
            </a:r>
          </a:p>
          <a:p>
            <a:r>
              <a:rPr lang="ru-RU" sz="2000" dirty="0" smtClean="0">
                <a:latin typeface="+mj-lt"/>
              </a:rPr>
              <a:t>Нижний жёрнов устанавливался стационарно. Верхний, он же «бегун», — подвижный, и именно он производит непосредственное перемалывание.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+mj-lt"/>
                <a:cs typeface="Arial" pitchFamily="34" charset="0"/>
              </a:rPr>
              <a:t> 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+mj-lt"/>
                <a:cs typeface="Arial" pitchFamily="34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Roboto"/>
                <a:cs typeface="Arial" pitchFamily="34" charset="0"/>
              </a:rPr>
              <a:t> </a:t>
            </a:r>
            <a:endParaRPr lang="ru-RU" sz="1300" dirty="0" smtClean="0">
              <a:solidFill>
                <a:srgbClr val="030303"/>
              </a:solidFill>
              <a:latin typeface="Roboto"/>
              <a:cs typeface="Arial" pitchFamily="34" charset="0"/>
            </a:endParaRPr>
          </a:p>
        </p:txBody>
      </p:sp>
      <p:pic>
        <p:nvPicPr>
          <p:cNvPr id="50180" name="Picture 4" descr="https://upload.wikimedia.org/wikipedia/commons/thumb/2/2a/%D0%A0%D1%83%D1%87%D0%BD%D1%8B%D0%B5_%D0%B6%D0%B5%D1%80%D0%BD%D0%BE%D0%B2%D0%B0.jpg/1599px-%D0%A0%D1%83%D1%87%D0%BD%D1%8B%D0%B5_%D0%B6%D0%B5%D1%80%D0%BD%D0%BE%D0%B2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105230"/>
            <a:ext cx="3857620" cy="25717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64096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Название проекта</a:t>
            </a:r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«История </a:t>
            </a:r>
            <a:r>
              <a:rPr lang="ru-RU" sz="3200" b="1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старинных </a:t>
            </a:r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вещей из русской избы»</a:t>
            </a:r>
            <a:endParaRPr lang="ru-RU" sz="3200" b="1" cap="none" spc="0" dirty="0" smtClean="0">
              <a:ln w="18000">
                <a:noFill/>
                <a:prstDash val="solid"/>
                <a:miter lim="800000"/>
              </a:ln>
              <a:solidFill>
                <a:srgbClr val="CC00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Вид проекта</a:t>
            </a:r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познавательно – творческий. </a:t>
            </a:r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срочный</a:t>
            </a:r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</a:t>
            </a:r>
            <a:r>
              <a:rPr lang="ru-RU" sz="3200" b="1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март</a:t>
            </a:r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2023г. – апрель 2023г.</a:t>
            </a:r>
          </a:p>
          <a:p>
            <a:pPr algn="ctr"/>
            <a:endParaRPr lang="ru-RU" sz="3200" b="1" cap="none" spc="0" dirty="0" smtClean="0">
              <a:ln w="18000">
                <a:noFill/>
                <a:prstDash val="solid"/>
                <a:miter lim="800000"/>
              </a:ln>
              <a:solidFill>
                <a:srgbClr val="CC00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3200" b="1" cap="none" spc="0" dirty="0" smtClean="0">
                <a:ln w="18000">
                  <a:noFill/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Актуальность проекта: 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 Выбранная тема помогает воспитывать любовь и уважение к родной культуре, прошлому русского народа, желание поддерживать и развивать народные традиции. Исследования истории и назначения вещей,  является актуальным и по той причине, что каждый человек должен знать историю своего народа, своей страны. </a:t>
            </a:r>
            <a:endParaRPr lang="ru-RU" sz="2400" b="1" cap="none" spc="0" dirty="0" smtClean="0">
              <a:ln w="18000">
                <a:noFill/>
                <a:prstDash val="solid"/>
                <a:miter lim="800000"/>
              </a:ln>
              <a:solidFill>
                <a:srgbClr val="FF33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889844"/>
            <a:ext cx="84296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 жерновом связано немало русских поговорок, пословиц и фразеологизмов. Вот лишь несколько примеров:</a:t>
            </a:r>
          </a:p>
          <a:p>
            <a:r>
              <a:rPr lang="ru-RU" sz="2400" dirty="0" smtClean="0"/>
              <a:t>«Беспощадные жернова истории»</a:t>
            </a:r>
          </a:p>
          <a:p>
            <a:r>
              <a:rPr lang="ru-RU" sz="2400" dirty="0" smtClean="0"/>
              <a:t>«Попало зернышко меж двух жерновов»</a:t>
            </a:r>
          </a:p>
          <a:p>
            <a:r>
              <a:rPr lang="ru-RU" sz="2400" dirty="0" smtClean="0"/>
              <a:t>«Жернова Господни мелют медленно, но неумолимо»</a:t>
            </a:r>
          </a:p>
          <a:p>
            <a:r>
              <a:rPr lang="ru-RU" sz="2400" dirty="0" smtClean="0"/>
              <a:t>А вот пример русской загадки:</a:t>
            </a:r>
          </a:p>
          <a:p>
            <a:r>
              <a:rPr lang="ru-RU" sz="2400" dirty="0" smtClean="0"/>
              <a:t>«Каменное море кругом вертится – всему миру годится!»</a:t>
            </a:r>
          </a:p>
          <a:p>
            <a:r>
              <a:rPr lang="ru-RU" sz="2400" dirty="0" smtClean="0"/>
              <a:t>Жернова упоминаются в «Повести временных лет». В частности, в летописях можно встретить следующую фразу: «</a:t>
            </a:r>
            <a:r>
              <a:rPr lang="ru-RU" sz="2400" dirty="0" err="1" smtClean="0"/>
              <a:t>Крупяще</a:t>
            </a:r>
            <a:r>
              <a:rPr lang="ru-RU" sz="2400" dirty="0" smtClean="0"/>
              <a:t> жито и </a:t>
            </a:r>
            <a:r>
              <a:rPr lang="ru-RU" sz="2400" dirty="0" err="1" smtClean="0"/>
              <a:t>своима</a:t>
            </a:r>
            <a:r>
              <a:rPr lang="ru-RU" sz="2400" dirty="0" smtClean="0"/>
              <a:t> руками </a:t>
            </a:r>
            <a:r>
              <a:rPr lang="ru-RU" sz="2400" dirty="0" err="1" smtClean="0"/>
              <a:t>измълъ</a:t>
            </a:r>
            <a:r>
              <a:rPr lang="ru-RU" sz="2400" dirty="0" smtClean="0"/>
              <a:t>». Слово нередко употребляется и в переносном значении. Достаточно вспомнить такие словосочетания, как «жернова войны» или «жернова истории». </a:t>
            </a:r>
            <a:endParaRPr lang="ru-RU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57200"/>
            <a:ext cx="2592288" cy="841248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СТУПА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786710" y="1357298"/>
            <a:ext cx="1158340" cy="1524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57158" y="1214422"/>
            <a:ext cx="6408712" cy="5127848"/>
          </a:xfrm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15000"/>
              </a:lnSpc>
              <a:spcAft>
                <a:spcPts val="750"/>
              </a:spcAft>
              <a:buClr>
                <a:srgbClr val="F0A22E"/>
              </a:buClr>
              <a:buNone/>
            </a:pPr>
            <a:r>
              <a:rPr lang="ru-RU" sz="2600" dirty="0" smtClean="0">
                <a:solidFill>
                  <a:srgbClr val="000000"/>
                </a:solidFill>
                <a:latin typeface="PTSansRegular"/>
                <a:ea typeface="Times New Roman"/>
                <a:cs typeface="Times New Roman"/>
              </a:rPr>
              <a:t>    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Но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далеко не у всех были ручные жернова. Чаще их заменяли </a:t>
            </a:r>
            <a:r>
              <a:rPr lang="ru-RU" sz="2600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ступа 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и </a:t>
            </a:r>
            <a:r>
              <a:rPr lang="ru-RU" sz="2600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пест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. Ступа напоминала большое ведро с широким основанием (для устойчивости) и изготовлялась из твёрдых пород дерева. Пест делали из того же дерева, придавая ему продолговатую цилиндрическую форму. </a:t>
            </a:r>
            <a:endParaRPr lang="ru-RU" sz="2600" dirty="0" smtClean="0">
              <a:solidFill>
                <a:schemeClr val="accent1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750"/>
              </a:spcAft>
              <a:buClr>
                <a:srgbClr val="F0A22E"/>
              </a:buClr>
              <a:buNone/>
            </a:pPr>
            <a:r>
              <a:rPr lang="ru-RU" sz="26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    Представляете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, сколько требовалось сил, чтобы размолоть пестом в ступе хотя бы килограмм муки?</a:t>
            </a:r>
            <a:endParaRPr lang="ru-RU" sz="2600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93946" y="3571876"/>
            <a:ext cx="2250054" cy="209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287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285728"/>
            <a:ext cx="7143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Ступа – одно из древнейших изобретений человека, известное за 8 000 лет до нашей эры.  Используется она для помола зерна и других продуктов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Слово «ступа» произошло от слова ступать, то есть переставлять ногу с места на место. «Пест» называли по – разному: курант,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пехталь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пехтило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боёк, кий, киёк, толкач.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00034" y="3143248"/>
            <a:ext cx="864396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Процесс подготовки зерна для приготовления пищи был очень трудоемким. Сначала зерна очищали от лузги (твёрдой шелухи) с помощью ступы с пестом. Когда просо или гречка скинули лузгу примерно на 95%, то зерна пересыпали в ведро и выносили на улицу. На землю стелилась ткань, и над ней веяли зерно от шелухи на ветру. Чистую крупу собирали в посуду, промывали водой. Только после этого крупу можно было варить.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Толкли крупы всегда ровно столько, сколько необходимо для приготовления каши максимум на две недели, так как при длительном хранении толчёная крупа могла прогоркнуть.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самовар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288032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     </a:t>
            </a:r>
            <a:r>
              <a:rPr lang="ru-RU" sz="59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Кроме </a:t>
            </a:r>
            <a:r>
              <a:rPr lang="ru-RU" sz="59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хлеба наши предки пекли различные булочки. </a:t>
            </a:r>
            <a:r>
              <a:rPr lang="ru-RU" sz="59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Их </a:t>
            </a:r>
            <a:r>
              <a:rPr lang="ru-RU" sz="59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запивали чаем, а чай традиционно заваривали в </a:t>
            </a:r>
            <a:r>
              <a:rPr lang="ru-RU" sz="5900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самоваре</a:t>
            </a:r>
            <a:r>
              <a:rPr lang="ru-RU" sz="5900" dirty="0" smtClean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.</a:t>
            </a:r>
            <a:r>
              <a:rPr lang="ru-RU" sz="59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</a:t>
            </a:r>
            <a:endParaRPr lang="ru-RU" sz="5900" dirty="0"/>
          </a:p>
        </p:txBody>
      </p:sp>
      <p:pic>
        <p:nvPicPr>
          <p:cNvPr id="8" name="Объект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4390252"/>
            <a:ext cx="4343400" cy="2443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4055891"/>
            <a:ext cx="2189793" cy="2189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083" y="4149080"/>
            <a:ext cx="1913098" cy="2214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Объект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3228556"/>
            <a:ext cx="2376264" cy="3604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7145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k.com/images/gifts/256/167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620688"/>
            <a:ext cx="4788024" cy="52565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908720"/>
            <a:ext cx="4176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В шапочке резной,</a:t>
            </a:r>
          </a:p>
          <a:p>
            <a:pPr algn="ctr"/>
            <a:r>
              <a:rPr lang="ru-RU" sz="3600" b="1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блестящий, пузатый,</a:t>
            </a:r>
          </a:p>
          <a:p>
            <a:pPr algn="ctr"/>
            <a:r>
              <a:rPr lang="ru-RU" sz="3600" b="1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Пыхтит добродушно.</a:t>
            </a:r>
          </a:p>
          <a:p>
            <a:pPr algn="ctr"/>
            <a:r>
              <a:rPr lang="ru-RU" sz="3600" b="1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Колечками пар. </a:t>
            </a:r>
          </a:p>
          <a:p>
            <a:pPr algn="ctr"/>
            <a:r>
              <a:rPr lang="ru-RU" sz="3600" b="1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– Скорее ко мне!</a:t>
            </a:r>
          </a:p>
          <a:p>
            <a:pPr algn="ctr"/>
            <a:r>
              <a:rPr lang="ru-RU" sz="3600" b="1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Угощаю, ребята,</a:t>
            </a:r>
          </a:p>
          <a:p>
            <a:pPr algn="ctr"/>
            <a:r>
              <a:rPr lang="ru-RU" sz="3600" b="1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Душистым чайком,</a:t>
            </a:r>
          </a:p>
          <a:p>
            <a:pPr algn="ctr"/>
            <a:r>
              <a:rPr lang="ru-RU" sz="3600" b="1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Я ваш друг 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BEEC9">
                    <a:lumMod val="25000"/>
                  </a:srgbClr>
                </a:solidFill>
              </a:rPr>
              <a:t>самовар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0060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750"/>
              </a:spcAft>
              <a:buClr>
                <a:srgbClr val="F0A22E"/>
              </a:buClr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   Первые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самовары имели внутри ёмкости железную трубу, в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которую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засыпали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сосновые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шишки,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древесный уголь, поджигали лучиной, раздували огонь сапогом, и вода закипала. Сверху у самовара имеется приспособление для установки заварного чайника. Изобрели самовар в России  300 с лишним  лет назад. </a:t>
            </a:r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4340046"/>
            <a:ext cx="4191000" cy="2436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4242712"/>
            <a:ext cx="1900014" cy="2533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0629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2"/>
            <a:ext cx="914400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Первые самовары в России.</a:t>
            </a:r>
          </a:p>
          <a:p>
            <a:r>
              <a:rPr lang="ru-RU" sz="2000" dirty="0" smtClean="0"/>
              <a:t>История русского самовара уходит в далекое прошлое. По легенде самовар привез в Россию из Голландии Петр Первый. Но по документальным свидетельствам он появился спустя полвека после его смерти. Происхождению самовара мы обязаны чаю, который в конце 16 века появился в России. Его популярность быстро росла, к 19 веку на Руси чай считался самым популярным напитком.</a:t>
            </a:r>
          </a:p>
          <a:p>
            <a:r>
              <a:rPr lang="ru-RU" sz="2000" dirty="0" smtClean="0"/>
              <a:t>Уже в 18 веке в Туле и на Урале появились самовары-кухни и </a:t>
            </a:r>
            <a:r>
              <a:rPr lang="ru-RU" sz="2000" dirty="0" err="1" smtClean="0"/>
              <a:t>сбитенники</a:t>
            </a:r>
            <a:r>
              <a:rPr lang="ru-RU" sz="2000" dirty="0" smtClean="0"/>
              <a:t>, в которых из меда, трав, воды и пряностей варили сбитень. Первое упоминание о самоваре встречается в описи имущества Онежского монастыря, датированной 1746 годом. Родиной самовара называют Тулу, но некоторые историки не исключают, что первые самовары начали делать на одном из уральских заводов: </a:t>
            </a:r>
            <a:r>
              <a:rPr lang="ru-RU" sz="2000" dirty="0" err="1" smtClean="0"/>
              <a:t>Иргинском</a:t>
            </a:r>
            <a:r>
              <a:rPr lang="ru-RU" sz="2000" dirty="0" smtClean="0"/>
              <a:t>, Троицком или </a:t>
            </a:r>
            <a:r>
              <a:rPr lang="ru-RU" sz="2000" dirty="0" err="1" smtClean="0"/>
              <a:t>Суксунском</a:t>
            </a:r>
            <a:r>
              <a:rPr lang="ru-RU" sz="2000" dirty="0" smtClean="0"/>
              <a:t>. В исторических документах, которые хранятся в </a:t>
            </a:r>
            <a:r>
              <a:rPr lang="ru-RU" sz="2000" dirty="0" err="1" smtClean="0"/>
              <a:t>Госархиве</a:t>
            </a:r>
            <a:r>
              <a:rPr lang="ru-RU" sz="2000" dirty="0" smtClean="0"/>
              <a:t>, описывается медный луженый самовар заводской работы, весом 16 фунтов. Согласно проведенным исследованиям доказано, что он был сделан </a:t>
            </a:r>
            <a:r>
              <a:rPr lang="ru-RU" sz="2000" dirty="0" err="1" smtClean="0"/>
              <a:t>иргинскими</a:t>
            </a:r>
            <a:r>
              <a:rPr lang="ru-RU" sz="2000" dirty="0" smtClean="0"/>
              <a:t> умельцами в 1738-1740 г.</a:t>
            </a:r>
          </a:p>
          <a:p>
            <a:endParaRPr lang="ru-RU" b="1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fs.znanio.ru/d5af0e/a6/ad/676512d32a58835af4ca900ba75d852a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310544" cy="6243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807249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Пузатому самовару посвящено немало пословиц, поговорок в русском фольклоре, о нем пели в песнях, он становится участником сказок. Красочные чаепития из самовара описывают известные русские писатели и поэты. Ни одно народное гуляние не обходится без горячего самовара. Именно самовар – стал символом гостеприимного дома. Он вносит в дом особый колорит и уют. Самовар стал символом России, он был в каждом доме, независимо от местности и достатка. </a:t>
            </a:r>
          </a:p>
          <a:p>
            <a:r>
              <a:rPr lang="ru-RU" sz="2000" dirty="0" smtClean="0"/>
              <a:t>Приходите, самовар поставим, а уйдёте – чайку попьём.</a:t>
            </a:r>
          </a:p>
          <a:p>
            <a:r>
              <a:rPr lang="ru-RU" sz="2000" dirty="0" smtClean="0"/>
              <a:t>Разошёлся, как холодный самовар.</a:t>
            </a:r>
          </a:p>
          <a:p>
            <a:r>
              <a:rPr lang="ru-RU" sz="2000" dirty="0" smtClean="0"/>
              <a:t>Расшумелся, как самовар, – кипит, шипит, да только не уходит.</a:t>
            </a:r>
          </a:p>
          <a:p>
            <a:r>
              <a:rPr lang="ru-RU" sz="2000" dirty="0" smtClean="0"/>
              <a:t>С самоваром-буяном чай важнее, беседа веселее.</a:t>
            </a:r>
          </a:p>
          <a:p>
            <a:r>
              <a:rPr lang="ru-RU" sz="2000" dirty="0" smtClean="0"/>
              <a:t>Самовар на стол, а бес за гостями.</a:t>
            </a:r>
          </a:p>
          <a:p>
            <a:r>
              <a:rPr lang="ru-RU" sz="2000" dirty="0" smtClean="0"/>
              <a:t>У самовара я и моя Маша.</a:t>
            </a:r>
          </a:p>
          <a:p>
            <a:r>
              <a:rPr lang="ru-RU" sz="2000" dirty="0" smtClean="0"/>
              <a:t>На три двора пять самоваров и одна лошадь.</a:t>
            </a:r>
          </a:p>
          <a:p>
            <a:r>
              <a:rPr lang="ru-RU" sz="2000" dirty="0" smtClean="0"/>
              <a:t>Самовар, что море </a:t>
            </a:r>
            <a:r>
              <a:rPr lang="ru-RU" sz="2000" dirty="0" err="1" smtClean="0"/>
              <a:t>соловецкие</a:t>
            </a:r>
            <a:r>
              <a:rPr lang="ru-RU" sz="2000" dirty="0" smtClean="0"/>
              <a:t>, пьем из него за здоровье молодецкое.</a:t>
            </a:r>
          </a:p>
          <a:p>
            <a:r>
              <a:rPr lang="ru-RU" sz="2000" dirty="0" smtClean="0"/>
              <a:t>Баня без веника — что самовар без трубы.</a:t>
            </a:r>
          </a:p>
          <a:p>
            <a:r>
              <a:rPr lang="ru-RU" sz="2000" dirty="0" smtClean="0"/>
              <a:t>Самовар кипит — уходить не велит.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memorado.ru/wp-content/uploads/4/f/2/4f2cad474289fde331d20921223b6a4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429652" cy="63222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04664"/>
            <a:ext cx="8136904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2800" b="1" i="0" u="none" strike="noStrike" cap="none" spc="0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Цели проекта:</a:t>
            </a:r>
          </a:p>
          <a:p>
            <a:pPr marL="457200" indent="-457200" algn="ctr">
              <a:buAutoNum type="arabicPeriod"/>
            </a:pPr>
            <a:r>
              <a:rPr lang="ru-RU" sz="2400" b="1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Ф</a:t>
            </a:r>
            <a:r>
              <a:rPr kumimoji="0" lang="ru-RU" sz="24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ормирование у детей познавательного интереса к окружающему их миру вещей, созданных людьми,</a:t>
            </a:r>
            <a:r>
              <a:rPr kumimoji="0" lang="ru-RU" sz="2400" b="1" i="0" u="none" strike="noStrike" cap="none" spc="0" normalizeH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закрепить понятие о том, что человек на протяжении веков создавал себе предметы для жизни; как изменялись эти предметы от века к веку, как вещи, которые нас окружают, помогают человеку выжить; </a:t>
            </a:r>
          </a:p>
          <a:p>
            <a:pPr marL="514350" indent="-514350" algn="ctr">
              <a:buAutoNum type="arabicPeriod"/>
            </a:pPr>
            <a:r>
              <a:rPr lang="ru-RU" sz="2800" b="1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8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азвитие ретроспективного взгляда на предметы человеческого быта, научить детей понимать назначение и функции многих старинных предметов; воспитывать бережное отношение к окружающим предметам.</a:t>
            </a:r>
            <a:endParaRPr lang="ru-RU" sz="2800" b="1" cap="none" spc="0" dirty="0">
              <a:ln w="18000">
                <a:noFill/>
                <a:prstDash val="solid"/>
                <a:miter lim="800000"/>
              </a:ln>
              <a:solidFill>
                <a:srgbClr val="CC00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корыто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40080" cy="4320479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buClr>
                <a:srgbClr val="F0A22E"/>
              </a:buClr>
              <a:buNone/>
            </a:pPr>
            <a:r>
              <a:rPr lang="ru-RU" dirty="0" smtClean="0">
                <a:solidFill>
                  <a:srgbClr val="000000"/>
                </a:solidFill>
                <a:ea typeface="Times New Roman"/>
                <a:cs typeface="Times New Roman"/>
              </a:rPr>
              <a:t>   </a:t>
            </a: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Стирка </a:t>
            </a:r>
            <a:r>
              <a:rPr lang="ru-RU" sz="30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тоже отнимала у наших прабабушек много сил и времени. Бельё замачивали и стирали в </a:t>
            </a:r>
            <a:r>
              <a:rPr lang="ru-RU" sz="3000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корытах</a:t>
            </a:r>
            <a:r>
              <a:rPr lang="ru-RU" sz="30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 – выдолбленных из половинки бревна ёмкостях</a:t>
            </a: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.</a:t>
            </a:r>
            <a:r>
              <a:rPr lang="ru-RU" sz="3000" dirty="0">
                <a:solidFill>
                  <a:srgbClr val="000000"/>
                </a:solidFill>
              </a:rPr>
              <a:t> </a:t>
            </a:r>
            <a:r>
              <a:rPr lang="ru-RU" sz="3000" dirty="0">
                <a:solidFill>
                  <a:schemeClr val="accent1">
                    <a:lumMod val="75000"/>
                  </a:schemeClr>
                </a:solidFill>
              </a:rPr>
              <a:t>У него вытянутые бока, закруглённое дно.</a:t>
            </a: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Корыто </a:t>
            </a:r>
            <a:r>
              <a:rPr lang="ru-RU" sz="30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было самым необходимым предметом в хозяйстве крестьян: в нём не только стирали и мылись, но и замешивали тесто, готовили </a:t>
            </a: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соления, </a:t>
            </a: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  <a:t>использовали для кормления животных, рубили сечкой капусту для квашения, применяли </a:t>
            </a:r>
            <a:r>
              <a:rPr lang="ru-RU" sz="3000" dirty="0">
                <a:solidFill>
                  <a:schemeClr val="accent1">
                    <a:lumMod val="75000"/>
                  </a:schemeClr>
                </a:solidFill>
              </a:rPr>
              <a:t>для измельчения мяса и др. продуктов. </a:t>
            </a: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endParaRPr lang="ru-RU" sz="3000" dirty="0">
              <a:latin typeface="+mj-lt"/>
            </a:endParaRPr>
          </a:p>
        </p:txBody>
      </p:sp>
      <p:pic>
        <p:nvPicPr>
          <p:cNvPr id="4" name="Рисунок 3" descr="33 Коры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517232"/>
            <a:ext cx="2650604" cy="1141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9388" y="4846433"/>
            <a:ext cx="4263008" cy="2139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6883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рубель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295232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dirty="0" smtClean="0">
                <a:solidFill>
                  <a:srgbClr val="000000"/>
                </a:solidFill>
                <a:ea typeface="Times New Roman"/>
                <a:cs typeface="Times New Roman"/>
              </a:rPr>
              <a:t> 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Стирали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и гладили бельё с помощью 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рубеля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.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Это – доска с зазубринами на одной стороне и ручкой на конце. </a:t>
            </a:r>
            <a:endParaRPr lang="ru-RU" dirty="0"/>
          </a:p>
        </p:txBody>
      </p:sp>
      <p:pic>
        <p:nvPicPr>
          <p:cNvPr id="5" name="Picture 2" descr="File:&amp;Rcy;&amp;ucy;&amp;bcy;&amp;iecy;&amp;lcy;&amp;softcy;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379752">
            <a:off x="3807967" y="1619987"/>
            <a:ext cx="2284474" cy="6373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6827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рубель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812088" cy="5445224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750"/>
              </a:spcAft>
              <a:buClr>
                <a:srgbClr val="F0A22E"/>
              </a:buClr>
              <a:buNone/>
            </a:pPr>
            <a:r>
              <a:rPr lang="ru-RU" sz="3100" i="1" dirty="0" smtClean="0">
                <a:solidFill>
                  <a:schemeClr val="bg2">
                    <a:lumMod val="25000"/>
                  </a:schemeClr>
                </a:solidFill>
              </a:rPr>
              <a:t>     </a:t>
            </a:r>
            <a:r>
              <a:rPr lang="ru-RU" sz="3100" i="1" dirty="0" err="1" smtClean="0">
                <a:solidFill>
                  <a:schemeClr val="bg2">
                    <a:lumMod val="25000"/>
                  </a:schemeClr>
                </a:solidFill>
              </a:rPr>
              <a:t>Рубе́ль</a:t>
            </a:r>
            <a:r>
              <a:rPr lang="ru-RU" sz="2500" dirty="0">
                <a:solidFill>
                  <a:schemeClr val="accent1">
                    <a:lumMod val="75000"/>
                  </a:schemeClr>
                </a:solidFill>
              </a:rPr>
              <a:t> — предмет домашнего быта, который в старину женщины использовали для выколачивания (стирки) и глажения </a:t>
            </a:r>
            <a:r>
              <a:rPr lang="ru-RU" sz="2500" dirty="0" smtClean="0">
                <a:solidFill>
                  <a:schemeClr val="accent1">
                    <a:lumMod val="75000"/>
                  </a:schemeClr>
                </a:solidFill>
              </a:rPr>
              <a:t>белья. </a:t>
            </a:r>
            <a:r>
              <a:rPr lang="ru-RU" sz="2500" dirty="0">
                <a:solidFill>
                  <a:schemeClr val="accent1">
                    <a:lumMod val="75000"/>
                  </a:schemeClr>
                </a:solidFill>
              </a:rPr>
              <a:t>Отжатое вручную бельё наматывали на валик или скалку и раскатывали рубелём, да так, что даже плохо постиранное белье становилось белоснежным, как будто из него все «соки» выжали.</a:t>
            </a:r>
          </a:p>
          <a:p>
            <a:endParaRPr lang="ru-RU" dirty="0"/>
          </a:p>
        </p:txBody>
      </p:sp>
      <p:pic>
        <p:nvPicPr>
          <p:cNvPr id="4" name="Picture 2" descr="http://xutir-savky.com.ua/wp-content/uploads/2010/01/rub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9862" y="3965979"/>
            <a:ext cx="4536504" cy="2892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4904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угольные утюги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4824536"/>
          </a:xfrm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15000"/>
              </a:lnSpc>
              <a:spcAft>
                <a:spcPts val="675"/>
              </a:spcAft>
              <a:buClr>
                <a:srgbClr val="F0A22E"/>
              </a:buClr>
              <a:buNone/>
            </a:pPr>
            <a:r>
              <a:rPr lang="ru-RU" sz="3000" i="1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   </a:t>
            </a:r>
            <a:r>
              <a:rPr lang="ru-RU" sz="3300" i="1" dirty="0" smtClean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Угольные </a:t>
            </a:r>
            <a:r>
              <a:rPr lang="ru-RU" sz="3300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утюги</a:t>
            </a:r>
            <a:r>
              <a:rPr lang="ru-RU" sz="33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 пришли на смену рубелям. </a:t>
            </a:r>
            <a:r>
              <a:rPr lang="ru-RU" sz="33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Были </a:t>
            </a:r>
            <a:r>
              <a:rPr lang="ru-RU" sz="33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они чугунными. </a:t>
            </a:r>
            <a:r>
              <a:rPr lang="ru-RU" sz="33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Принцип </a:t>
            </a:r>
            <a:r>
              <a:rPr lang="ru-RU" sz="33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работы очень прост - в корпус закладывали раскаленные угли и закрывали крышкой.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Чтобы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угли лучше грели, делали специальные отверстия по бокам. Размахивая таким утюгом вперед и назад, усиливали вентиляцию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По </a:t>
            </a:r>
            <a:r>
              <a:rPr lang="ru-RU" dirty="0">
                <a:solidFill>
                  <a:srgbClr val="F0A22E">
                    <a:lumMod val="75000"/>
                  </a:srgbClr>
                </a:solidFill>
                <a:ea typeface="Times New Roman"/>
                <a:cs typeface="Times New Roman"/>
              </a:rPr>
              <a:t>мере остывания - угли меняли </a:t>
            </a:r>
            <a:r>
              <a:rPr lang="ru-RU" dirty="0" smtClean="0">
                <a:solidFill>
                  <a:srgbClr val="F0A22E">
                    <a:lumMod val="75000"/>
                  </a:srgbClr>
                </a:solidFill>
                <a:ea typeface="Times New Roman"/>
                <a:cs typeface="Times New Roman"/>
              </a:rPr>
              <a:t>на </a:t>
            </a:r>
            <a:r>
              <a:rPr lang="ru-RU" dirty="0">
                <a:solidFill>
                  <a:srgbClr val="F0A22E">
                    <a:lumMod val="75000"/>
                  </a:srgbClr>
                </a:solidFill>
                <a:ea typeface="Times New Roman"/>
                <a:cs typeface="Times New Roman"/>
              </a:rPr>
              <a:t>новые.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endParaRPr lang="ru-RU" dirty="0" smtClean="0">
              <a:solidFill>
                <a:srgbClr val="404344"/>
              </a:solidFill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675"/>
              </a:spcAft>
              <a:buClr>
                <a:srgbClr val="F0A22E"/>
              </a:buClr>
              <a:buNone/>
            </a:pPr>
            <a:endParaRPr lang="ru-RU" sz="2800" dirty="0">
              <a:solidFill>
                <a:srgbClr val="404344"/>
              </a:solidFill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675"/>
              </a:spcAft>
              <a:buClr>
                <a:srgbClr val="F0A22E"/>
              </a:buClr>
              <a:buNone/>
            </a:pPr>
            <a:endParaRPr lang="ru-RU" sz="3300" dirty="0" smtClean="0">
              <a:solidFill>
                <a:srgbClr val="4E3B30"/>
              </a:solidFill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endParaRPr lang="ru-RU" dirty="0"/>
          </a:p>
        </p:txBody>
      </p:sp>
      <p:pic>
        <p:nvPicPr>
          <p:cNvPr id="6" name="Picture 2" descr="&amp;ZHcy;&amp;iecy;&amp;ncy;&amp;shchcy;&amp;icy;&amp;ncy;&amp;acy;&amp;mcy; &amp;ncy;&amp;acy; &amp;zcy;&amp;acy;&amp;mcy;&amp;iecy;&amp;tcy;&amp;kcy;&amp;ucy; &quot;“&amp;Gcy;&amp;ocy;&amp;rcy;&amp;yacy;&amp;chcy;&amp;acy;&amp;yacy;” &amp;icy;&amp;scy;&amp;tcy;&amp;ocy;&amp;rcy;&amp;icy;&amp;yacy; &amp;ucy;&amp;tcy;&amp;yucy;&amp;gcy;&amp;acy;&quot;:=))))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500" y="5033108"/>
            <a:ext cx="2232248" cy="1811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8139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821537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Впервые о применении утюга в России упоминается в середине XVII века. В 1636 году супруга Михаила Федоровича Романова — царица Евдокия писала в своей записной книжке: «</a:t>
            </a:r>
            <a:r>
              <a:rPr lang="ru-RU" sz="2000" dirty="0" err="1" smtClean="0"/>
              <a:t>Генваря</a:t>
            </a:r>
            <a:r>
              <a:rPr lang="ru-RU" sz="2000" dirty="0" smtClean="0"/>
              <a:t> 31 дня, кузнецу </a:t>
            </a:r>
            <a:r>
              <a:rPr lang="ru-RU" sz="2000" dirty="0" err="1" smtClean="0"/>
              <a:t>Ивашке</a:t>
            </a:r>
            <a:r>
              <a:rPr lang="ru-RU" sz="2000" dirty="0" smtClean="0"/>
              <a:t> Трофимову 5 алтын, а он за те деньги заделал утюг железный в </a:t>
            </a:r>
            <a:r>
              <a:rPr lang="ru-RU" sz="2000" dirty="0" err="1" smtClean="0"/>
              <a:t>царицыну</a:t>
            </a:r>
            <a:r>
              <a:rPr lang="ru-RU" sz="2000" dirty="0" smtClean="0"/>
              <a:t> палату».</a:t>
            </a:r>
          </a:p>
          <a:p>
            <a:r>
              <a:rPr lang="ru-RU" sz="2000" dirty="0" smtClean="0"/>
              <a:t>Первые утюги стали изготавливать на Демидовских заводах. Впоследствии их запустили в производство многие заводы. В разных регионах этот предмет быта называли по-разному — «</a:t>
            </a:r>
            <a:r>
              <a:rPr lang="ru-RU" sz="2000" dirty="0" err="1" smtClean="0"/>
              <a:t>пральник</a:t>
            </a:r>
            <a:r>
              <a:rPr lang="ru-RU" sz="2000" dirty="0" smtClean="0"/>
              <a:t>», «рубель», «раскатка» и т.п. В то время утюги были роскошью. Наличие утюга в доме было символом обеспеченности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643314"/>
            <a:ext cx="80724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Появляется утюг из чугуна, который приходилось накалять на огне или в печи. Такой прибор для глажки нагревался очень долго, к тому же для работы с ним требовалось одевать рукавицы, ручка была слишком горячей. Вскоре его доработали, появилась возможность переставлять съемную ручку: одним основанием производишь процесс глажки, второе в это время нагревается. Он был тяжелым и громоздким, поэтому мог разгладить только ткани грубой фактуры. Для разглаживания более деликатных тканей использовали маленький утюжок. </a:t>
            </a:r>
            <a:endParaRPr lang="ru-RU" sz="2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BEEC9">
                    <a:lumMod val="25000"/>
                  </a:srgbClr>
                </a:solidFill>
              </a:rPr>
              <a:t>угольные утюги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79512" y="1412776"/>
            <a:ext cx="8812088" cy="4667349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675"/>
              </a:spcAft>
              <a:buClr>
                <a:srgbClr val="F0A22E"/>
              </a:buClr>
              <a:buNone/>
            </a:pPr>
            <a:r>
              <a:rPr lang="ru-RU" sz="3300" dirty="0" smtClean="0">
                <a:solidFill>
                  <a:schemeClr val="accent1">
                    <a:lumMod val="75000"/>
                  </a:schemeClr>
                </a:solidFill>
              </a:rPr>
              <a:t>      Эти </a:t>
            </a:r>
            <a:r>
              <a:rPr lang="ru-RU" sz="3300" dirty="0">
                <a:solidFill>
                  <a:schemeClr val="accent1">
                    <a:lumMod val="75000"/>
                  </a:schemeClr>
                </a:solidFill>
              </a:rPr>
              <a:t>утюги не отличались удобством и безопасностью: искры и мелкие угольки то и дело вылетали из жаровни, оставляя на одежде опалины и дырки. </a:t>
            </a:r>
            <a:endParaRPr lang="ru-RU" dirty="0"/>
          </a:p>
        </p:txBody>
      </p:sp>
      <p:pic>
        <p:nvPicPr>
          <p:cNvPr id="12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4108320"/>
            <a:ext cx="2312339" cy="2450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http://pics.livejournal.com/marinni/pic/000bd3gw"/>
          <p:cNvPicPr>
            <a:picLocks noChangeAspect="1" noChangeArrowheads="1"/>
          </p:cNvPicPr>
          <p:nvPr/>
        </p:nvPicPr>
        <p:blipFill>
          <a:blip r:embed="rId3"/>
          <a:srcRect r="-424" b="7787"/>
          <a:stretch>
            <a:fillRect/>
          </a:stretch>
        </p:blipFill>
        <p:spPr bwMode="auto">
          <a:xfrm>
            <a:off x="179512" y="4029167"/>
            <a:ext cx="2664296" cy="2529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Объект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3573016"/>
            <a:ext cx="2238140" cy="215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105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 про утюг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214422"/>
            <a:ext cx="378621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Я тяжёл,</a:t>
            </a:r>
          </a:p>
          <a:p>
            <a:r>
              <a:rPr lang="ru-RU" sz="2000" dirty="0" smtClean="0"/>
              <a:t>Внутри огонь,</a:t>
            </a:r>
          </a:p>
          <a:p>
            <a:r>
              <a:rPr lang="ru-RU" sz="2000" dirty="0" smtClean="0"/>
              <a:t>Где поеду - будет гладко,</a:t>
            </a:r>
          </a:p>
          <a:p>
            <a:r>
              <a:rPr lang="ru-RU" sz="2000" dirty="0" smtClean="0"/>
              <a:t>Я горю меня не тронь!</a:t>
            </a:r>
          </a:p>
          <a:p>
            <a:r>
              <a:rPr lang="ru-RU" sz="2000" dirty="0" smtClean="0"/>
              <a:t> </a:t>
            </a:r>
          </a:p>
          <a:p>
            <a:r>
              <a:rPr lang="ru-RU" sz="2000" dirty="0" smtClean="0"/>
              <a:t>Гладит платья и рубашки,</a:t>
            </a:r>
            <a:br>
              <a:rPr lang="ru-RU" sz="2000" dirty="0" smtClean="0"/>
            </a:br>
            <a:r>
              <a:rPr lang="ru-RU" sz="2000" dirty="0" smtClean="0"/>
              <a:t>Отутюжит нам кармашки.</a:t>
            </a:r>
            <a:br>
              <a:rPr lang="ru-RU" sz="2000" dirty="0" smtClean="0"/>
            </a:br>
            <a:r>
              <a:rPr lang="ru-RU" sz="2000" dirty="0" smtClean="0"/>
              <a:t>Он в хозяйстве верный друг –</a:t>
            </a:r>
            <a:br>
              <a:rPr lang="ru-RU" sz="2000" dirty="0" smtClean="0"/>
            </a:br>
            <a:r>
              <a:rPr lang="ru-RU" sz="2000" dirty="0" smtClean="0"/>
              <a:t>Имя у него ...</a:t>
            </a:r>
          </a:p>
          <a:p>
            <a:r>
              <a:rPr lang="ru-RU" sz="2000" dirty="0" smtClean="0"/>
              <a:t> </a:t>
            </a:r>
          </a:p>
          <a:p>
            <a:r>
              <a:rPr lang="ru-RU" sz="2000" dirty="0" smtClean="0"/>
              <a:t> </a:t>
            </a:r>
          </a:p>
          <a:p>
            <a:r>
              <a:rPr lang="ru-RU" sz="2000" dirty="0" smtClean="0"/>
              <a:t>Я вам, не хвастая, скажу:</a:t>
            </a:r>
            <a:br>
              <a:rPr lang="ru-RU" sz="2000" dirty="0" smtClean="0"/>
            </a:br>
            <a:r>
              <a:rPr lang="ru-RU" sz="2000" dirty="0" smtClean="0"/>
              <a:t>Я всех друзей омоложу.</a:t>
            </a:r>
            <a:br>
              <a:rPr lang="ru-RU" sz="2000" dirty="0" smtClean="0"/>
            </a:br>
            <a:r>
              <a:rPr lang="ru-RU" sz="2000" dirty="0" smtClean="0"/>
              <a:t>Идут ко мне унылые,</a:t>
            </a:r>
            <a:br>
              <a:rPr lang="ru-RU" sz="2000" dirty="0" smtClean="0"/>
            </a:br>
            <a:r>
              <a:rPr lang="ru-RU" sz="2000" dirty="0" smtClean="0"/>
              <a:t>С морщинами, со складками,</a:t>
            </a:r>
            <a:br>
              <a:rPr lang="ru-RU" sz="2000" dirty="0" smtClean="0"/>
            </a:br>
            <a:r>
              <a:rPr lang="ru-RU" sz="2000" dirty="0" smtClean="0"/>
              <a:t>Уходят очень милыми,</a:t>
            </a:r>
            <a:br>
              <a:rPr lang="ru-RU" sz="2000" dirty="0" smtClean="0"/>
            </a:br>
            <a:r>
              <a:rPr lang="ru-RU" sz="2000" dirty="0" smtClean="0"/>
              <a:t>Веселыми и гладкими.</a:t>
            </a:r>
            <a:endParaRPr lang="ru-RU" sz="2000" dirty="0"/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3500430" y="1500174"/>
            <a:ext cx="485778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В полотняной стране,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По реке простыне,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Плывет пароход,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То назад, то вперед,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А за ним такая гладь,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Ни морщинки не видать.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cs typeface="Times New Roman" pitchFamily="18" charset="0"/>
              </a:rPr>
              <a:t> 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То назад, то вперед,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Ходит, бродит пароход.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Остановишь — горе!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Продырявит море!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прялка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812088" cy="488337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dirty="0" smtClean="0">
                <a:solidFill>
                  <a:srgbClr val="000000"/>
                </a:solidFill>
                <a:ea typeface="Times New Roman"/>
                <a:cs typeface="Times New Roman"/>
              </a:rPr>
              <a:t>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Готовые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волокна назывались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куделью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, из которой скручивали нить. В этом деле хозяйкам помогала ручная 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прялка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Прялка – это две доски, скреплённые друг с другом под прямым углом. На одну доску (ножку) садилась пряха, а на другую (лопать) закрепляли кудель. </a:t>
            </a:r>
            <a:endParaRPr lang="ru-RU" dirty="0"/>
          </a:p>
        </p:txBody>
      </p:sp>
      <p:pic>
        <p:nvPicPr>
          <p:cNvPr id="8" name="Picture 2" descr="http://im6-tub-ru.yandex.net/i?id=99979049-6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288" y="4091635"/>
            <a:ext cx="1351781" cy="2278283"/>
          </a:xfrm>
          <a:prstGeom prst="rect">
            <a:avLst/>
          </a:prstGeom>
          <a:noFill/>
        </p:spPr>
      </p:pic>
      <p:pic>
        <p:nvPicPr>
          <p:cNvPr id="9" name="Объект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2444" y="4797152"/>
            <a:ext cx="3096902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755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BEEC9">
                    <a:lumMod val="25000"/>
                  </a:srgbClr>
                </a:solidFill>
              </a:rPr>
              <a:t>прялка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1556792"/>
            <a:ext cx="5544616" cy="4968552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750"/>
              </a:spcAft>
              <a:buClr>
                <a:srgbClr val="F0A22E"/>
              </a:buClr>
              <a:buNone/>
            </a:pPr>
            <a:r>
              <a:rPr lang="ru-RU" sz="3000" dirty="0" smtClean="0">
                <a:solidFill>
                  <a:srgbClr val="F0A22E">
                    <a:lumMod val="75000"/>
                  </a:srgbClr>
                </a:solidFill>
                <a:ea typeface="Times New Roman"/>
                <a:cs typeface="Times New Roman"/>
              </a:rPr>
              <a:t>   </a:t>
            </a:r>
            <a:r>
              <a:rPr lang="ru-RU" dirty="0" smtClean="0">
                <a:solidFill>
                  <a:srgbClr val="F0A22E">
                    <a:lumMod val="75000"/>
                  </a:srgbClr>
                </a:solidFill>
                <a:ea typeface="Times New Roman"/>
                <a:cs typeface="Times New Roman"/>
              </a:rPr>
              <a:t>Смысл </a:t>
            </a:r>
            <a:r>
              <a:rPr lang="ru-RU" dirty="0">
                <a:solidFill>
                  <a:srgbClr val="F0A22E">
                    <a:lumMod val="75000"/>
                  </a:srgbClr>
                </a:solidFill>
                <a:ea typeface="Times New Roman"/>
                <a:cs typeface="Times New Roman"/>
              </a:rPr>
              <a:t>прядения состоял в том, что пряха руками скручивала волокна в нить. Но для этого, конечно, требовался опыт и сноровка.</a:t>
            </a:r>
            <a:endParaRPr lang="ru-RU" dirty="0">
              <a:solidFill>
                <a:srgbClr val="F0A22E">
                  <a:lumMod val="75000"/>
                </a:srgb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2" descr="http://festival.1september.ru/articles/520507/image001.jpg"/>
          <p:cNvPicPr>
            <a:picLocks noChangeAspect="1" noChangeArrowheads="1"/>
          </p:cNvPicPr>
          <p:nvPr/>
        </p:nvPicPr>
        <p:blipFill>
          <a:blip r:embed="rId2"/>
          <a:srcRect l="14999"/>
          <a:stretch>
            <a:fillRect/>
          </a:stretch>
        </p:blipFill>
        <p:spPr bwMode="auto">
          <a:xfrm>
            <a:off x="266715" y="1700808"/>
            <a:ext cx="2786082" cy="4367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1943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PTSansRegular"/>
                <a:ea typeface="Times New Roman"/>
                <a:cs typeface="Times New Roman"/>
              </a:rPr>
              <a:t>  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Кроме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этих предметов в доме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можно было встретить и множество других вещей, нужных в домашнем хозяйстве, для работы в поле или для ремёсел. Ведь раньше всё, необходимое для жизни, наши предки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изготовляли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своими руками.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      Одним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словом, жить было непросто!</a:t>
            </a:r>
            <a:endParaRPr lang="ru-RU" sz="3600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0258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332656"/>
            <a:ext cx="8676456" cy="60631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Образовательные:</a:t>
            </a:r>
            <a:b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Расширить знания об окружающем предметном мире.</a:t>
            </a:r>
            <a:b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Обобщить знания детей об эволюции вещей.</a:t>
            </a:r>
            <a:b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Пополнить словарь детей новыми понятиями: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век, эпоха, первобытные люди.</a:t>
            </a:r>
            <a: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Коррекционно-развивающие:</a:t>
            </a:r>
            <a:b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Активизировать речь и мыслительную деятельность детей. Способствовать умению четко и грамотно формулировать свою мысль.</a:t>
            </a:r>
            <a:b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Автоматизировать звукопроизношение у детей.</a:t>
            </a:r>
            <a:endParaRPr kumimoji="0" lang="ru-RU" sz="2000" b="1" i="0" u="none" strike="noStrike" cap="none" spc="0" normalizeH="0" baseline="0" dirty="0" smtClean="0">
              <a:ln w="18000">
                <a:noFill/>
                <a:prstDash val="solid"/>
                <a:miter lim="800000"/>
              </a:ln>
              <a:solidFill>
                <a:srgbClr val="CC00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Развивать зрительное и слуховое внимание, словесно-логическое мышление, память, творческое воображение.</a:t>
            </a:r>
            <a:b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 Развивать социальные и коммуникативные навыки детей в совместной деятельности.</a:t>
            </a:r>
            <a: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Воспитательные:</a:t>
            </a:r>
            <a:br>
              <a:rPr kumimoji="0" lang="ru-RU" sz="20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sz="2000" b="1" i="0" u="none" strike="noStrike" cap="none" spc="0" normalizeH="0" baseline="0" dirty="0" smtClean="0">
                <a:ln w="18000">
                  <a:solidFill>
                    <a:srgbClr val="EDA7A5"/>
                  </a:solidFill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Воспитывать доброжелательное отношение к сверстникам через умения слушать товарища и принимать мнение другого.</a:t>
            </a:r>
            <a:b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spc="0" normalizeH="0" baseline="0" dirty="0" smtClean="0">
                <a:ln w="18000">
                  <a:noFill/>
                  <a:prstDash val="solid"/>
                  <a:miter lim="800000"/>
                </a:ln>
                <a:solidFill>
                  <a:srgbClr val="CC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9. Воспитывать элементарные навыки поведения в быту и бережное отношение к окружающим предметам.</a:t>
            </a:r>
            <a:endParaRPr lang="ru-RU" sz="2000" b="1" cap="none" spc="0" dirty="0">
              <a:ln w="18000">
                <a:noFill/>
                <a:prstDash val="solid"/>
                <a:miter lim="800000"/>
              </a:ln>
              <a:solidFill>
                <a:srgbClr val="CC00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bg2">
                    <a:lumMod val="25000"/>
                  </a:schemeClr>
                </a:solidFill>
              </a:rPr>
              <a:t>Спасибо!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mg-fotki.yandex.ru/get/5908/89830365.19/0_73e7f_c104f942_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7786742" cy="5204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1734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14290"/>
            <a:ext cx="80010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Объекты исследования </a:t>
            </a:r>
            <a:r>
              <a:rPr lang="ru-RU" sz="2800" dirty="0" smtClean="0"/>
              <a:t>– предметы старинной утвари</a:t>
            </a:r>
          </a:p>
          <a:p>
            <a:r>
              <a:rPr lang="ru-RU" sz="2800" b="1" dirty="0" smtClean="0"/>
              <a:t> Предмет исследования </a:t>
            </a:r>
            <a:r>
              <a:rPr lang="ru-RU" sz="2800" dirty="0" smtClean="0"/>
              <a:t>– история и технология использования старинной утвари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571744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Методы исследования: </a:t>
            </a:r>
            <a:r>
              <a:rPr lang="ru-RU" sz="2800" dirty="0" smtClean="0"/>
              <a:t>поисковый, изучение и анализ литературных источников, семейных архивов, анализ полученной информации. 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764386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Беря в руки ту или иную вещь, мы даже не задумываемся о том, какой она прошла путь. А между тем её история насчитывает тысячи лет. Вокруг нас десятки, сотни разных вещей. Одни сопровождают нас всю жизнь, другие – только её маленький отрезок. Многие вещи настолько сживаются с нами, что по ним можно определить наши привычки и характер. А у некоторых вещей, наоборот, свой характер, они требуют от людей внимания, не позволяют пренебрегать ими. Давайте присмотримся к предметам окружающих нас. Что мы знаем об их происхождении?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КОРОМЫСЛО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352928" cy="4883373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Clr>
                <a:srgbClr val="F0A22E"/>
              </a:buClr>
              <a:buNone/>
              <a:tabLst>
                <a:tab pos="457200" algn="l"/>
              </a:tabLst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    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 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Этот знаменитый предмет помогал нести сразу два тяжёлых ведра. </a:t>
            </a:r>
            <a:r>
              <a:rPr lang="ru-RU" sz="2800" i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Коромысло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 имело дугообразную вытянутую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форму. Его 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укладывали на плечи, а на крючки по его краям вешали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вёдра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с водой, а иногда и другие грузы.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Оно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имелось в каждом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доме.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2063" y="4071941"/>
            <a:ext cx="3981271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49" name="Picture 1" descr="a88d02a5508820b862539207075fcd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071942"/>
            <a:ext cx="4189528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8174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85728"/>
            <a:ext cx="850112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85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История коромысла.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859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Коромысло (или, как говорили в старину, коромысел) впервые встречается в памятниках XVI века. «Одиночный водонос, лучковый рычажок, которым на плече носят пару ведер» вскоре становится популярным в самых отдаленных уголках России. Его достоинства по заслугам оценили в старинных городах, но особенно в деревнях.  Зимой по узкой глубокой тропинке без коромысла можно пройти только с большим трудом, так как ведра будут задевать за сугробы. Летом в ведра, которые несут в руках, постоянно попадает пыль, семена созревших трав и притаившиеся в травах многочисленные букашки. Но самое главное, нести ведра на коромысле значительно легче.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500042"/>
            <a:ext cx="892971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 Руси были известны три типа коромысел: палкообразные, гнутые и вырезные. Первое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хорошо известное в Западной Европе, у русских встречалось редко. Оно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представляло собой прямую круглую палку с небольшими крючками на концах. На таких коромыслах носили порой не только ведра, но и выстиранное белье.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При этом коромысло несли две женщины: один его конец лежал на плече идущей впереди крестьянки, другой - на плече идущей сзади.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Затем к нему догадались привязать крючья, и оно стало более удобным, так как появилась возможность придерживать ведра руками. Но палка по-прежнему сильно давила на плечи, поэтому вместо нее стали применять коромысло, вырезанное из достаточно широкой и прочной доски. Оно сужалось к краям, а в середине, в широкой части, был сделан специальный полукруглый вырез для шеи. На концах коромысла прикрепляли деревянные или металлические крючья, на которые подвешивали ведра.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+mj-lt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олее широкое распространение получило гнутое коромысло. Оно есть в каждом сельском доме, где жители пользуются колодцами.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При раскопках в Великом Новгороде в слоях XI – XIV вв. археологи нашли большое количество дугообразных коромысел. Они имели наибольшее распространение. Их выгибали из распаренной древесины в форме дуги. Коромысло такого типа удобно ложилось на плечи женщины, придерживавшей его руками. Ведра, надетые на концы коромысла в специально вырезанные для этого выемки, почти не качались при ходьбе.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930</TotalTime>
  <Words>2014</Words>
  <Application>Microsoft Office PowerPoint</Application>
  <PresentationFormat>Экран (4:3)</PresentationFormat>
  <Paragraphs>143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Трек</vt:lpstr>
      <vt:lpstr>«История старинных вещей из русской избы»</vt:lpstr>
      <vt:lpstr>Слайд 2</vt:lpstr>
      <vt:lpstr>Слайд 3</vt:lpstr>
      <vt:lpstr>Слайд 4</vt:lpstr>
      <vt:lpstr>Слайд 5</vt:lpstr>
      <vt:lpstr>Слайд 6</vt:lpstr>
      <vt:lpstr>КОРОМЫСЛО</vt:lpstr>
      <vt:lpstr>Слайд 8</vt:lpstr>
      <vt:lpstr>Слайд 9</vt:lpstr>
      <vt:lpstr>Слайд 10</vt:lpstr>
      <vt:lpstr>Слайд 11</vt:lpstr>
      <vt:lpstr>УХВАТ или РОГАЧ</vt:lpstr>
      <vt:lpstr>Ухват или рогач</vt:lpstr>
      <vt:lpstr>Слайд 14</vt:lpstr>
      <vt:lpstr> Кочерга́ </vt:lpstr>
      <vt:lpstr>Слайд 16</vt:lpstr>
      <vt:lpstr>Слайд 17</vt:lpstr>
      <vt:lpstr>жернова</vt:lpstr>
      <vt:lpstr>Слайд 19</vt:lpstr>
      <vt:lpstr>Слайд 20</vt:lpstr>
      <vt:lpstr>СТУПА</vt:lpstr>
      <vt:lpstr>Слайд 22</vt:lpstr>
      <vt:lpstr>самовар</vt:lpstr>
      <vt:lpstr>Слайд 24</vt:lpstr>
      <vt:lpstr>самовар</vt:lpstr>
      <vt:lpstr>Слайд 26</vt:lpstr>
      <vt:lpstr>Слайд 27</vt:lpstr>
      <vt:lpstr>Слайд 28</vt:lpstr>
      <vt:lpstr>Слайд 29</vt:lpstr>
      <vt:lpstr>корыто</vt:lpstr>
      <vt:lpstr>рубель</vt:lpstr>
      <vt:lpstr>рубель</vt:lpstr>
      <vt:lpstr>угольные утюги</vt:lpstr>
      <vt:lpstr>Слайд 34</vt:lpstr>
      <vt:lpstr>угольные утюги</vt:lpstr>
      <vt:lpstr>Загадки про утюг</vt:lpstr>
      <vt:lpstr>прялка</vt:lpstr>
      <vt:lpstr>прялка</vt:lpstr>
      <vt:lpstr>Слайд 39</vt:lpstr>
      <vt:lpstr>Спасибо!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«Предки наших вещей»</dc:title>
  <dc:creator>Вадим Петров</dc:creator>
  <cp:lastModifiedBy>школа-интернат</cp:lastModifiedBy>
  <cp:revision>96</cp:revision>
  <dcterms:created xsi:type="dcterms:W3CDTF">2018-10-28T18:37:48Z</dcterms:created>
  <dcterms:modified xsi:type="dcterms:W3CDTF">2024-06-03T05:46:52Z</dcterms:modified>
</cp:coreProperties>
</file>