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0" r:id="rId2"/>
    <p:sldId id="290" r:id="rId3"/>
    <p:sldId id="336" r:id="rId4"/>
    <p:sldId id="303" r:id="rId5"/>
    <p:sldId id="302" r:id="rId6"/>
    <p:sldId id="337" r:id="rId7"/>
    <p:sldId id="301" r:id="rId8"/>
    <p:sldId id="296" r:id="rId9"/>
    <p:sldId id="311" r:id="rId10"/>
    <p:sldId id="338" r:id="rId11"/>
    <p:sldId id="305" r:id="rId12"/>
    <p:sldId id="276" r:id="rId13"/>
    <p:sldId id="310" r:id="rId14"/>
    <p:sldId id="318" r:id="rId15"/>
    <p:sldId id="304" r:id="rId16"/>
    <p:sldId id="315" r:id="rId17"/>
    <p:sldId id="312" r:id="rId18"/>
    <p:sldId id="316" r:id="rId19"/>
    <p:sldId id="313" r:id="rId20"/>
    <p:sldId id="341" r:id="rId21"/>
    <p:sldId id="339" r:id="rId22"/>
    <p:sldId id="291" r:id="rId23"/>
    <p:sldId id="292" r:id="rId24"/>
    <p:sldId id="320" r:id="rId25"/>
    <p:sldId id="321" r:id="rId26"/>
    <p:sldId id="342" r:id="rId27"/>
    <p:sldId id="323" r:id="rId28"/>
    <p:sldId id="332" r:id="rId29"/>
    <p:sldId id="333" r:id="rId30"/>
    <p:sldId id="326" r:id="rId31"/>
    <p:sldId id="328" r:id="rId32"/>
    <p:sldId id="331" r:id="rId33"/>
    <p:sldId id="329" r:id="rId34"/>
    <p:sldId id="330" r:id="rId35"/>
    <p:sldId id="314" r:id="rId36"/>
    <p:sldId id="322" r:id="rId37"/>
    <p:sldId id="334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996633"/>
    <a:srgbClr val="33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jpeg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 r="492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1000108"/>
            <a:ext cx="896906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ru-RU" sz="5400" b="1" i="0" u="none" strike="noStrike" cap="none" spc="0" normalizeH="0" baseline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Михаил Васильевич Ломоносов: величие во всех аспектах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6633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3"/>
          <a:srcRect t="7510"/>
          <a:stretch>
            <a:fillRect/>
          </a:stretch>
        </p:blipFill>
        <p:spPr bwMode="auto">
          <a:xfrm>
            <a:off x="2357422" y="3714752"/>
            <a:ext cx="4214842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4071934" y="5357826"/>
            <a:ext cx="4887877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 smtClean="0"/>
              <a:t>Подготовила Клепова Л.Ф.</a:t>
            </a:r>
            <a:endParaRPr lang="ru-RU" dirty="0"/>
          </a:p>
          <a:p>
            <a:r>
              <a:rPr lang="ru-RU" dirty="0"/>
              <a:t> учитель физики </a:t>
            </a:r>
            <a:r>
              <a:rPr lang="ru-RU" dirty="0" smtClean="0"/>
              <a:t>ЧОУ «Православная гимназия»</a:t>
            </a:r>
          </a:p>
          <a:p>
            <a:r>
              <a:rPr lang="ru-RU" dirty="0" smtClean="0"/>
              <a:t>г. Кемерово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/>
          <a:srcRect r="492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1143000"/>
          </a:xfrm>
        </p:spPr>
        <p:txBody>
          <a:bodyPr>
            <a:noAutofit/>
          </a:bodyPr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Основание Московского университета</a:t>
            </a:r>
            <a:endParaRPr lang="ru-RU" dirty="0">
              <a:solidFill>
                <a:srgbClr val="6633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1643050"/>
            <a:ext cx="7929618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ru-RU" sz="2800" b="1" dirty="0" smtClean="0">
                <a:solidFill>
                  <a:srgbClr val="663300"/>
                </a:solidFill>
              </a:rPr>
              <a:t>Ломоносов  всегда мечтает о Русской науке, о русских учёных и  всеми силами отстаивал  право  низших сословий на образование.</a:t>
            </a:r>
          </a:p>
          <a:p>
            <a:pPr>
              <a:buFont typeface="Wingdings" pitchFamily="2" charset="2"/>
              <a:buChar char="§"/>
            </a:pPr>
            <a:endParaRPr lang="ru-RU" sz="2800" b="1" dirty="0" smtClean="0">
              <a:solidFill>
                <a:srgbClr val="663300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ru-RU" sz="2800" b="1" dirty="0" smtClean="0">
                <a:solidFill>
                  <a:srgbClr val="663300"/>
                </a:solidFill>
              </a:rPr>
              <a:t>Вместе  с Иваном Шуваловым они делают проект создания  Московского университета.</a:t>
            </a:r>
          </a:p>
          <a:p>
            <a:pPr>
              <a:buFont typeface="Wingdings" pitchFamily="2" charset="2"/>
              <a:buChar char="§"/>
            </a:pPr>
            <a:endParaRPr lang="ru-RU" sz="2800" b="1" dirty="0" smtClean="0">
              <a:solidFill>
                <a:srgbClr val="663300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ru-RU" sz="2800" b="1" dirty="0" smtClean="0">
                <a:solidFill>
                  <a:srgbClr val="663300"/>
                </a:solidFill>
              </a:rPr>
              <a:t>Планировалось впервые в России читать лекции на русском языке. </a:t>
            </a:r>
          </a:p>
          <a:p>
            <a:endParaRPr lang="ru-RU" sz="2400" b="1" dirty="0">
              <a:solidFill>
                <a:srgbClr val="66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/>
          <a:srcRect r="492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1143000"/>
          </a:xfrm>
        </p:spPr>
        <p:txBody>
          <a:bodyPr>
            <a:noAutofit/>
          </a:bodyPr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Основание Московского университета</a:t>
            </a:r>
            <a:endParaRPr lang="ru-RU" dirty="0">
              <a:solidFill>
                <a:srgbClr val="6633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1643050"/>
            <a:ext cx="792961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ru-RU" sz="2400" b="1" dirty="0" smtClean="0">
                <a:solidFill>
                  <a:srgbClr val="663300"/>
                </a:solidFill>
              </a:rPr>
              <a:t>Императрица Елизавета Петровна подписала  </a:t>
            </a:r>
          </a:p>
          <a:p>
            <a:r>
              <a:rPr lang="ru-RU" sz="2400" b="1" u="sng" dirty="0" smtClean="0">
                <a:solidFill>
                  <a:srgbClr val="663300"/>
                </a:solidFill>
              </a:rPr>
              <a:t>12 (25) января 1755 года </a:t>
            </a:r>
            <a:r>
              <a:rPr lang="ru-RU" sz="2400" b="1" dirty="0" smtClean="0">
                <a:solidFill>
                  <a:srgbClr val="663300"/>
                </a:solidFill>
              </a:rPr>
              <a:t>указ об основании университета  </a:t>
            </a:r>
          </a:p>
          <a:p>
            <a:r>
              <a:rPr lang="ru-RU" sz="2400" b="1" dirty="0" smtClean="0">
                <a:solidFill>
                  <a:srgbClr val="663300"/>
                </a:solidFill>
              </a:rPr>
              <a:t>«для общей Отечеству славы», чтобы «возрастало в нашей пространной империи всякое полезное знание».</a:t>
            </a:r>
          </a:p>
          <a:p>
            <a:pPr>
              <a:buFont typeface="Wingdings" pitchFamily="2" charset="2"/>
              <a:buChar char="§"/>
            </a:pPr>
            <a:endParaRPr lang="ru-RU" sz="2400" b="1" dirty="0" smtClean="0">
              <a:solidFill>
                <a:srgbClr val="663300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ru-RU" sz="2400" b="1" dirty="0" smtClean="0">
                <a:solidFill>
                  <a:srgbClr val="663300"/>
                </a:solidFill>
              </a:rPr>
              <a:t>Церемония торжественного открытия занятий в университете состоялась 7 мая 1755 года.</a:t>
            </a:r>
          </a:p>
          <a:p>
            <a:pPr>
              <a:buFont typeface="Wingdings" pitchFamily="2" charset="2"/>
              <a:buChar char="§"/>
            </a:pPr>
            <a:endParaRPr lang="ru-RU" sz="2400" b="1" dirty="0" smtClean="0">
              <a:solidFill>
                <a:srgbClr val="663300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ru-RU" sz="2400" b="1" dirty="0" smtClean="0">
                <a:solidFill>
                  <a:srgbClr val="663300"/>
                </a:solidFill>
              </a:rPr>
              <a:t>В соответствии с планом М. В. Ломоносова в университете были образованы три факультета: философский, юридический и медицинский.</a:t>
            </a:r>
            <a:endParaRPr lang="ru-RU" sz="2400" b="1" dirty="0">
              <a:solidFill>
                <a:srgbClr val="66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/>
          <p:nvPr/>
        </p:nvPicPr>
        <p:blipFill>
          <a:blip r:embed="rId2"/>
          <a:srcRect r="492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000108"/>
            <a:ext cx="6262716" cy="4419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1000108"/>
            <a:ext cx="8001056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42844" y="5572140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663300"/>
                </a:solidFill>
              </a:rPr>
              <a:t>Имя великого русского академика М.В. Ломоносова университет  получил 7 мая 1940 года.</a:t>
            </a:r>
            <a:endParaRPr lang="ru-RU" sz="2800" b="1" dirty="0">
              <a:solidFill>
                <a:srgbClr val="663300"/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Московский университет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 descr="https://fs.znanio.ru/methodology/images/df/52/df52e67a4fb7357049a65833556179397180f2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3876" y="-17909"/>
            <a:ext cx="9167876" cy="6875909"/>
          </a:xfrm>
          <a:prstGeom prst="rect">
            <a:avLst/>
          </a:prstGeom>
          <a:noFill/>
        </p:spPr>
      </p:pic>
      <p:pic>
        <p:nvPicPr>
          <p:cNvPr id="6" name="Рисунок 5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1214422"/>
            <a:ext cx="5214974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6" y="142852"/>
            <a:ext cx="5643602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0"/>
            <a:ext cx="3357586" cy="4929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939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1214422"/>
            <a:ext cx="2928958" cy="4319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0" y="142852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А. С. Пушкин о М. В. Ломоносове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629178" y="3244334"/>
            <a:ext cx="1885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13 мая 1741 года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2"/>
          <a:srcRect r="492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52400" y="295252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Достижения М. В. Ломоносова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285720" y="1357298"/>
            <a:ext cx="8858280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издал в 1746 г  первый в России учебник физики (переел с немецкого языка)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основал  в 1748 г первую в России химическую лабораторию,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создал  стекольную  фабрику, где производил мозаичные стёкла,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разработал корпускулярно-кинетическую теорию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создал новую науку — физическую химию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перевел на русский язык произведения Гомера, Горация (и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6633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др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6633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библейские тексты.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+mj-lt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42844" y="285728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Достижения М. В. Ломоносова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629178" y="3244334"/>
            <a:ext cx="1885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13 мая 1741 года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2"/>
          <a:srcRect r="492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52400" y="295252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Достижения М. В. Ломоносова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285720" y="1357298"/>
            <a:ext cx="8858280" cy="4634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объяснил тайну грозы и раскрыл секрет северного сияния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построил первый прибор ночного видения (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6633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ночезрительная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труба)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написал первую специальную грамматику русского языка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создал первый том Российской истории (до 1054 года)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разработал новую схему русского стихосложения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и многое, многое другое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</a:b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42844" y="285728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Достижения М. В. Ломоносова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/>
          <p:nvPr/>
        </p:nvPicPr>
        <p:blipFill>
          <a:blip r:embed="rId2"/>
          <a:srcRect r="492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285860"/>
            <a:ext cx="3524250" cy="537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 rot="635780">
            <a:off x="633505" y="1517285"/>
            <a:ext cx="2965338" cy="483452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0" y="285728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Первый учебник физики в России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14678" y="6072206"/>
            <a:ext cx="13573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663300"/>
                </a:solidFill>
              </a:rPr>
              <a:t>1746 г.</a:t>
            </a:r>
            <a:endParaRPr lang="ru-RU" sz="3200" b="1" dirty="0">
              <a:solidFill>
                <a:srgbClr val="66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undefined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5857892"/>
            <a:ext cx="9144000" cy="1000108"/>
          </a:xfrm>
          <a:prstGeom prst="rect">
            <a:avLst/>
          </a:prstGeom>
          <a:solidFill>
            <a:schemeClr val="bg2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Выполнена М. В Ломоносовым в 1762—1764 годах,  находится в           </a:t>
            </a:r>
          </a:p>
          <a:p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здании  Академии наук   в Санкт-Петербурге.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42844" y="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Мозаика «Полтавская битва». 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/>
          <p:nvPr/>
        </p:nvPicPr>
        <p:blipFill>
          <a:blip r:embed="rId2"/>
          <a:srcRect r="492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/>
          <p:cNvPicPr/>
          <p:nvPr/>
        </p:nvPicPr>
        <p:blipFill>
          <a:blip r:embed="rId3"/>
          <a:srcRect b="10743"/>
          <a:stretch>
            <a:fillRect/>
          </a:stretch>
        </p:blipFill>
        <p:spPr bwMode="auto">
          <a:xfrm>
            <a:off x="285720" y="285728"/>
            <a:ext cx="4572032" cy="6000768"/>
          </a:xfrm>
          <a:prstGeom prst="rect">
            <a:avLst/>
          </a:prstGeom>
          <a:noFill/>
          <a:ln w="76200">
            <a:solidFill>
              <a:srgbClr val="663300"/>
            </a:solidFill>
            <a:miter lim="800000"/>
            <a:headEnd/>
            <a:tailEnd/>
          </a:ln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4500562" y="2786058"/>
            <a:ext cx="464343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М. Ломоносов. «Портрет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Петра </a:t>
            </a:r>
            <a:r>
              <a:rPr kumimoji="0" lang="en-US" sz="4400" b="1" i="0" u="none" strike="noStrike" kern="1200" cap="none" spc="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I</a:t>
            </a:r>
            <a:r>
              <a:rPr kumimoji="0" lang="ru-RU" sz="4400" b="1" i="0" u="none" strike="noStrike" kern="1200" cap="none" spc="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»</a:t>
            </a:r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Смальта.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1754г.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6633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3929058" y="1225689"/>
            <a:ext cx="5214942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3333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Физика, атмосфера, </a:t>
            </a:r>
            <a:r>
              <a:rPr kumimoji="0" lang="ru-RU" sz="2000" b="1" i="1" strike="noStrike" cap="none" normalizeH="0" baseline="0" dirty="0" smtClean="0">
                <a:ln>
                  <a:noFill/>
                </a:ln>
                <a:solidFill>
                  <a:srgbClr val="3333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материя,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3333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1" i="1" u="sng" strike="noStrike" cap="none" normalizeH="0" baseline="0" dirty="0" smtClean="0">
                <a:ln>
                  <a:noFill/>
                </a:ln>
                <a:solidFill>
                  <a:srgbClr val="3333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плюс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3333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минус, </a:t>
            </a:r>
            <a:r>
              <a:rPr kumimoji="0" lang="ru-RU" sz="2000" b="1" i="1" u="sng" strike="noStrike" cap="none" normalizeH="0" baseline="0" dirty="0" smtClean="0">
                <a:ln>
                  <a:noFill/>
                </a:ln>
                <a:solidFill>
                  <a:srgbClr val="3333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микроскоп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3333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 формула, периферия, </a:t>
            </a:r>
            <a:r>
              <a:rPr kumimoji="0" lang="ru-RU" sz="2000" b="1" i="1" u="sng" strike="noStrike" cap="none" normalizeH="0" baseline="0" dirty="0" smtClean="0">
                <a:ln>
                  <a:noFill/>
                </a:ln>
                <a:solidFill>
                  <a:srgbClr val="3333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горизонт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3333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2000" b="1" i="1" u="sng" strike="noStrike" cap="none" normalizeH="0" baseline="0" dirty="0" smtClean="0">
                <a:ln>
                  <a:noFill/>
                </a:ln>
                <a:solidFill>
                  <a:srgbClr val="3333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пропорци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3333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я, барометр, метеорология, оптика,</a:t>
            </a:r>
            <a:r>
              <a:rPr kumimoji="0" lang="ru-RU" sz="2000" b="1" i="1" u="none" strike="noStrike" cap="none" normalizeH="0" dirty="0" smtClean="0">
                <a:ln>
                  <a:noFill/>
                </a:ln>
                <a:solidFill>
                  <a:srgbClr val="3333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i="1" baseline="0" dirty="0" smtClean="0">
                <a:solidFill>
                  <a:srgbClr val="3333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</a:t>
            </a:r>
            <a:r>
              <a:rPr kumimoji="0" lang="ru-RU" sz="2000" b="1" i="1" u="sng" strike="noStrike" cap="none" normalizeH="0" baseline="0" dirty="0" smtClean="0">
                <a:ln>
                  <a:noFill/>
                </a:ln>
                <a:solidFill>
                  <a:srgbClr val="3333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селитра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3333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эфир, диаметр,      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i="1" dirty="0" smtClean="0">
                <a:solidFill>
                  <a:srgbClr val="3333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</a:t>
            </a:r>
            <a:r>
              <a:rPr kumimoji="0" lang="ru-RU" sz="2000" b="1" i="1" u="sng" strike="noStrike" cap="none" normalizeH="0" baseline="0" dirty="0" smtClean="0">
                <a:ln>
                  <a:noFill/>
                </a:ln>
                <a:solidFill>
                  <a:srgbClr val="3333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радиус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3333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айсберг,</a:t>
            </a:r>
            <a:r>
              <a:rPr kumimoji="0" lang="ru-RU" sz="2000" b="1" i="1" u="none" strike="noStrike" cap="none" normalizeH="0" dirty="0" smtClean="0">
                <a:ln>
                  <a:noFill/>
                </a:ln>
                <a:solidFill>
                  <a:srgbClr val="3333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3333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равновесие,     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i="1" dirty="0" smtClean="0">
                <a:solidFill>
                  <a:srgbClr val="3333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3333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преломление лучей,       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i="1" dirty="0" smtClean="0">
                <a:solidFill>
                  <a:srgbClr val="3333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</a:t>
            </a:r>
            <a:r>
              <a:rPr kumimoji="0" lang="ru-RU" sz="2000" b="1" i="1" u="sng" strike="noStrike" cap="none" normalizeH="0" baseline="0" dirty="0" smtClean="0">
                <a:ln>
                  <a:noFill/>
                </a:ln>
                <a:solidFill>
                  <a:srgbClr val="3333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вертикальный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3333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           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i="1" dirty="0" smtClean="0">
                <a:solidFill>
                  <a:srgbClr val="3333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3333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горизонтальный,  квадрат,      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rgbClr val="3333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кислота, градусник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3333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и мн</a:t>
            </a:r>
            <a:r>
              <a:rPr lang="ru-RU" sz="2000" b="1" i="1" dirty="0" smtClean="0">
                <a:solidFill>
                  <a:srgbClr val="3333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 др.   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3333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rgbClr val="6633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357422" y="142852"/>
            <a:ext cx="678657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Ломоносов ввёл в русский </a:t>
            </a:r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язык научные термины: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6633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 l="3738" t="6329" b="126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/>
          <p:nvPr/>
        </p:nvPicPr>
        <p:blipFill>
          <a:blip r:embed="rId2"/>
          <a:srcRect r="492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214282" y="1785926"/>
            <a:ext cx="4071966" cy="35719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  <a:buFont typeface="Wingdings" pitchFamily="2" charset="2"/>
              <a:buChar char="§"/>
              <a:defRPr/>
            </a:pPr>
            <a:r>
              <a:rPr lang="ru-RU" sz="2800" b="1" dirty="0" smtClean="0">
                <a:solidFill>
                  <a:srgbClr val="663300"/>
                </a:solidFill>
              </a:rPr>
              <a:t>Выступая  с позиций естествоиспытателя, учёный  нигде и никогда не отрицает бытия Божия.</a:t>
            </a:r>
          </a:p>
          <a:p>
            <a:pPr lvl="0">
              <a:spcBef>
                <a:spcPct val="0"/>
              </a:spcBef>
              <a:buFont typeface="Wingdings" pitchFamily="2" charset="2"/>
              <a:buChar char="§"/>
              <a:defRPr/>
            </a:pPr>
            <a:endParaRPr lang="ru-RU" sz="2800" b="1" dirty="0" smtClean="0">
              <a:solidFill>
                <a:srgbClr val="663300"/>
              </a:solidFill>
            </a:endParaRPr>
          </a:p>
          <a:p>
            <a:pPr>
              <a:spcBef>
                <a:spcPct val="0"/>
              </a:spcBef>
              <a:buFont typeface="Wingdings" pitchFamily="2" charset="2"/>
              <a:buChar char="§"/>
              <a:defRPr/>
            </a:pPr>
            <a:r>
              <a:rPr lang="ru-RU" sz="2800" b="1" dirty="0" smtClean="0">
                <a:solidFill>
                  <a:srgbClr val="663300"/>
                </a:solidFill>
              </a:rPr>
              <a:t>Он делает вывод о том, что у религии и науки нет оснований для того, чтобы противостоять друг другу.</a:t>
            </a:r>
          </a:p>
          <a:p>
            <a:pPr lvl="0" algn="ctr">
              <a:spcBef>
                <a:spcPct val="0"/>
              </a:spcBef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6633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 descr="https://cdn.culture.ru/images/42007cf1-b3c7-585e-b281-58f8bd1dc6ab"/>
          <p:cNvPicPr>
            <a:picLocks noChangeAspect="1" noChangeArrowheads="1"/>
          </p:cNvPicPr>
          <p:nvPr/>
        </p:nvPicPr>
        <p:blipFill>
          <a:blip r:embed="rId3"/>
          <a:srcRect l="5742" r="3827"/>
          <a:stretch>
            <a:fillRect/>
          </a:stretch>
        </p:blipFill>
        <p:spPr bwMode="auto">
          <a:xfrm>
            <a:off x="4286248" y="857232"/>
            <a:ext cx="4500594" cy="4857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rcRect r="492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357158" y="333137"/>
            <a:ext cx="8429652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663300"/>
                </a:solidFill>
              </a:rPr>
              <a:t>«Не здраво рассудителен математик, ежели он хочет божескую волю вымерять циркулем. </a:t>
            </a:r>
          </a:p>
          <a:p>
            <a:r>
              <a:rPr lang="ru-RU" sz="4000" b="1" dirty="0" smtClean="0">
                <a:solidFill>
                  <a:srgbClr val="663300"/>
                </a:solidFill>
              </a:rPr>
              <a:t>  Таков же и богословия учитель, если он думает, что по </a:t>
            </a:r>
            <a:r>
              <a:rPr lang="ru-RU" sz="4000" b="1" dirty="0" err="1" smtClean="0">
                <a:solidFill>
                  <a:srgbClr val="663300"/>
                </a:solidFill>
              </a:rPr>
              <a:t>псалтире</a:t>
            </a:r>
            <a:r>
              <a:rPr lang="ru-RU" sz="4000" b="1" dirty="0" smtClean="0">
                <a:solidFill>
                  <a:srgbClr val="663300"/>
                </a:solidFill>
              </a:rPr>
              <a:t> научиться можно астрономии или химии».  —  </a:t>
            </a:r>
          </a:p>
          <a:p>
            <a:pPr algn="r"/>
            <a:r>
              <a:rPr lang="ru-RU" sz="2800" b="1" dirty="0" smtClean="0">
                <a:solidFill>
                  <a:srgbClr val="663300"/>
                </a:solidFill>
              </a:rPr>
              <a:t>(Михаил Васильевич Ломоносов о математике, об учителях, о воле</a:t>
            </a:r>
            <a:r>
              <a:rPr lang="ru-RU" dirty="0" smtClean="0">
                <a:solidFill>
                  <a:srgbClr val="663300"/>
                </a:solidFill>
              </a:rPr>
              <a:t>)</a:t>
            </a:r>
            <a:endParaRPr lang="ru-RU" dirty="0">
              <a:solidFill>
                <a:srgbClr val="66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>
          <a:blip r:embed="rId2"/>
          <a:srcRect r="492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1428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Знаменитые высказывания Ломоносова</a:t>
            </a:r>
            <a:endParaRPr lang="ru-RU" b="1" dirty="0">
              <a:solidFill>
                <a:srgbClr val="6633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663300"/>
                </a:solidFill>
              </a:rPr>
              <a:t>А математику уже затем учить следует, что она ум в порядок приводит.</a:t>
            </a:r>
          </a:p>
          <a:p>
            <a:endParaRPr lang="ru-RU" b="1" dirty="0" smtClean="0">
              <a:solidFill>
                <a:srgbClr val="663300"/>
              </a:solidFill>
            </a:endParaRPr>
          </a:p>
          <a:p>
            <a:r>
              <a:rPr lang="ru-RU" b="1" dirty="0" smtClean="0">
                <a:solidFill>
                  <a:srgbClr val="663300"/>
                </a:solidFill>
              </a:rPr>
              <a:t>Ежели ты что хорошее сделаешь с трудом, труд минется, а хорошее останется, а ежели сделаешь что худое с услаждением, услаждение минется, а худое останется</a:t>
            </a:r>
            <a:r>
              <a:rPr lang="ru-RU" dirty="0" smtClean="0">
                <a:solidFill>
                  <a:srgbClr val="663300"/>
                </a:solidFill>
              </a:rPr>
              <a:t>.</a:t>
            </a:r>
            <a:endParaRPr lang="ru-RU" dirty="0">
              <a:solidFill>
                <a:srgbClr val="663300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357298"/>
            <a:ext cx="8429684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/>
          <p:nvPr/>
        </p:nvPicPr>
        <p:blipFill>
          <a:blip r:embed="rId2"/>
          <a:srcRect r="492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000240"/>
            <a:ext cx="8229600" cy="4525963"/>
          </a:xfrm>
        </p:spPr>
        <p:txBody>
          <a:bodyPr/>
          <a:lstStyle/>
          <a:p>
            <a:r>
              <a:rPr lang="ru-RU" b="1" dirty="0" smtClean="0">
                <a:solidFill>
                  <a:srgbClr val="663300"/>
                </a:solidFill>
              </a:rPr>
              <a:t>Ленивый человек в беспечном покое сходен с неподвижною болотною водою, которая кроме смраду и презренных гадин ничего не производит.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95310" y="29525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Знаменитые высказывания Ломоносова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6633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3"/>
          <a:srcRect l="6123" r="6803"/>
          <a:stretch>
            <a:fillRect/>
          </a:stretch>
        </p:blipFill>
        <p:spPr bwMode="auto">
          <a:xfrm>
            <a:off x="0" y="-214338"/>
            <a:ext cx="9144000" cy="750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6357958"/>
            <a:ext cx="3143272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629178" y="3244334"/>
            <a:ext cx="1885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13 мая 1741 года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2"/>
          <a:srcRect r="492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642910" y="0"/>
            <a:ext cx="8229600" cy="1643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Гений земли Русской</a:t>
            </a:r>
            <a:endParaRPr kumimoji="0" lang="ru-RU" sz="5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3"/>
          <a:srcRect t="22500" r="45884"/>
          <a:stretch>
            <a:fillRect/>
          </a:stretch>
        </p:blipFill>
        <p:spPr bwMode="auto">
          <a:xfrm>
            <a:off x="428596" y="1214422"/>
            <a:ext cx="3500462" cy="3786214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571472" y="5429264"/>
            <a:ext cx="771530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Ломоносов умер 4 (15) апреля 1765 года на 54-м году жизни от воспаления лёгких.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4429092" y="1571612"/>
            <a:ext cx="4714908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Ломоносов был сложнейшим явлением своего времени, совмещавшим в себе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народные корни,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религиозность,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монархические настроения,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естественнонаучный рационализм и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просветительство.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/>
          <p:nvPr/>
        </p:nvPicPr>
        <p:blipFill>
          <a:blip r:embed="rId2"/>
          <a:srcRect r="492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https://kartarf.ru/images/heritage/1080/4/47347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290"/>
            <a:ext cx="4429156" cy="5500702"/>
          </a:xfrm>
          <a:prstGeom prst="rect">
            <a:avLst/>
          </a:prstGeom>
          <a:noFill/>
        </p:spPr>
      </p:pic>
      <p:pic>
        <p:nvPicPr>
          <p:cNvPr id="8" name="Picture 2" descr="https://avatars.dzeninfra.ru/get-zen_doc/271828/pub_655fd96cc762ac28842d9664_655fdafa57c2956cdc5480a4/scale_240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214290"/>
            <a:ext cx="4572000" cy="5492016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5780782"/>
            <a:ext cx="907262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Похоронен  на Лазаревском кладбище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Александро-Невской лавры.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/>
          <p:nvPr/>
        </p:nvPicPr>
        <p:blipFill>
          <a:blip r:embed="rId2"/>
          <a:srcRect r="492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s://avatars.dzeninfra.ru/get-zen_doc/271828/pub_655fd96cc762ac28842d9664_655fdafa57c2956cdc5480a4/scale_2400"/>
          <p:cNvPicPr>
            <a:picLocks noChangeAspect="1" noChangeArrowheads="1"/>
          </p:cNvPicPr>
          <p:nvPr/>
        </p:nvPicPr>
        <p:blipFill>
          <a:blip r:embed="rId3">
            <a:lum bright="20000"/>
          </a:blip>
          <a:srcRect/>
          <a:stretch>
            <a:fillRect/>
          </a:stretch>
        </p:blipFill>
        <p:spPr bwMode="auto">
          <a:xfrm>
            <a:off x="0" y="1428736"/>
            <a:ext cx="4341367" cy="521497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42844" y="0"/>
            <a:ext cx="8643998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Ниже надписи со всеми его регалиями и званиями  аллегорический рельеф: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6633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3643306" y="2214554"/>
            <a:ext cx="5214942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жезл Меркурия - со змеями (символ красноречия и проникновения в тайны природы),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свиток с циркулем и пером (символ наук)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лира (символ искусств),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лавровый венком под ними (символом славы).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629178" y="3244334"/>
            <a:ext cx="1885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13 мая 1741 года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2"/>
          <a:srcRect r="492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500034" y="142852"/>
            <a:ext cx="8229600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Память великого ученого достойно увековечена благодарным человечеством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928802"/>
            <a:ext cx="6072230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428564" y="5357826"/>
            <a:ext cx="871543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633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23 июня 1956 года РАН учреждена золотая медаль им. Михаила Ломоносова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6633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avatars.mds.yandex.net/get-entity_search/1982271/833509866/ori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 descr="https://i01.fotocdn.net/s209/aed6fb7d6ba56105/public_pin_l/2581432342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928670"/>
            <a:ext cx="8715404" cy="5429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357158" y="-214338"/>
            <a:ext cx="8229600" cy="15001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Город Ломоносов </a:t>
            </a:r>
            <a:r>
              <a:rPr kumimoji="0" lang="ru-RU" sz="4000" b="1" i="0" u="none" strike="noStrike" kern="1200" cap="none" spc="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( с 1948 года)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5500702"/>
            <a:ext cx="9144000" cy="135421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Расположен на южном берегу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Финского залива, в устье реки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6633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Караста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Морской порт.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/>
          <p:nvPr/>
        </p:nvPicPr>
        <p:blipFill>
          <a:blip r:embed="rId2"/>
          <a:srcRect r="492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/>
          <a:srcRect r="49219"/>
          <a:stretch>
            <a:fillRect/>
          </a:stretch>
        </p:blipFill>
        <p:spPr bwMode="auto">
          <a:xfrm>
            <a:off x="0" y="21429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63190" y="1643050"/>
            <a:ext cx="6480810" cy="326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IMG 3611"/>
          <p:cNvPicPr/>
          <p:nvPr/>
        </p:nvPicPr>
        <p:blipFill>
          <a:blip r:embed="rId5"/>
          <a:srcRect b="8536"/>
          <a:stretch>
            <a:fillRect/>
          </a:stretch>
        </p:blipFill>
        <p:spPr bwMode="auto">
          <a:xfrm>
            <a:off x="0" y="1428736"/>
            <a:ext cx="4145280" cy="5643578"/>
          </a:xfrm>
          <a:prstGeom prst="rect">
            <a:avLst/>
          </a:prstGeom>
          <a:noFill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285720" y="0"/>
            <a:ext cx="8858280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Более 10 музеев Ломоносова в разных городах России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57290" y="1928802"/>
            <a:ext cx="7358114" cy="514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 r="492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14282" y="210026"/>
            <a:ext cx="8929718" cy="66479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996633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Михаил Васильевич Ломоносов </a:t>
            </a:r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996633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—  </a:t>
            </a:r>
            <a:r>
              <a:rPr lang="ru-RU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996633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выдающийся российский ученый, признанный во всем мире. Это великий  человек </a:t>
            </a:r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996633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с удивительными способностями, особым характером и преданностью своему делу.</a:t>
            </a:r>
          </a:p>
          <a:p>
            <a:pPr algn="ctr"/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996633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3"/>
          <a:srcRect t="7510"/>
          <a:stretch>
            <a:fillRect/>
          </a:stretch>
        </p:blipFill>
        <p:spPr bwMode="auto">
          <a:xfrm>
            <a:off x="2357422" y="6072206"/>
            <a:ext cx="4000528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>
          <a:blip r:embed="rId2"/>
          <a:srcRect r="492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На Воробьёвых горах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1000108"/>
            <a:ext cx="6858048" cy="5143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714348" y="5929330"/>
            <a:ext cx="7143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663300"/>
                </a:solidFill>
              </a:rPr>
              <a:t>На Воробьёвых горах</a:t>
            </a:r>
            <a:r>
              <a:rPr lang="ru-RU" sz="4000" dirty="0" smtClean="0">
                <a:solidFill>
                  <a:srgbClr val="663300"/>
                </a:solidFill>
              </a:rPr>
              <a:t> </a:t>
            </a:r>
            <a:endParaRPr lang="ru-RU" sz="4000" dirty="0">
              <a:solidFill>
                <a:srgbClr val="663300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28596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Памятник Ломоносову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/>
          <a:srcRect r="492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2" descr="undefine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214290"/>
            <a:ext cx="4426851" cy="617545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500034" y="500042"/>
            <a:ext cx="407196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663300"/>
                </a:solidFill>
              </a:rPr>
              <a:t>В Великом Новгороде </a:t>
            </a:r>
          </a:p>
          <a:p>
            <a:r>
              <a:rPr lang="ru-RU" sz="3200" b="1" dirty="0" smtClean="0">
                <a:solidFill>
                  <a:srgbClr val="663300"/>
                </a:solidFill>
              </a:rPr>
              <a:t>на Памятнике </a:t>
            </a:r>
          </a:p>
          <a:p>
            <a:r>
              <a:rPr lang="ru-RU" sz="3200" b="1" dirty="0" smtClean="0">
                <a:solidFill>
                  <a:srgbClr val="663300"/>
                </a:solidFill>
              </a:rPr>
              <a:t>«1000-летие России» среди    </a:t>
            </a:r>
          </a:p>
          <a:p>
            <a:r>
              <a:rPr lang="ru-RU" sz="3200" b="1" dirty="0" smtClean="0">
                <a:solidFill>
                  <a:srgbClr val="663300"/>
                </a:solidFill>
              </a:rPr>
              <a:t>129 фигур самых выдающихся личностей в Российской истории есть фигура М. В. Ломоносова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>
          <a:blip r:embed="rId2"/>
          <a:srcRect r="492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2" descr="https://runivers.ru/upload/iblock/b5c/Lomonosov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000108"/>
            <a:ext cx="4286250" cy="5715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5286380" y="1142984"/>
            <a:ext cx="371474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b="1" dirty="0" smtClean="0">
                <a:solidFill>
                  <a:srgbClr val="663300"/>
                </a:solidFill>
              </a:rPr>
              <a:t>на территории университетского городка в Марбурге </a:t>
            </a:r>
          </a:p>
          <a:p>
            <a:r>
              <a:rPr lang="ru-RU" sz="3200" b="1" dirty="0" smtClean="0">
                <a:solidFill>
                  <a:srgbClr val="663300"/>
                </a:solidFill>
              </a:rPr>
              <a:t>(Германия). </a:t>
            </a:r>
          </a:p>
          <a:p>
            <a:pPr>
              <a:buFont typeface="Arial" pitchFamily="34" charset="0"/>
              <a:buChar char="•"/>
            </a:pPr>
            <a:endParaRPr lang="ru-RU" sz="3200" b="1" dirty="0" smtClean="0">
              <a:solidFill>
                <a:srgbClr val="6633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3200" b="1" dirty="0" smtClean="0">
                <a:solidFill>
                  <a:srgbClr val="663300"/>
                </a:solidFill>
              </a:rPr>
              <a:t>установлен в 2012 году. </a:t>
            </a:r>
          </a:p>
          <a:p>
            <a:r>
              <a:rPr lang="ru-RU" sz="3200" b="1" dirty="0" smtClean="0">
                <a:solidFill>
                  <a:srgbClr val="663300"/>
                </a:solidFill>
              </a:rPr>
              <a:t>Бронза, </a:t>
            </a:r>
          </a:p>
          <a:p>
            <a:r>
              <a:rPr lang="ru-RU" sz="3200" b="1" dirty="0" smtClean="0">
                <a:solidFill>
                  <a:srgbClr val="663300"/>
                </a:solidFill>
              </a:rPr>
              <a:t>высота 2 метра</a:t>
            </a:r>
            <a:endParaRPr lang="ru-RU" sz="3200" b="1" dirty="0">
              <a:solidFill>
                <a:srgbClr val="663300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71472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Памятник Ломоносову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/>
          <p:nvPr/>
        </p:nvPicPr>
        <p:blipFill>
          <a:blip r:embed="rId2"/>
          <a:srcRect r="492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KLEPOVAL\Desktop\Ломоносов\800px-Наб._Сев._Двины._Памятник_Ломоносову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214422"/>
            <a:ext cx="4077809" cy="543877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285720" y="6072206"/>
            <a:ext cx="3214710" cy="57150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63300"/>
                </a:solidFill>
              </a:rPr>
              <a:t>В Архангельске</a:t>
            </a:r>
            <a:endParaRPr lang="ru-RU" sz="2800" b="1" dirty="0">
              <a:solidFill>
                <a:srgbClr val="663300"/>
              </a:solidFill>
            </a:endParaRPr>
          </a:p>
        </p:txBody>
      </p:sp>
      <p:pic>
        <p:nvPicPr>
          <p:cNvPr id="7" name="Picture 2" descr="В Санкт-Петербург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1357274"/>
            <a:ext cx="4124256" cy="550072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5572132" y="6286520"/>
            <a:ext cx="2112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В Санкт-Петербурге</a:t>
            </a:r>
            <a:endParaRPr lang="ru-RU" dirty="0"/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428596" y="21429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Памятники Ломоносову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857752" y="6143644"/>
            <a:ext cx="3214710" cy="57150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rgbClr val="663300"/>
                </a:solidFill>
              </a:rPr>
              <a:t>В Санкт-Петербурге</a:t>
            </a:r>
            <a:endParaRPr lang="ru-RU" sz="2800" b="1" dirty="0">
              <a:solidFill>
                <a:srgbClr val="66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/>
          <p:nvPr/>
        </p:nvPicPr>
        <p:blipFill>
          <a:blip r:embed="rId2"/>
          <a:srcRect r="492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2" descr="В Ломоносов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071546"/>
            <a:ext cx="3731818" cy="50006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928662" y="6072206"/>
            <a:ext cx="24256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663300"/>
                </a:solidFill>
              </a:rPr>
              <a:t>В Ломоносове</a:t>
            </a:r>
            <a:endParaRPr lang="ru-RU" sz="2800" b="1" dirty="0">
              <a:solidFill>
                <a:srgbClr val="663300"/>
              </a:solidFill>
            </a:endParaRPr>
          </a:p>
        </p:txBody>
      </p:sp>
      <p:pic>
        <p:nvPicPr>
          <p:cNvPr id="15364" name="Picture 4" descr="В Краснодар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1071546"/>
            <a:ext cx="4070694" cy="5429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5715008" y="5929330"/>
            <a:ext cx="23301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663300"/>
                </a:solidFill>
              </a:rPr>
              <a:t>В Краснодаре</a:t>
            </a:r>
            <a:endParaRPr lang="ru-RU" sz="2800" b="1" dirty="0">
              <a:solidFill>
                <a:srgbClr val="663300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580996" y="15240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64291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Памятники Ломоносову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/>
          <a:srcRect r="492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28604"/>
            <a:ext cx="4171950" cy="6134100"/>
          </a:xfrm>
          <a:prstGeom prst="rect">
            <a:avLst/>
          </a:prstGeom>
          <a:noFill/>
          <a:ln w="76200">
            <a:solidFill>
              <a:srgbClr val="663300"/>
            </a:solidFill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00562" y="2071678"/>
            <a:ext cx="4643438" cy="4525963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  <a:buNone/>
            </a:pPr>
            <a:r>
              <a:rPr lang="ru-RU" b="1" dirty="0" smtClean="0">
                <a:solidFill>
                  <a:srgbClr val="663300"/>
                </a:solidFill>
              </a:rPr>
              <a:t>«Только бюст работы        </a:t>
            </a:r>
            <a:r>
              <a:rPr lang="ru-RU" b="1" u="sng" dirty="0" smtClean="0">
                <a:solidFill>
                  <a:srgbClr val="663300"/>
                </a:solidFill>
              </a:rPr>
              <a:t>Ф. И.Шубина</a:t>
            </a:r>
            <a:r>
              <a:rPr lang="ru-RU" b="1" dirty="0" smtClean="0">
                <a:solidFill>
                  <a:srgbClr val="663300"/>
                </a:solidFill>
              </a:rPr>
              <a:t>, лично знавшего Ломоносова, даёт нам его живой и одухотворённый образ» </a:t>
            </a:r>
          </a:p>
          <a:p>
            <a:pPr>
              <a:lnSpc>
                <a:spcPct val="150000"/>
              </a:lnSpc>
              <a:buNone/>
            </a:pPr>
            <a:r>
              <a:rPr lang="ru-RU" b="1" dirty="0" smtClean="0">
                <a:solidFill>
                  <a:srgbClr val="663300"/>
                </a:solidFill>
              </a:rPr>
              <a:t>               (Петр Капица) </a:t>
            </a:r>
          </a:p>
          <a:p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429124" y="142852"/>
            <a:ext cx="4714876" cy="19288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Бюст М. В. Ломоносова. Гипс. До 1793г.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6633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629178" y="3244334"/>
            <a:ext cx="1885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13 мая 1741 года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2"/>
          <a:srcRect r="492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0" y="142852"/>
            <a:ext cx="8858280" cy="17145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700" b="1" i="0" u="none" strike="noStrike" kern="1200" cap="none" spc="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Учебное пособие </a:t>
            </a:r>
            <a:r>
              <a:rPr kumimoji="0" lang="ru-RU" sz="5700" b="1" i="0" u="none" strike="noStrike" kern="1200" cap="none" spc="0" normalizeH="0" baseline="0" noProof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Ломоносоведение</a:t>
            </a:r>
            <a:r>
              <a:rPr kumimoji="0" lang="ru-RU" sz="4800" b="1" i="0" u="none" strike="noStrike" kern="1200" cap="none" spc="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714488"/>
            <a:ext cx="3829050" cy="477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4429124" y="2357430"/>
            <a:ext cx="471487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663300"/>
                </a:solidFill>
              </a:rPr>
              <a:t>предназначено для реализации программ по курсу «</a:t>
            </a:r>
            <a:r>
              <a:rPr lang="ru-RU" sz="2800" b="1" dirty="0" err="1" smtClean="0">
                <a:solidFill>
                  <a:srgbClr val="663300"/>
                </a:solidFill>
              </a:rPr>
              <a:t>Ломоносововедение</a:t>
            </a:r>
            <a:r>
              <a:rPr lang="ru-RU" sz="2800" b="1" dirty="0" smtClean="0">
                <a:solidFill>
                  <a:srgbClr val="663300"/>
                </a:solidFill>
              </a:rPr>
              <a:t>»</a:t>
            </a:r>
          </a:p>
          <a:p>
            <a:r>
              <a:rPr lang="ru-RU" sz="2800" b="1" dirty="0" smtClean="0">
                <a:solidFill>
                  <a:srgbClr val="663300"/>
                </a:solidFill>
              </a:rPr>
              <a:t> в различных типах учебных заведений по дисциплине национально-регионального компонента.</a:t>
            </a:r>
            <a:endParaRPr lang="ru-RU" sz="2800" b="1" dirty="0">
              <a:solidFill>
                <a:srgbClr val="663300"/>
              </a:solidFill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1714488"/>
            <a:ext cx="3857652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/>
          <p:nvPr/>
        </p:nvPicPr>
        <p:blipFill>
          <a:blip r:embed="rId2"/>
          <a:srcRect r="492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571472" y="-142900"/>
            <a:ext cx="8229600" cy="1643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Гений земли Русской</a:t>
            </a:r>
            <a:endParaRPr kumimoji="0" lang="ru-RU" sz="5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3"/>
          <a:srcRect t="7510"/>
          <a:stretch>
            <a:fillRect/>
          </a:stretch>
        </p:blipFill>
        <p:spPr bwMode="auto">
          <a:xfrm>
            <a:off x="4000496" y="5214950"/>
            <a:ext cx="4214842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9" name="Рисунок 8"/>
          <p:cNvPicPr/>
          <p:nvPr/>
        </p:nvPicPr>
        <p:blipFill>
          <a:blip r:embed="rId4"/>
          <a:srcRect r="3448"/>
          <a:stretch>
            <a:fillRect/>
          </a:stretch>
        </p:blipFill>
        <p:spPr bwMode="auto">
          <a:xfrm>
            <a:off x="285720" y="1285860"/>
            <a:ext cx="4000528" cy="464347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1" name="Прямоугольник 10"/>
          <p:cNvSpPr/>
          <p:nvPr/>
        </p:nvSpPr>
        <p:spPr>
          <a:xfrm>
            <a:off x="4572000" y="2786058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 smtClean="0">
                <a:solidFill>
                  <a:srgbClr val="663300"/>
                </a:solidFill>
              </a:rPr>
              <a:t>Он из тех, которые рождаются один на миллион! </a:t>
            </a:r>
            <a:endParaRPr lang="ru-RU" sz="3200" b="1" dirty="0">
              <a:solidFill>
                <a:srgbClr val="66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>
          <a:blip r:embed="rId2"/>
          <a:srcRect r="492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357166"/>
            <a:ext cx="9001156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Родился Михайло Ломоносов 8 (19) ноября в деревне </a:t>
            </a:r>
            <a:r>
              <a:rPr lang="ru-RU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Мишанинская</a:t>
            </a:r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ныне село </a:t>
            </a:r>
            <a:r>
              <a:rPr lang="ru-RU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Ломоносово</a:t>
            </a:r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(Архангельская обл.)</a:t>
            </a:r>
            <a:endParaRPr lang="ru-RU" dirty="0"/>
          </a:p>
        </p:txBody>
      </p:sp>
      <p:pic>
        <p:nvPicPr>
          <p:cNvPr id="10" name="Рисунок 9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2071678"/>
            <a:ext cx="5940425" cy="4201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>
          <a:blip r:embed="rId2"/>
          <a:srcRect r="492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«Врата учености»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629178" y="3244334"/>
            <a:ext cx="1885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13 мая 1741 года</a:t>
            </a:r>
            <a:endParaRPr lang="ru-RU" dirty="0"/>
          </a:p>
        </p:txBody>
      </p:sp>
      <p:pic>
        <p:nvPicPr>
          <p:cNvPr id="1026" name="Picture 2" descr="https://uonb.ru/old/kniga_pam/collection/img/simeon_polozki/grav_zastavka_iniz.JPG"/>
          <p:cNvPicPr>
            <a:picLocks noChangeAspect="1" noChangeArrowheads="1"/>
          </p:cNvPicPr>
          <p:nvPr/>
        </p:nvPicPr>
        <p:blipFill>
          <a:blip r:embed="rId3"/>
          <a:srcRect l="2813" t="2500" r="1562"/>
          <a:stretch>
            <a:fillRect/>
          </a:stretch>
        </p:blipFill>
        <p:spPr bwMode="auto">
          <a:xfrm>
            <a:off x="1428728" y="1500174"/>
            <a:ext cx="5044658" cy="385765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14282" y="5715016"/>
            <a:ext cx="864399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«</a:t>
            </a:r>
            <a:r>
              <a:rPr lang="ru-RU" sz="3200" b="1" u="sng" dirty="0" err="1" smtClean="0"/>
              <a:t>Рифмотворная</a:t>
            </a:r>
            <a:r>
              <a:rPr lang="ru-RU" sz="3200" b="1" u="sng" dirty="0" smtClean="0"/>
              <a:t> Псалтирь»,  перевод </a:t>
            </a:r>
            <a:r>
              <a:rPr lang="ru-RU" sz="3200" b="1" u="sng" dirty="0" err="1" smtClean="0"/>
              <a:t>Симеона</a:t>
            </a:r>
            <a:r>
              <a:rPr lang="ru-RU" sz="3200" b="1" u="sng" dirty="0" smtClean="0"/>
              <a:t> Полоцкого</a:t>
            </a:r>
            <a:r>
              <a:rPr lang="ru-RU" sz="3200" u="sng" dirty="0" smtClean="0"/>
              <a:t> </a:t>
            </a:r>
            <a:endParaRPr lang="ru-RU" sz="3200" dirty="0"/>
          </a:p>
        </p:txBody>
      </p:sp>
      <p:pic>
        <p:nvPicPr>
          <p:cNvPr id="1028" name="Picture 4" descr="https://mypresentation.ru/documents_6/5d2ae7bc190a871ccefc967bbac956de/img10.jpg"/>
          <p:cNvPicPr>
            <a:picLocks noChangeAspect="1" noChangeArrowheads="1"/>
          </p:cNvPicPr>
          <p:nvPr/>
        </p:nvPicPr>
        <p:blipFill>
          <a:blip r:embed="rId4"/>
          <a:srcRect t="22500"/>
          <a:stretch>
            <a:fillRect/>
          </a:stretch>
        </p:blipFill>
        <p:spPr bwMode="auto">
          <a:xfrm>
            <a:off x="0" y="1428735"/>
            <a:ext cx="8971975" cy="54292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629178" y="3244334"/>
            <a:ext cx="1885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13 мая 1741 года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2"/>
          <a:srcRect r="492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357158" y="1357298"/>
            <a:ext cx="8143932" cy="4547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ru-RU" sz="2800" b="1" dirty="0" smtClean="0">
                <a:solidFill>
                  <a:srgbClr val="663300"/>
                </a:solidFill>
              </a:rPr>
              <a:t>Юноша мечтал учиться языкам и разным наукам.  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ru-RU" sz="2800" b="1" dirty="0" smtClean="0">
                <a:solidFill>
                  <a:srgbClr val="663300"/>
                </a:solidFill>
              </a:rPr>
              <a:t>Он обладал своенравным характером и, узнав, что отец хочет его женить, решил не подчиняться отцовской воле.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ru-RU" sz="2800" b="1" dirty="0" smtClean="0">
                <a:solidFill>
                  <a:srgbClr val="663300"/>
                </a:solidFill>
              </a:rPr>
              <a:t> В 1731 году 19-летний Михайло,  достав паспорт,  вместе с рыбными обозами пешком уходит в Москву.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500034" y="2857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Начало «учености»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629178" y="3244334"/>
            <a:ext cx="1885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13 мая 1741 года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2"/>
          <a:srcRect r="492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285720" y="1714488"/>
            <a:ext cx="8143932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15 января зачислен учеником в Славяно-греко-латинскую академию в Москве.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1735 год - в числе лучших 12 учащихся переведен в Академию Наук созданную Петром I,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1736 год - послан в Германии для изучения химии и горного дела.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500034" y="2857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Начало «учености»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/>
          <a:srcRect r="492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2" descr="https://prezentacii.org/upload/cloud/19/02/125689/images/screen6.jpg"/>
          <p:cNvPicPr>
            <a:picLocks noChangeAspect="1" noChangeArrowheads="1"/>
          </p:cNvPicPr>
          <p:nvPr/>
        </p:nvPicPr>
        <p:blipFill>
          <a:blip r:embed="rId3"/>
          <a:srcRect b="27551"/>
          <a:stretch>
            <a:fillRect/>
          </a:stretch>
        </p:blipFill>
        <p:spPr bwMode="auto">
          <a:xfrm>
            <a:off x="0" y="1571612"/>
            <a:ext cx="9001156" cy="5072074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8" name="Рисунок 7"/>
          <p:cNvPicPr/>
          <p:nvPr/>
        </p:nvPicPr>
        <p:blipFill>
          <a:blip r:embed="rId4"/>
          <a:srcRect t="7510"/>
          <a:stretch>
            <a:fillRect/>
          </a:stretch>
        </p:blipFill>
        <p:spPr bwMode="auto">
          <a:xfrm>
            <a:off x="7072330" y="3429000"/>
            <a:ext cx="1500198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7" name="Заголовок 1"/>
          <p:cNvSpPr txBox="1">
            <a:spLocks noGrp="1"/>
          </p:cNvSpPr>
          <p:nvPr>
            <p:ph type="title"/>
          </p:nvPr>
        </p:nvSpPr>
        <p:spPr>
          <a:xfrm>
            <a:off x="500034" y="57148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lvl="0"/>
            <a:r>
              <a:rPr kumimoji="0" lang="ru-RU" sz="4400" b="1" i="0" u="none" strike="noStrike" kern="1200" cap="none" spc="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Паспорт, </a:t>
            </a:r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выданный М. Ломоносову </a:t>
            </a:r>
            <a:r>
              <a:rPr lang="ru-RU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Марбурским</a:t>
            </a:r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университетом </a:t>
            </a:r>
            <a:b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6633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29275" y="5929330"/>
            <a:ext cx="351472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/>
          <a:srcRect r="492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Санкт- Петербурге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142984"/>
            <a:ext cx="3924300" cy="5057775"/>
          </a:xfrm>
          <a:prstGeom prst="rect">
            <a:avLst/>
          </a:prstGeom>
          <a:noFill/>
          <a:ln w="76200">
            <a:solidFill>
              <a:srgbClr val="663300"/>
            </a:solidFill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214810" y="1142984"/>
            <a:ext cx="4786346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8 июня 1741 года  30-летний Ломоносов вернулся в Петербург сформировавшимся ученым.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24 августа 1741 года представил две диссертации: по физике и по химии.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1745 г - присвоено звание профессора химии,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1751 г  - получил  чин коллежского советника, дающий право на потомственное дворянство,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1763 г - произведён  в статские советники.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791</TotalTime>
  <Words>843</Words>
  <PresentationFormat>Экран (4:3)</PresentationFormat>
  <Paragraphs>145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Слайд 1</vt:lpstr>
      <vt:lpstr>Слайд 2</vt:lpstr>
      <vt:lpstr>Слайд 3</vt:lpstr>
      <vt:lpstr>Родился Михайло Ломоносов 8 (19) ноября в деревне Мишанинская ныне село Ломоносово (Архангельская обл.)</vt:lpstr>
      <vt:lpstr>«Врата учености»</vt:lpstr>
      <vt:lpstr>Слайд 6</vt:lpstr>
      <vt:lpstr>Слайд 7</vt:lpstr>
      <vt:lpstr>Паспорт, выданный М. Ломоносову Марбурским университетом  </vt:lpstr>
      <vt:lpstr>В Санкт- Петербурге</vt:lpstr>
      <vt:lpstr>Основание Московского университета</vt:lpstr>
      <vt:lpstr>Основание Московского университета</vt:lpstr>
      <vt:lpstr>Московский университет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Знаменитые высказывания Ломоносова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Памятники М. В. Ломоносову</dc:title>
  <cp:lastModifiedBy>KLEPOVAL</cp:lastModifiedBy>
  <cp:revision>100</cp:revision>
  <dcterms:modified xsi:type="dcterms:W3CDTF">2024-05-09T15:50:32Z</dcterms:modified>
</cp:coreProperties>
</file>