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5" r:id="rId9"/>
    <p:sldId id="266" r:id="rId10"/>
    <p:sldId id="264" r:id="rId11"/>
    <p:sldId id="270" r:id="rId12"/>
    <p:sldId id="271" r:id="rId13"/>
    <p:sldId id="267" r:id="rId14"/>
    <p:sldId id="268" r:id="rId15"/>
    <p:sldId id="269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61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68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554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06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544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76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824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35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26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516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749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512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A31F-F537-4C44-877D-31D6A704BE3E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FCEEF-1636-4CA2-AC2C-00C384C3B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917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u.foxford.ngcdn.ru/uploads/tinymce_file/file/10879/288cc8664e008b29.png" TargetMode="External"/><Relationship Id="rId13" Type="http://schemas.openxmlformats.org/officeDocument/2006/relationships/hyperlink" Target="https://studarium.ru/public/img/articles/801.jpg" TargetMode="External"/><Relationship Id="rId18" Type="http://schemas.openxmlformats.org/officeDocument/2006/relationships/hyperlink" Target="https://studarium.ru/public/img/articles/2031.jpg" TargetMode="External"/><Relationship Id="rId26" Type="http://schemas.openxmlformats.org/officeDocument/2006/relationships/hyperlink" Target="https://studarium.ru/public/img/articles/2023.jpg" TargetMode="External"/><Relationship Id="rId3" Type="http://schemas.openxmlformats.org/officeDocument/2006/relationships/hyperlink" Target="https://studarium.ru/article/81" TargetMode="External"/><Relationship Id="rId21" Type="http://schemas.openxmlformats.org/officeDocument/2006/relationships/hyperlink" Target="https://studarium.ru/public/img/articles/809.jpg" TargetMode="External"/><Relationship Id="rId34" Type="http://schemas.openxmlformats.org/officeDocument/2006/relationships/hyperlink" Target="https://studarium.ru/public/img/articles/2024.jpg" TargetMode="External"/><Relationship Id="rId7" Type="http://schemas.openxmlformats.org/officeDocument/2006/relationships/hyperlink" Target="https://studarium.ru/public/img/articles/799.jpg" TargetMode="External"/><Relationship Id="rId12" Type="http://schemas.openxmlformats.org/officeDocument/2006/relationships/hyperlink" Target="https://s1.showslide.ru/s_slide/c655c5a00656de1dd1e591904032158a/ba9df813-b719-4398-aab1-cde230c95bf6.jpeg" TargetMode="External"/><Relationship Id="rId17" Type="http://schemas.openxmlformats.org/officeDocument/2006/relationships/hyperlink" Target="https://studarium.ru/public/img/articles/806.jpg" TargetMode="External"/><Relationship Id="rId25" Type="http://schemas.openxmlformats.org/officeDocument/2006/relationships/hyperlink" Target="https://studarium.ru/public/img/articles/811.jpg" TargetMode="External"/><Relationship Id="rId33" Type="http://schemas.openxmlformats.org/officeDocument/2006/relationships/hyperlink" Target="https://studarium.ru/public/img/articles/822.jpg" TargetMode="External"/><Relationship Id="rId38" Type="http://schemas.openxmlformats.org/officeDocument/2006/relationships/hyperlink" Target="https://studarium.ru/public/img/tests/bio/bio_150_13.jpg" TargetMode="External"/><Relationship Id="rId2" Type="http://schemas.openxmlformats.org/officeDocument/2006/relationships/hyperlink" Target="https://studarium.ru/public/img/articles/796.jpg" TargetMode="External"/><Relationship Id="rId16" Type="http://schemas.openxmlformats.org/officeDocument/2006/relationships/hyperlink" Target="https://studarium.ru/public/img/articles/805.jpg" TargetMode="External"/><Relationship Id="rId20" Type="http://schemas.openxmlformats.org/officeDocument/2006/relationships/hyperlink" Target="https://studarium.ru/public/img/articles/808.jpg" TargetMode="External"/><Relationship Id="rId29" Type="http://schemas.openxmlformats.org/officeDocument/2006/relationships/hyperlink" Target="https://studarium.ru/public/img/articles/814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studarium.ru/public/img/articles/797.jpg" TargetMode="External"/><Relationship Id="rId11" Type="http://schemas.openxmlformats.org/officeDocument/2006/relationships/hyperlink" Target="https://cf4.ppt-online.org/files4/slide/g/GoYS1jDTuMnFx9lEqzpHa3CPb5XiO6vwr0A2Wd/slide-6.jpg" TargetMode="External"/><Relationship Id="rId24" Type="http://schemas.openxmlformats.org/officeDocument/2006/relationships/hyperlink" Target="https://studarium.ru/public/img/tests/bio/bio_143_12.jpg" TargetMode="External"/><Relationship Id="rId32" Type="http://schemas.openxmlformats.org/officeDocument/2006/relationships/hyperlink" Target="https://studarium.ru/public/img/articles/821.jpg" TargetMode="External"/><Relationship Id="rId37" Type="http://schemas.openxmlformats.org/officeDocument/2006/relationships/hyperlink" Target="https://studarium.ru/public/img/articles/824.jpg" TargetMode="External"/><Relationship Id="rId5" Type="http://schemas.openxmlformats.org/officeDocument/2006/relationships/hyperlink" Target="https://u.foxford.ngcdn.ru/uploads/tinymce_file/file/134229/44e15597faf0bce1.png" TargetMode="External"/><Relationship Id="rId15" Type="http://schemas.openxmlformats.org/officeDocument/2006/relationships/hyperlink" Target="https://studarium.ru/public/img/articles/804.jpg" TargetMode="External"/><Relationship Id="rId23" Type="http://schemas.openxmlformats.org/officeDocument/2006/relationships/hyperlink" Target="https://studarium.ru/public/img/tests/bio/bio_145_12.jpg" TargetMode="External"/><Relationship Id="rId28" Type="http://schemas.openxmlformats.org/officeDocument/2006/relationships/hyperlink" Target="https://studarium.ru/public/img/articles/813.jpg" TargetMode="External"/><Relationship Id="rId36" Type="http://schemas.openxmlformats.org/officeDocument/2006/relationships/hyperlink" Target="https://studarium.ru/public/img/articles/2026.jpg" TargetMode="External"/><Relationship Id="rId10" Type="http://schemas.openxmlformats.org/officeDocument/2006/relationships/hyperlink" Target="https://a.d-cd.net/hG3mIY1eziw8E46KxXnM3wouZdI-960.jpg" TargetMode="External"/><Relationship Id="rId19" Type="http://schemas.openxmlformats.org/officeDocument/2006/relationships/hyperlink" Target="https://studarium.ru/public/img/articles/807.jpg" TargetMode="External"/><Relationship Id="rId31" Type="http://schemas.openxmlformats.org/officeDocument/2006/relationships/hyperlink" Target="https://studarium.ru/public/img/articles/2030.jpg" TargetMode="External"/><Relationship Id="rId4" Type="http://schemas.openxmlformats.org/officeDocument/2006/relationships/hyperlink" Target="https://foxford.ru/wiki/biologiya/oporno-dvigatelnaya-sistema-cheloveka-skelet?utm_referrer=https%3A%2F%2Fyandex.ru%2F" TargetMode="External"/><Relationship Id="rId9" Type="http://schemas.openxmlformats.org/officeDocument/2006/relationships/hyperlink" Target="https://u.foxford.ngcdn.ru/uploads/tinymce_file/file/10880/cd0049a12c39885e.png" TargetMode="External"/><Relationship Id="rId14" Type="http://schemas.openxmlformats.org/officeDocument/2006/relationships/hyperlink" Target="https://studarium.ru/public/img/articles/800.jpg" TargetMode="External"/><Relationship Id="rId22" Type="http://schemas.openxmlformats.org/officeDocument/2006/relationships/hyperlink" Target="https://studarium.ru/public/img/tests/bio/bio_64_16.jpg" TargetMode="External"/><Relationship Id="rId27" Type="http://schemas.openxmlformats.org/officeDocument/2006/relationships/hyperlink" Target="https://studarium.ru/public/img/articles/812.jpg" TargetMode="External"/><Relationship Id="rId30" Type="http://schemas.openxmlformats.org/officeDocument/2006/relationships/hyperlink" Target="https://studarium.ru/public/img/articles/815.jpg" TargetMode="External"/><Relationship Id="rId35" Type="http://schemas.openxmlformats.org/officeDocument/2006/relationships/hyperlink" Target="https://studarium.ru/public/img/articles/2025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Подготовка к ЕГЭ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3999" y="1122363"/>
            <a:ext cx="9144001" cy="23876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Опорно</a:t>
            </a:r>
            <a:r>
              <a:rPr lang="ru-RU" sz="5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– двигательный аппарат человека </a:t>
            </a:r>
            <a:r>
              <a:rPr lang="ru-RU" sz="5400" b="1" smtClean="0">
                <a:latin typeface="Cambria" panose="02040503050406030204" pitchFamily="18" charset="0"/>
                <a:ea typeface="Cambria" panose="02040503050406030204" pitchFamily="18" charset="0"/>
              </a:rPr>
              <a:t>(скелет)</a:t>
            </a:r>
            <a:endParaRPr lang="ru-RU" sz="5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7890" name="Picture 2" descr="Опорно-двигательный аппара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0761"/>
            <a:ext cx="4466451" cy="283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05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707565" cy="524107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Трубчатые кости</a:t>
            </a:r>
          </a:p>
          <a:p>
            <a:r>
              <a:rPr lang="ru-RU" dirty="0" smtClean="0"/>
              <a:t>Кости цилиндрической формы, чаще всего их длина больше ширины. В полости трубчатых костей находится желтый костный мозг.</a:t>
            </a:r>
          </a:p>
          <a:p>
            <a:endParaRPr lang="ru-RU" dirty="0" smtClean="0"/>
          </a:p>
          <a:p>
            <a:r>
              <a:rPr lang="ru-RU" dirty="0" smtClean="0"/>
              <a:t>К длинным трубчатым относятся бедренная, малоберцовая и большеберцовая кости, плечевая, лучевая и локтевая кости. К коротким - плюсневые и пястные кости, фаланги пальцев. При движении трубчатые кости выполняют функции подобно рычагам, которые приводят в движение мышцы.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Классификация костей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496" y="1663323"/>
            <a:ext cx="3766209" cy="49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969191" y="5508702"/>
            <a:ext cx="2020228" cy="9144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Бедренная кость</a:t>
            </a:r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929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707565" cy="524107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Губчатые кости</a:t>
            </a:r>
          </a:p>
          <a:p>
            <a:r>
              <a:rPr lang="ru-RU" dirty="0" smtClean="0"/>
              <a:t>Ширина </a:t>
            </a:r>
            <a:r>
              <a:rPr lang="ru-RU" dirty="0"/>
              <a:t>губчатых костей приблизительно равна длине. Губчатые кости покрыты снаружи слоем компактного вещества, состоят из губчатого вещества, в котором находится красный костный мозг.</a:t>
            </a:r>
          </a:p>
          <a:p>
            <a:r>
              <a:rPr lang="ru-RU" dirty="0"/>
              <a:t>Губчатые кости: грудина (</a:t>
            </a:r>
            <a:r>
              <a:rPr lang="ru-RU" b="1" dirty="0"/>
              <a:t>плоская</a:t>
            </a:r>
            <a:r>
              <a:rPr lang="ru-RU" dirty="0"/>
              <a:t> губчатая кость), ребра (</a:t>
            </a:r>
            <a:r>
              <a:rPr lang="ru-RU" b="1" dirty="0"/>
              <a:t>плоские</a:t>
            </a:r>
            <a:r>
              <a:rPr lang="ru-RU" dirty="0"/>
              <a:t> губчатые кости), кости запястья и предплюсны. Ключица - губчатая кость по строению, однако по форме - трубчатая кость.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Классификация костей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97"/>
          <a:stretch/>
        </p:blipFill>
        <p:spPr bwMode="auto">
          <a:xfrm>
            <a:off x="6096000" y="1373026"/>
            <a:ext cx="5426386" cy="390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039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707565" cy="524107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Смешанные</a:t>
            </a:r>
          </a:p>
          <a:p>
            <a:r>
              <a:rPr lang="ru-RU" dirty="0"/>
              <a:t>Для этих костей характерна сложная форма, в ходе развития они обычно образуются из нескольких частей. К ним относят позвонки (позвонок - смешанная губчатая кость), крестец, подъязычную кость. По происхождению к смешанным костям также относится ключица.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Плоские (широкие)</a:t>
            </a:r>
          </a:p>
          <a:p>
            <a:r>
              <a:rPr lang="ru-RU" dirty="0"/>
              <a:t>Площадь плоских костей значительно преобладает над шириной. Плоские кости сходны по строению с губчатыми костями.</a:t>
            </a:r>
          </a:p>
          <a:p>
            <a:r>
              <a:rPr lang="ru-RU" dirty="0"/>
              <a:t>Плоскими костями являются: теменная, лобная, височная и затылочная (кости свода черепа), лопатка, грудина, ребра, тазовая кость.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Классификация костей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" t="11239" r="5116" b="5022"/>
          <a:stretch/>
        </p:blipFill>
        <p:spPr bwMode="auto">
          <a:xfrm>
            <a:off x="5886218" y="2118730"/>
            <a:ext cx="6103201" cy="409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486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лассификация костей, виды косте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67" y="122663"/>
            <a:ext cx="9201705" cy="657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5773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2" y="1382750"/>
            <a:ext cx="7068014" cy="524107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Поверхность кости покрыта надкостницей - тканью, которая окружает кость, прочно срастается с ней. В толще надкостницы лежат кровеносные сосуды и нервы, дающие ветви внутрь.</a:t>
            </a:r>
          </a:p>
          <a:p>
            <a:endParaRPr lang="ru-RU" dirty="0" smtClean="0"/>
          </a:p>
          <a:p>
            <a:r>
              <a:rPr lang="ru-RU" dirty="0" smtClean="0"/>
              <a:t>Рост кости в толщину происходит именно благодаря надкостнице: ее внутренний слой клеток делится, при этом толщина кости увеличивается. Таким образом, надкостница выполняет ряд важных функций:</a:t>
            </a:r>
          </a:p>
          <a:p>
            <a:endParaRPr lang="ru-RU" dirty="0" smtClean="0"/>
          </a:p>
          <a:p>
            <a:r>
              <a:rPr lang="ru-RU" dirty="0" smtClean="0"/>
              <a:t>Защитную - наружный слой плотный, защищает кость от повреждений</a:t>
            </a:r>
          </a:p>
          <a:p>
            <a:r>
              <a:rPr lang="ru-RU" dirty="0" smtClean="0"/>
              <a:t>Питательную (трофическую; греч. </a:t>
            </a:r>
            <a:r>
              <a:rPr lang="ru-RU" dirty="0" err="1" smtClean="0"/>
              <a:t>trophe</a:t>
            </a:r>
            <a:r>
              <a:rPr lang="ru-RU" dirty="0" smtClean="0"/>
              <a:t> - пища, питание) - в толще надкостницы к кости проходят сосуды</a:t>
            </a:r>
          </a:p>
          <a:p>
            <a:r>
              <a:rPr lang="ru-RU" dirty="0" err="1" smtClean="0"/>
              <a:t>Нерворегуляторную</a:t>
            </a:r>
            <a:r>
              <a:rPr lang="ru-RU" dirty="0" smtClean="0"/>
              <a:t> - в толще надкостницы проходят нервы</a:t>
            </a:r>
          </a:p>
          <a:p>
            <a:r>
              <a:rPr lang="ru-RU" dirty="0" smtClean="0"/>
              <a:t>Костеобразовательную - рост кости в толщину, восстановление кости после перелома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Строение трубчатой кости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266" name="Picture 2" descr="Надкостниц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659" y="2464420"/>
            <a:ext cx="4698759" cy="339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634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752170" cy="524107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Диафиз (греч. </a:t>
            </a:r>
            <a:r>
              <a:rPr lang="ru-RU" dirty="0" err="1" smtClean="0"/>
              <a:t>diaphýomai</a:t>
            </a:r>
            <a:r>
              <a:rPr lang="ru-RU" dirty="0" smtClean="0"/>
              <a:t> - расти между) - тело кости, обычно диафиз цилиндрический или трехгранный. Эпифиз (от греч. </a:t>
            </a:r>
            <a:r>
              <a:rPr lang="ru-RU" dirty="0" err="1" smtClean="0"/>
              <a:t>epíphysis</a:t>
            </a:r>
            <a:r>
              <a:rPr lang="ru-RU" dirty="0" smtClean="0"/>
              <a:t> - нарост, шишка) - утолщенный конец длинной трубчатой кости. Участок кости между эпифизом и диафизом - </a:t>
            </a:r>
            <a:r>
              <a:rPr lang="ru-RU" dirty="0" err="1" smtClean="0"/>
              <a:t>метафиз</a:t>
            </a:r>
            <a:r>
              <a:rPr lang="ru-RU" dirty="0" smtClean="0"/>
              <a:t> (греч. </a:t>
            </a:r>
            <a:r>
              <a:rPr lang="ru-RU" dirty="0" err="1" smtClean="0"/>
              <a:t>meta</a:t>
            </a:r>
            <a:r>
              <a:rPr lang="ru-RU" dirty="0" smtClean="0"/>
              <a:t> - вслед, после, через).</a:t>
            </a:r>
          </a:p>
          <a:p>
            <a:endParaRPr lang="ru-RU" dirty="0" smtClean="0"/>
          </a:p>
          <a:p>
            <a:r>
              <a:rPr lang="ru-RU" dirty="0" smtClean="0"/>
              <a:t>В диафизах преобладает компактное вещество кости, в эпифизах - губчатое. </a:t>
            </a:r>
          </a:p>
          <a:p>
            <a:r>
              <a:rPr lang="ru-RU" dirty="0" smtClean="0"/>
              <a:t>Рост кости в длину осуществляется за счет </a:t>
            </a:r>
            <a:r>
              <a:rPr lang="ru-RU" dirty="0" err="1" smtClean="0"/>
              <a:t>эпифизарной</a:t>
            </a:r>
            <a:r>
              <a:rPr lang="ru-RU" dirty="0" smtClean="0"/>
              <a:t> пластинки. Именно за счет этой пластинки, располагающейся между </a:t>
            </a:r>
            <a:r>
              <a:rPr lang="ru-RU" dirty="0" err="1" smtClean="0"/>
              <a:t>метафизом</a:t>
            </a:r>
            <a:r>
              <a:rPr lang="ru-RU" dirty="0" smtClean="0"/>
              <a:t> и эпифизом, происходит рост кости в длину. </a:t>
            </a:r>
            <a:r>
              <a:rPr lang="ru-RU" dirty="0" err="1" smtClean="0"/>
              <a:t>Эпифизарная</a:t>
            </a:r>
            <a:r>
              <a:rPr lang="ru-RU" dirty="0" smtClean="0"/>
              <a:t> пластинка хорошо </a:t>
            </a:r>
            <a:r>
              <a:rPr lang="ru-RU" dirty="0" err="1" smtClean="0"/>
              <a:t>кровоснабжается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Строение трубчатой кости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290" name="Picture 2" descr="Строение трубчатой ко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736" y="1288891"/>
            <a:ext cx="4720683" cy="413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Эпифизарная пластинка, метафиз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173609"/>
            <a:ext cx="2955072" cy="168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344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462239" cy="524107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Кости могут быть соединены друг с другом неподвижно: кости таза (подвздошная, лобковая, седалищная), кости черепа (кроме нижней челюсти), позвонки крестцового отдела, копчик.</a:t>
            </a:r>
          </a:p>
          <a:p>
            <a:endParaRPr lang="ru-RU" dirty="0" smtClean="0"/>
          </a:p>
          <a:p>
            <a:r>
              <a:rPr lang="ru-RU" dirty="0" smtClean="0"/>
              <a:t>К </a:t>
            </a:r>
            <a:r>
              <a:rPr lang="ru-RU" dirty="0" err="1" smtClean="0"/>
              <a:t>полуподвижным</a:t>
            </a:r>
            <a:r>
              <a:rPr lang="ru-RU" dirty="0" smtClean="0"/>
              <a:t> можно отнести: соединения шейных, грудных и поясничных позвонков, соединения ребер с грудиной. Межпозвоночные диски выполняют амортизационную функцию (</a:t>
            </a:r>
            <a:r>
              <a:rPr lang="ru-RU" dirty="0" err="1" smtClean="0"/>
              <a:t>фр.amortir</a:t>
            </a:r>
            <a:r>
              <a:rPr lang="ru-RU" dirty="0" smtClean="0"/>
              <a:t> – ослаблять, смягчать) - равномерно распределяют нагрузку на позвонки, обеспечивают гибкость и подвижность позвоночника. </a:t>
            </a:r>
          </a:p>
          <a:p>
            <a:r>
              <a:rPr lang="ru-RU" dirty="0" smtClean="0"/>
              <a:t>Между собой лобковые кости соединены </a:t>
            </a:r>
            <a:r>
              <a:rPr lang="ru-RU" dirty="0" err="1" smtClean="0"/>
              <a:t>полуподвижно</a:t>
            </a:r>
            <a:r>
              <a:rPr lang="ru-RU" dirty="0" smtClean="0"/>
              <a:t>: они образуют лобковый симфиз.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Соединения костей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3314" name="Picture 2" descr="Неподвижные и полуподвижные соединения кос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706" y="1382750"/>
            <a:ext cx="6073713" cy="332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765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6733478" cy="524107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Сустав (синовиальное соединение - греч. </a:t>
            </a:r>
            <a:r>
              <a:rPr lang="ru-RU" dirty="0" err="1" smtClean="0"/>
              <a:t>sýn</a:t>
            </a:r>
            <a:r>
              <a:rPr lang="ru-RU" dirty="0" smtClean="0"/>
              <a:t> - вместе + лат. </a:t>
            </a:r>
            <a:r>
              <a:rPr lang="ru-RU" dirty="0" err="1" smtClean="0"/>
              <a:t>ovum</a:t>
            </a:r>
            <a:r>
              <a:rPr lang="ru-RU" dirty="0" smtClean="0"/>
              <a:t> - яйцо) - подвижное соединение костей скелета. Наука о суставах - артрология (греч. </a:t>
            </a:r>
            <a:r>
              <a:rPr lang="ru-RU" dirty="0" err="1" smtClean="0"/>
              <a:t>arthron</a:t>
            </a:r>
            <a:r>
              <a:rPr lang="ru-RU" dirty="0" smtClean="0"/>
              <a:t> - сустав + </a:t>
            </a:r>
            <a:r>
              <a:rPr lang="ru-RU" dirty="0" err="1" smtClean="0"/>
              <a:t>logos</a:t>
            </a:r>
            <a:r>
              <a:rPr lang="ru-RU" dirty="0" smtClean="0"/>
              <a:t> - учение). Связки - плотные образования из соединительной ткани - укрепляют сустав изнутри и снаружи (связки бывают внутрисуставными и внесуставными).</a:t>
            </a:r>
          </a:p>
          <a:p>
            <a:endParaRPr lang="ru-RU" dirty="0" smtClean="0"/>
          </a:p>
          <a:p>
            <a:r>
              <a:rPr lang="ru-RU" dirty="0" smtClean="0"/>
              <a:t>Поверхности костей в суставе (называемые - суставные поверхности) покрыты гиалиновым хрящом, который снижает трение между костями, выполняет амортизирующую функцию - равномерно распределяет давление.</a:t>
            </a:r>
          </a:p>
          <a:p>
            <a:endParaRPr lang="ru-RU" dirty="0" smtClean="0"/>
          </a:p>
          <a:p>
            <a:r>
              <a:rPr lang="ru-RU" dirty="0" smtClean="0"/>
              <a:t>Суставная сумка (капсула) крепится к суставным поверхностям или в их близи, окружает суставную полость (щелевидное пространство). Суставная сумка изнутри покрыта синовиальной оболочкой, которая секретирует синовиальную жидкость. Синовиальная жидкость заполняет полость сустава, питает сустав, увлажняет его, устраняет трение суставных поверхностей.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Соединения костей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4338" name="Picture 2" descr="Строение суста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048" y="2088620"/>
            <a:ext cx="5066371" cy="382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818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движные соединения костей скелета, суставы в скелете челове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088" y="232530"/>
            <a:ext cx="9635959" cy="642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4125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457200"/>
            <a:ext cx="5952892" cy="616662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норме кости могут смещаться относительно друг друга в суставе, однако при травме, слишком резком и сильном движении это смещение может быть слишком сильным: в результате нарушается соприкосновение суставных поверхностей. В таком случае говорят о возникновении вывиха.</a:t>
            </a:r>
          </a:p>
          <a:p>
            <a:r>
              <a:rPr lang="ru-RU" dirty="0" smtClean="0"/>
              <a:t>Вывих - смещение суставных концов костей, как с нарушением целостности суставной капсулы, так и без нарушения.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Техника оказания медицинской помощи при вывихах:</a:t>
            </a:r>
          </a:p>
          <a:p>
            <a:r>
              <a:rPr lang="ru-RU" dirty="0" smtClean="0"/>
              <a:t>Иммобилизация (лат. </a:t>
            </a:r>
            <a:r>
              <a:rPr lang="ru-RU" dirty="0" err="1" smtClean="0"/>
              <a:t>immobilis</a:t>
            </a:r>
            <a:r>
              <a:rPr lang="ru-RU" dirty="0" smtClean="0"/>
              <a:t> - неподвижный) поврежденной конечности с помощью косынок, шин (поддерживающие крепления), путем </a:t>
            </a:r>
            <a:r>
              <a:rPr lang="ru-RU" dirty="0" err="1" smtClean="0"/>
              <a:t>прибинтовывания</a:t>
            </a:r>
            <a:r>
              <a:rPr lang="ru-RU" dirty="0" smtClean="0"/>
              <a:t> конечности к здоровой части тела</a:t>
            </a:r>
          </a:p>
          <a:p>
            <a:r>
              <a:rPr lang="ru-RU" dirty="0" smtClean="0"/>
              <a:t>Холод на область поражения, дать обезболивающее (убедившись в отсутствии аллергии)</a:t>
            </a:r>
          </a:p>
          <a:p>
            <a:r>
              <a:rPr lang="ru-RU" dirty="0" smtClean="0"/>
              <a:t>Доставить пострадавшего к врачу или вызвать скорую помощь</a:t>
            </a:r>
            <a:endParaRPr lang="ru-RU" dirty="0"/>
          </a:p>
        </p:txBody>
      </p:sp>
      <p:pic>
        <p:nvPicPr>
          <p:cNvPr id="16386" name="Picture 2" descr="Вывих суста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195" y="1703593"/>
            <a:ext cx="5497010" cy="367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446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11786838" cy="5241073"/>
          </a:xfrm>
        </p:spPr>
        <p:txBody>
          <a:bodyPr/>
          <a:lstStyle/>
          <a:p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О</a:t>
            </a:r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беспечивает </a:t>
            </a:r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опору для организма, поддерживает части тела в необходимом положении, служит защитой внутренним органам и обеспечивает локомоторную функцию - движение.</a:t>
            </a:r>
          </a:p>
          <a:p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Кости - основа опорно-двигательного </a:t>
            </a:r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аппарата.</a:t>
            </a:r>
          </a:p>
          <a:p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Остеология </a:t>
            </a:r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(от греч. </a:t>
            </a:r>
            <a:r>
              <a:rPr lang="ru-RU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osteon</a:t>
            </a:r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 - кость) - раздел анатомии, посвященный изучению костной ткани, отдельных костей и скелета в целом</a:t>
            </a:r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r>
              <a:rPr lang="ru-RU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Скелет и суставы - пассивная часть опорно-двигательного аппарата, мышцы - активная часть. Сокращаясь, мышцы меняют положения костей - возникают различные движения.</a:t>
            </a:r>
            <a:endParaRPr lang="ru-RU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Опорно</a:t>
            </a:r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– двигательный аппарат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26" name="Picture 2" descr="Опорно-двигательный аппара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869" y="3795334"/>
            <a:ext cx="4591513" cy="291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3976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462239" cy="5241073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Перелом кости - частичное или полное нарушение целостности кости, возникающее в результате нагрузки превышающей прочность травмированного участка.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Переломы подразделяются на:</a:t>
            </a:r>
          </a:p>
          <a:p>
            <a:r>
              <a:rPr lang="ru-RU" dirty="0" smtClean="0"/>
              <a:t>Открытые - над переломом локализуется рана, проникающая или непроникающая до костных отломков</a:t>
            </a:r>
          </a:p>
          <a:p>
            <a:r>
              <a:rPr lang="ru-RU" dirty="0" smtClean="0"/>
              <a:t>Закрытые - перелом без повреждения кожных покровов над ним</a:t>
            </a:r>
          </a:p>
          <a:p>
            <a:r>
              <a:rPr lang="ru-RU" dirty="0" smtClean="0"/>
              <a:t>Открытые и закрытые переломы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Техника оказания медицинской помощи при переломах:</a:t>
            </a:r>
          </a:p>
          <a:p>
            <a:endParaRPr lang="ru-RU" dirty="0" smtClean="0"/>
          </a:p>
          <a:p>
            <a:r>
              <a:rPr lang="ru-RU" dirty="0" smtClean="0"/>
              <a:t>Вызвать скорую медицинскую помощь</a:t>
            </a:r>
          </a:p>
          <a:p>
            <a:r>
              <a:rPr lang="ru-RU" dirty="0" smtClean="0"/>
              <a:t>При наличии кровотечения - его немедленно нужно остановить, наложив жгут</a:t>
            </a:r>
          </a:p>
          <a:p>
            <a:r>
              <a:rPr lang="ru-RU" dirty="0" smtClean="0"/>
              <a:t>В случае повреждения кожных покровов - наложить асептическую повязку, используя бинт или чистую ткань</a:t>
            </a:r>
          </a:p>
          <a:p>
            <a:r>
              <a:rPr lang="ru-RU" dirty="0" smtClean="0"/>
              <a:t>Дать пострадавшему обезболивающее, убедившись в отсутствии у него аллергии</a:t>
            </a:r>
          </a:p>
          <a:p>
            <a:r>
              <a:rPr lang="ru-RU" dirty="0" smtClean="0"/>
              <a:t>Иммобилизовать (обездвижить) поврежденную конечность специальными шинами, зафиксировать суставы выше и ниже места перелома. Для иммобилизации можно использовать подручные средства (палки, доски, прутья и т.п.)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Перелом кости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7413" name="Picture 5" descr="Перелом ко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820" y="1230321"/>
            <a:ext cx="3775075" cy="277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Открытые и закрытые перелом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102" y="4003286"/>
            <a:ext cx="5566317" cy="278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898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6030951" cy="524107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Назовите структуры кости взрослого человека, обозначенные на рисунке цифрами 1 и 2. Укажите функцию каждой из этих структур. Какой тип соединений имеет данная кость с другими костями? Ответ обоснуйте.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1) 1 - жёлтый костный мозг</a:t>
            </a:r>
          </a:p>
          <a:p>
            <a:r>
              <a:rPr lang="ru-RU" dirty="0" smtClean="0"/>
              <a:t>2) Запасающая функция (запасание жира)</a:t>
            </a:r>
          </a:p>
          <a:p>
            <a:r>
              <a:rPr lang="ru-RU" dirty="0" smtClean="0"/>
              <a:t>3) 2 - надкостница</a:t>
            </a:r>
          </a:p>
          <a:p>
            <a:r>
              <a:rPr lang="ru-RU" dirty="0" smtClean="0"/>
              <a:t>4) Обеспечивает рост кости в толщину, восстановление целостности кости после переломов</a:t>
            </a:r>
          </a:p>
          <a:p>
            <a:r>
              <a:rPr lang="ru-RU" dirty="0" smtClean="0"/>
              <a:t>5) Тип соединения - сустав</a:t>
            </a:r>
          </a:p>
          <a:p>
            <a:r>
              <a:rPr lang="ru-RU" dirty="0" smtClean="0"/>
              <a:t>6) Имеется головка кости (головка бедренной кости входит в вертлужную впадину тазовой кости → образуется тазобедренный сустав)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ЕГЭ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8434" name="Picture 2" descr="Задание ЕГЭ по би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625" y="1269610"/>
            <a:ext cx="2533650" cy="546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3211" y="3546085"/>
            <a:ext cx="6330251" cy="3190876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42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6030951" cy="524107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Установите соответствие между характеристиками и объектами, обозначенными на рисунке выше цифрами 1, 2, 3: к каждой позиции, данной в первом столбце, подберите соответствующую позицию из второго столбца.</a:t>
            </a:r>
          </a:p>
          <a:p>
            <a:r>
              <a:rPr lang="ru-RU" dirty="0" smtClean="0"/>
              <a:t>ХАРАКТЕРИСТИКИ</a:t>
            </a:r>
          </a:p>
          <a:p>
            <a:r>
              <a:rPr lang="ru-RU" dirty="0" smtClean="0"/>
              <a:t>А) стенка из компактного вещества</a:t>
            </a:r>
          </a:p>
          <a:p>
            <a:r>
              <a:rPr lang="ru-RU" dirty="0" smtClean="0"/>
              <a:t>Б) диафиз</a:t>
            </a:r>
          </a:p>
          <a:p>
            <a:r>
              <a:rPr lang="ru-RU" dirty="0" smtClean="0"/>
              <a:t>В) губчатое вещество покрытое суставными поверхностями</a:t>
            </a:r>
          </a:p>
          <a:p>
            <a:r>
              <a:rPr lang="ru-RU" dirty="0" smtClean="0"/>
              <a:t>Г) эпифиз</a:t>
            </a:r>
          </a:p>
          <a:p>
            <a:r>
              <a:rPr lang="ru-RU" dirty="0" smtClean="0"/>
              <a:t>Д) рост кости в длину</a:t>
            </a:r>
          </a:p>
          <a:p>
            <a:r>
              <a:rPr lang="ru-RU" dirty="0" smtClean="0"/>
              <a:t>Е) </a:t>
            </a:r>
            <a:r>
              <a:rPr lang="ru-RU" dirty="0" err="1" smtClean="0"/>
              <a:t>метафиз</a:t>
            </a:r>
            <a:endParaRPr lang="ru-RU" dirty="0" smtClean="0"/>
          </a:p>
          <a:p>
            <a:r>
              <a:rPr lang="ru-RU" dirty="0" smtClean="0"/>
              <a:t>ОБЪЕКТЫ</a:t>
            </a:r>
          </a:p>
          <a:p>
            <a:r>
              <a:rPr lang="ru-RU" dirty="0" smtClean="0"/>
              <a:t>1) 1           2) 2                    3) 3</a:t>
            </a:r>
          </a:p>
          <a:p>
            <a:endParaRPr lang="ru-RU" dirty="0" smtClean="0"/>
          </a:p>
          <a:p>
            <a:r>
              <a:rPr lang="ru-RU" dirty="0" smtClean="0"/>
              <a:t>Верный ответ: 331122</a:t>
            </a:r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ЕГЭ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2581" y="6041289"/>
            <a:ext cx="3142785" cy="64839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9458" name="Picture 2" descr="Задание ЕГЭ по би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75" y="1641085"/>
            <a:ext cx="2705100" cy="472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83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6030951" cy="5241073"/>
          </a:xfrm>
        </p:spPr>
        <p:txBody>
          <a:bodyPr>
            <a:normAutofit/>
          </a:bodyPr>
          <a:lstStyle/>
          <a:p>
            <a:r>
              <a:rPr lang="ru-RU" dirty="0" smtClean="0"/>
              <a:t>Какой цифрой на рисунке обозначена структура, в которой запасаются жиры и которая может превращаться в красный костный мозг при большой кровопотере?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Верный ответ: 5</a:t>
            </a:r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ЕГЭ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2581" y="4848109"/>
            <a:ext cx="3142785" cy="64839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482" name="Picture 2" descr="Задание ЕГЭ по би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028" y="3691053"/>
            <a:ext cx="6558258" cy="258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80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6030951" cy="524107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Установите соответствие между характеристиками и объектами, обозначенными на рисунке выше цифрами 1, 2, 3, 4: к каждой позиции, данной в первом столбце, подберите соответствующую позицию из второго столбца.</a:t>
            </a:r>
          </a:p>
          <a:p>
            <a:r>
              <a:rPr lang="ru-RU" dirty="0" smtClean="0"/>
              <a:t>ХАРАКТЕРИСТИКИ</a:t>
            </a:r>
          </a:p>
          <a:p>
            <a:endParaRPr lang="ru-RU" dirty="0" smtClean="0"/>
          </a:p>
          <a:p>
            <a:r>
              <a:rPr lang="ru-RU" dirty="0" smtClean="0"/>
              <a:t>А) предплюсневые кости</a:t>
            </a:r>
          </a:p>
          <a:p>
            <a:r>
              <a:rPr lang="ru-RU" dirty="0" smtClean="0"/>
              <a:t>Б) основная опорная функция</a:t>
            </a:r>
          </a:p>
          <a:p>
            <a:r>
              <a:rPr lang="ru-RU" dirty="0" smtClean="0"/>
              <a:t>В) длинная непарная плоская губчатая кость</a:t>
            </a:r>
          </a:p>
          <a:p>
            <a:r>
              <a:rPr lang="ru-RU" dirty="0" smtClean="0"/>
              <a:t>Г) посредством ребер соединяется с грудиной</a:t>
            </a:r>
          </a:p>
          <a:p>
            <a:r>
              <a:rPr lang="ru-RU" dirty="0" smtClean="0"/>
              <a:t>Д) запястно-пястные суставы</a:t>
            </a:r>
          </a:p>
          <a:p>
            <a:r>
              <a:rPr lang="ru-RU" dirty="0" smtClean="0"/>
              <a:t>Е) амортизационная функция</a:t>
            </a:r>
          </a:p>
          <a:p>
            <a:r>
              <a:rPr lang="ru-RU" dirty="0" smtClean="0"/>
              <a:t>ОБЪЕКТЫ</a:t>
            </a:r>
          </a:p>
          <a:p>
            <a:r>
              <a:rPr lang="ru-RU" dirty="0" smtClean="0"/>
              <a:t>1) 1        2) 2          3) 3        4) 4</a:t>
            </a:r>
          </a:p>
          <a:p>
            <a:endParaRPr lang="ru-RU" dirty="0" smtClean="0"/>
          </a:p>
          <a:p>
            <a:r>
              <a:rPr lang="ru-RU" dirty="0" smtClean="0"/>
              <a:t>Верный ответ: 314121</a:t>
            </a:r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ЕГЭ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081" y="5843237"/>
            <a:ext cx="3805353" cy="64839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1506" name="Picture 2" descr="Задание ЕГЭ по би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287" y="813572"/>
            <a:ext cx="3248025" cy="581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88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4703956" cy="524107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Защитная</a:t>
            </a:r>
          </a:p>
          <a:p>
            <a:r>
              <a:rPr lang="ru-RU" dirty="0" smtClean="0"/>
              <a:t>Оберегает внутренние органы от механических воздействий. Череп - вместилище головного мозга и органов чувств: надежно защищает их. Соединяясь друг с другом, позвонки образуют позвоночный (спинномозговой) канал, в котором располагается хорошо защищенный спинной мозг.</a:t>
            </a:r>
          </a:p>
          <a:p>
            <a:endParaRPr lang="ru-RU" dirty="0" smtClean="0"/>
          </a:p>
          <a:p>
            <a:r>
              <a:rPr lang="ru-RU" dirty="0" smtClean="0"/>
              <a:t>Опорная</a:t>
            </a:r>
          </a:p>
          <a:p>
            <a:r>
              <a:rPr lang="ru-RU" dirty="0" smtClean="0"/>
              <a:t>Опорная функция скелета заключается в прикреплении мягких тканей, внутренних органов к различным частям скелета.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Функции скелета человека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2530" name="Picture 2" descr="Спинной мозг в позвоночном канал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256" y="1873404"/>
            <a:ext cx="4873641" cy="451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60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439936" cy="5241073"/>
          </a:xfrm>
        </p:spPr>
        <p:txBody>
          <a:bodyPr/>
          <a:lstStyle/>
          <a:p>
            <a:r>
              <a:rPr lang="ru-RU" dirty="0" smtClean="0"/>
              <a:t>Рессорная (фр. </a:t>
            </a:r>
            <a:r>
              <a:rPr lang="ru-RU" dirty="0" err="1" smtClean="0"/>
              <a:t>ressort</a:t>
            </a:r>
            <a:r>
              <a:rPr lang="ru-RU" dirty="0" smtClean="0"/>
              <a:t>, буквально - упругость, пружина)</a:t>
            </a:r>
          </a:p>
          <a:p>
            <a:r>
              <a:rPr lang="ru-RU" dirty="0" smtClean="0"/>
              <a:t>Эту функцию скелета также называют - амортизирующая (фр. </a:t>
            </a:r>
            <a:r>
              <a:rPr lang="ru-RU" dirty="0" err="1" smtClean="0"/>
              <a:t>amortir</a:t>
            </a:r>
            <a:r>
              <a:rPr lang="ru-RU" dirty="0" smtClean="0"/>
              <a:t> - ослаблять, смягчать, заглушать). Строение скелета (изгибы позвоночника, сводчатая стопа, межпозвонковые диски) обеспечивает смягчение толчков и сотрясений при передвижении, равномерное распределение нагрузки.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Функции скелета человека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3554" name="Picture 2" descr="Рессорная функция скел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332" y="2009170"/>
            <a:ext cx="6333350" cy="3953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05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216912" cy="524107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Двигательная (локомоторная - лат. </a:t>
            </a:r>
            <a:r>
              <a:rPr lang="ru-RU" dirty="0" err="1" smtClean="0"/>
              <a:t>locus</a:t>
            </a:r>
            <a:r>
              <a:rPr lang="ru-RU" dirty="0" smtClean="0"/>
              <a:t> - место + </a:t>
            </a:r>
            <a:r>
              <a:rPr lang="ru-RU" dirty="0" err="1" smtClean="0"/>
              <a:t>motor</a:t>
            </a:r>
            <a:r>
              <a:rPr lang="ru-RU" dirty="0" smtClean="0"/>
              <a:t> – двигатель)</a:t>
            </a:r>
          </a:p>
          <a:p>
            <a:r>
              <a:rPr lang="ru-RU" dirty="0" smtClean="0"/>
              <a:t>Кости в местах суставов (подвижных соединений) образуют рычаги, под действием которых мышцы приводятся в движение.</a:t>
            </a:r>
          </a:p>
          <a:p>
            <a:endParaRPr lang="ru-RU" dirty="0" smtClean="0"/>
          </a:p>
          <a:p>
            <a:r>
              <a:rPr lang="ru-RU" dirty="0" smtClean="0"/>
              <a:t>Метаболическая (биологическая)</a:t>
            </a:r>
          </a:p>
          <a:p>
            <a:r>
              <a:rPr lang="ru-RU" dirty="0" smtClean="0"/>
              <a:t>Кости активно участвуют в минеральном обмене: кости - депо кальция, фосфора. При нарушении минерального обмена возникает множество заболеваний, наиболее известное - рахит, мы обсудим данное заболевание в этой статье.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Функции скелета человека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4578" name="Picture 2" descr="Работа трицепса и бицепс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278" y="2033779"/>
            <a:ext cx="6244141" cy="393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93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6131312" cy="524107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Кроветворная</a:t>
            </a:r>
          </a:p>
          <a:p>
            <a:r>
              <a:rPr lang="ru-RU" dirty="0" smtClean="0"/>
              <a:t>Губчатое вещество - место расположения красного костного мозга, в котором появляются и дифференцируются клетки крови: эритроциты, лейкоциты и тромбоциты.</a:t>
            </a:r>
          </a:p>
          <a:p>
            <a:endParaRPr lang="ru-RU" dirty="0" smtClean="0"/>
          </a:p>
          <a:p>
            <a:r>
              <a:rPr lang="ru-RU" dirty="0" smtClean="0"/>
              <a:t>Внутри трубчатых костей расположен костномозговой канал, в котором находится желтый костный мозг. Он выполняет питательную функцию (накопление жиров), в случае кровопотери способен превращаться в красный костный мозг (резервная функция).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Функции скелета человека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5602" name="Picture 2" descr="Костный моз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767" y="2472672"/>
            <a:ext cx="5345151" cy="321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31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317273" cy="524107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Осевой скелет - главная ось тела, опора всего скелета. Осевой скелет включает в себя позвоночник, грудную клетку (грудина и ребра) и череп. Позвоночник (позвоночный столб) состоит из 32-34 позвонков, имеет следующие отделы:</a:t>
            </a:r>
          </a:p>
          <a:p>
            <a:endParaRPr lang="ru-RU" dirty="0" smtClean="0"/>
          </a:p>
          <a:p>
            <a:r>
              <a:rPr lang="ru-RU" dirty="0" smtClean="0"/>
              <a:t>Шейный - 7 позвонков</a:t>
            </a:r>
          </a:p>
          <a:p>
            <a:r>
              <a:rPr lang="ru-RU" dirty="0" smtClean="0"/>
              <a:t>Грудной - 12</a:t>
            </a:r>
          </a:p>
          <a:p>
            <a:r>
              <a:rPr lang="ru-RU" dirty="0" smtClean="0"/>
              <a:t>Поясничный - 5</a:t>
            </a:r>
          </a:p>
          <a:p>
            <a:r>
              <a:rPr lang="ru-RU" dirty="0" smtClean="0"/>
              <a:t>Крестцовый - 5</a:t>
            </a:r>
          </a:p>
          <a:p>
            <a:r>
              <a:rPr lang="ru-RU" dirty="0" smtClean="0"/>
              <a:t>Копчиковый - 3-5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Осевой скелет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6626" name="Picture 2" descr="Строение позвоночн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156" y="2042455"/>
            <a:ext cx="6077263" cy="443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89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11786838" cy="524107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 состав костной ткани входят:</a:t>
            </a:r>
          </a:p>
          <a:p>
            <a:r>
              <a:rPr lang="ru-RU" dirty="0" smtClean="0"/>
              <a:t>органические вещества (в основном белки): придают костям гибкость и упругость;</a:t>
            </a:r>
          </a:p>
          <a:p>
            <a:r>
              <a:rPr lang="ru-RU" dirty="0" smtClean="0"/>
              <a:t>неорганические вещества (вода, соли кальция, магния, фосфаты): минеральные соли придают костям твердость.</a:t>
            </a:r>
          </a:p>
          <a:p>
            <a:r>
              <a:rPr lang="ru-RU" dirty="0" smtClean="0"/>
              <a:t>Органическое вещество костной ткани называется </a:t>
            </a:r>
            <a:r>
              <a:rPr lang="ru-RU" b="1" dirty="0" smtClean="0">
                <a:solidFill>
                  <a:srgbClr val="FF0000"/>
                </a:solidFill>
              </a:rPr>
              <a:t>оссеином</a:t>
            </a:r>
            <a:r>
              <a:rPr lang="ru-RU" dirty="0" smtClean="0"/>
              <a:t>. В состав оссеина входят белки (коллаген и др.), небольшая доля липидов (лецитин и др.) и углеводов (гликоген). Коллаген — основной белок костной ткани.</a:t>
            </a:r>
          </a:p>
          <a:p>
            <a:r>
              <a:rPr lang="ru-RU" dirty="0" smtClean="0"/>
              <a:t>В детском возрасте количество органических веществ максимально, кости детей упругие, устойчивы к переломам, однако легко деформируются при чрезмерных нагрузках.</a:t>
            </a:r>
          </a:p>
          <a:p>
            <a:r>
              <a:rPr lang="ru-RU" dirty="0" smtClean="0"/>
              <a:t>С возрастом количество органических веществ уменьшается, а доля минеральных солей увеличивается. Кости приобретают твердость и прочность.</a:t>
            </a:r>
          </a:p>
          <a:p>
            <a:r>
              <a:rPr lang="ru-RU" dirty="0" smtClean="0"/>
              <a:t>У пожилых людей в костях уменьшается доля минеральных веществ, из-за этого их кости становятся более хрупкими.</a:t>
            </a:r>
          </a:p>
          <a:p>
            <a:r>
              <a:rPr lang="ru-RU" dirty="0" smtClean="0"/>
              <a:t>При сжигании кость чернеет с выделением углерода, который остаётся после разложения органических веществ. </a:t>
            </a:r>
          </a:p>
          <a:p>
            <a:r>
              <a:rPr lang="ru-RU" dirty="0" smtClean="0"/>
              <a:t>В растворах кислот минеральные соли костной ткани растворяются — остается оссеин, и кости становятся пористыми и эластичными, но сохраняют свою форму.</a:t>
            </a:r>
          </a:p>
          <a:p>
            <a:r>
              <a:rPr lang="ru-RU" dirty="0" smtClean="0"/>
              <a:t>При удалении органических веществ путем сжигания кость также сохраняет первоначальную форму, но становится хрупкой и легко крошится.</a:t>
            </a:r>
          </a:p>
          <a:p>
            <a:r>
              <a:rPr lang="ru-RU" dirty="0" smtClean="0"/>
              <a:t>Только правильное сочетание органических и неорганических веществ делает кость твердой и упругой. Прочность скелета значительно возрастает благодаря сложной архитектуре внутреннего строения костей.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Костная ткань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5388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707565" cy="524107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Каждый позвонок (за исключением первого шейного - атланта, который имеет только переднюю и заднюю дуги) образован телом и дугой, которые ограничивают отверстие позвоночного канала с проходящим в нем спинным мозгом. В составе позвонка также находятся отростки: суставные и поперечные, остистый отросток. Соединяясь друг с другом суставными отростками, позвонки образуют позвоночный столб со спинномозговым каналом внутри - надежным вместилищем спинного мозга.</a:t>
            </a:r>
          </a:p>
          <a:p>
            <a:endParaRPr lang="ru-RU" dirty="0" smtClean="0"/>
          </a:p>
          <a:p>
            <a:r>
              <a:rPr lang="ru-RU" dirty="0" smtClean="0"/>
              <a:t>У поясничных позвонков наиболее массивные и большие тела: соразмерно нагрузке, которую им приходится выполнять (по сравнению с шейными позвонками).</a:t>
            </a:r>
          </a:p>
          <a:p>
            <a:endParaRPr lang="ru-RU" dirty="0" smtClean="0"/>
          </a:p>
          <a:p>
            <a:r>
              <a:rPr lang="ru-RU" dirty="0" smtClean="0"/>
              <a:t>Строение шейных, грудных и поясничных позвонков отличается между собой. Первый шейный позвонок - атлант (лат. </a:t>
            </a:r>
            <a:r>
              <a:rPr lang="ru-RU" dirty="0" err="1" smtClean="0"/>
              <a:t>atlantus</a:t>
            </a:r>
            <a:r>
              <a:rPr lang="ru-RU" dirty="0" smtClean="0"/>
              <a:t> - несущий) соединяется с затылочной костью черепа и образует с ней сустав. Атлант не имеет тела, у него есть только передняя и задняя дуги. Второй шейный позвонок - аксис (осевой позвонок, </a:t>
            </a:r>
            <a:r>
              <a:rPr lang="ru-RU" dirty="0" err="1" smtClean="0"/>
              <a:t>эпистрофей</a:t>
            </a:r>
            <a:r>
              <a:rPr lang="ru-RU" dirty="0" smtClean="0"/>
              <a:t>) имеет вырост тела - зуб, участвует в повороте головы.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Строение позвонков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7650" name="Picture 2" descr="Строение позвон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019" y="1382749"/>
            <a:ext cx="5947320" cy="240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Аксис и атлан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804" y="3911400"/>
            <a:ext cx="4961750" cy="271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76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11786838" cy="524107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Череп 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8674" name="Picture 2" descr="Лицевой отдел череп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81" y="1685153"/>
            <a:ext cx="5255399" cy="443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Мозговой отдел череп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301" y="1517518"/>
            <a:ext cx="5880797" cy="497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70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Пояс конечностей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9698" name="Picture 2" descr="Плечевой и тазовый пояс челове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13" y="1382713"/>
            <a:ext cx="10779174" cy="524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94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Скелет конечностей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0722" name="Picture 2" descr="Верхняя и нижняя конечность челове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881" y="1382713"/>
            <a:ext cx="7758237" cy="524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33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Опорно</a:t>
            </a:r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– двигательный аппарат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1746" name="Picture 2" descr="Плечевой и тазобедренный суставы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32" y="1382713"/>
            <a:ext cx="11077135" cy="524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Лучевая кость на рисунк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51" y="713640"/>
            <a:ext cx="10767815" cy="524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28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11786838" cy="524107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Особенности скелета отличают человека от многих других животных. Некоторые из этих особенностей связанны с </a:t>
            </a:r>
            <a:r>
              <a:rPr lang="ru-RU" dirty="0" err="1" smtClean="0"/>
              <a:t>прямохождением</a:t>
            </a:r>
            <a:r>
              <a:rPr lang="ru-RU" dirty="0" smtClean="0"/>
              <a:t> и трудовой деятельностью.</a:t>
            </a:r>
          </a:p>
          <a:p>
            <a:endParaRPr lang="ru-RU" dirty="0" smtClean="0"/>
          </a:p>
          <a:p>
            <a:r>
              <a:rPr lang="ru-RU" dirty="0" smtClean="0"/>
              <a:t>Мозговой отдел черепа преобладает над лицевым (у обезьян - наоборот)</a:t>
            </a:r>
          </a:p>
          <a:p>
            <a:r>
              <a:rPr lang="ru-RU" dirty="0" smtClean="0"/>
              <a:t>Слабо выражены надбровные дуги</a:t>
            </a:r>
          </a:p>
          <a:p>
            <a:r>
              <a:rPr lang="ru-RU" dirty="0" smtClean="0"/>
              <a:t>Менее массивная челюсть, чем у обезьян</a:t>
            </a:r>
          </a:p>
          <a:p>
            <a:r>
              <a:rPr lang="ru-RU" dirty="0" smtClean="0"/>
              <a:t>Хорошо развит подбородочный выступ, что указывает на возможность членораздельной речи у человека</a:t>
            </a:r>
          </a:p>
          <a:p>
            <a:r>
              <a:rPr lang="ru-RU" dirty="0" smtClean="0"/>
              <a:t>Череп сверху насаживается на позвоночник, а не подвешивается спереди, как у животных</a:t>
            </a:r>
          </a:p>
          <a:p>
            <a:r>
              <a:rPr lang="ru-RU" dirty="0" smtClean="0"/>
              <a:t>Позвоночный столб имеет 4 физиологических изгиба: 2 кпереди (лордоз) и 2 кзади (кифоз)</a:t>
            </a:r>
          </a:p>
          <a:p>
            <a:r>
              <a:rPr lang="ru-RU" dirty="0" smtClean="0"/>
              <a:t>Масса позвонков сверху вниз (от шейного отдела к поясничному) увеличивается соразмерно нагрузке</a:t>
            </a:r>
          </a:p>
          <a:p>
            <a:r>
              <a:rPr lang="ru-RU" dirty="0" smtClean="0"/>
              <a:t>Грудная клетка уплощенная (в спинно-брюшном направлении)</a:t>
            </a:r>
          </a:p>
          <a:p>
            <a:r>
              <a:rPr lang="ru-RU" dirty="0" smtClean="0"/>
              <a:t>Массивные нижние конечности</a:t>
            </a:r>
          </a:p>
          <a:p>
            <a:r>
              <a:rPr lang="ru-RU" dirty="0" smtClean="0"/>
              <a:t>Широкий, низкий таз (у обезьян - узкий, высокий и длинный)</a:t>
            </a:r>
          </a:p>
          <a:p>
            <a:r>
              <a:rPr lang="ru-RU" dirty="0" smtClean="0"/>
              <a:t>Сводчатая стопа - помогает равномерно распределить нагрузку, у обезьян стопа плоская</a:t>
            </a:r>
          </a:p>
          <a:p>
            <a:r>
              <a:rPr lang="ru-RU" dirty="0" smtClean="0"/>
              <a:t>Противопоставление большого пальца всем остальным - основа хватательной функции руки (общий признак отряда приматы, сходен у человека и шимпанзе)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Особенности скелета человека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0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Особенности скелета человека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3794" name="Picture 2" descr="Таз человека и таз шимпанз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81" y="1382750"/>
            <a:ext cx="6268844" cy="339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Череп человека и обезьяны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985" y="2785578"/>
            <a:ext cx="5485067" cy="39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71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6156014" cy="524107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Наиболее часто при слабости мышц голени и стопы, связочного аппарата, изменяется форма стопы, опускается ее поперечный и продольный свод: такое заболевание называется плоскостопием.</a:t>
            </a:r>
          </a:p>
          <a:p>
            <a:r>
              <a:rPr lang="ru-RU" dirty="0" smtClean="0"/>
              <a:t>Причины: неправильная обувь, избыточный вес, длительное хождение или стояние (чрезмерно повышенная или пониженная нагрузка). Сопровождается болями в стопе, неестественной походкой. Из-за смещения центра тяжести организма плоскостопие может приводить к нарушению осанки.</a:t>
            </a:r>
          </a:p>
          <a:p>
            <a:endParaRPr lang="ru-RU" dirty="0" smtClean="0"/>
          </a:p>
          <a:p>
            <a:r>
              <a:rPr lang="ru-RU" dirty="0" smtClean="0"/>
              <a:t>Лечение: физические упражнения, ортопедические стельки (греч. </a:t>
            </a:r>
            <a:r>
              <a:rPr lang="ru-RU" dirty="0" err="1" smtClean="0"/>
              <a:t>orthos</a:t>
            </a:r>
            <a:r>
              <a:rPr lang="ru-RU" dirty="0" smtClean="0"/>
              <a:t> – прямой, правильный + </a:t>
            </a:r>
            <a:r>
              <a:rPr lang="ru-RU" dirty="0" err="1" smtClean="0"/>
              <a:t>paedos</a:t>
            </a:r>
            <a:r>
              <a:rPr lang="ru-RU" dirty="0" smtClean="0"/>
              <a:t> – ребенок).</a:t>
            </a:r>
          </a:p>
          <a:p>
            <a:r>
              <a:rPr lang="ru-RU" dirty="0" smtClean="0"/>
              <a:t>Супинаторы (лат. </a:t>
            </a:r>
            <a:r>
              <a:rPr lang="ru-RU" dirty="0" err="1" smtClean="0"/>
              <a:t>supino</a:t>
            </a:r>
            <a:r>
              <a:rPr lang="ru-RU" dirty="0" smtClean="0"/>
              <a:t> - опрокидываю) - внутренняя деталь низа обуви, поднимающая внутренний край стопы, прикрепляемая к стельке, или между стелькой и полустелькой. Супинаторы предназначены для уменьшения нагрузки на свод стопы и </a:t>
            </a:r>
            <a:r>
              <a:rPr lang="ru-RU" dirty="0" err="1" smtClean="0"/>
              <a:t>формоустойчивости</a:t>
            </a:r>
            <a:r>
              <a:rPr lang="ru-RU" dirty="0" smtClean="0"/>
              <a:t> подошвы.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Заболевания </a:t>
            </a:r>
            <a:r>
              <a:rPr lang="ru-RU" sz="4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опорно</a:t>
            </a:r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– двигательного аппарата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4818" name="Picture 2" descr="Плоскостоп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595" y="1478799"/>
            <a:ext cx="5630824" cy="252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Ортопедические стельки, супинатор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401" y="4218063"/>
            <a:ext cx="4207211" cy="240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37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350726" cy="524107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Рахит (греч. </a:t>
            </a:r>
            <a:r>
              <a:rPr lang="ru-RU" dirty="0" err="1" smtClean="0"/>
              <a:t>rhachis</a:t>
            </a:r>
            <a:r>
              <a:rPr lang="ru-RU" dirty="0" smtClean="0"/>
              <a:t> - позвоночник) - заболевание детей грудного и раннего возраста, связанное с нарушением костеобразования и недостаточностью минерализации костей.</a:t>
            </a:r>
          </a:p>
          <a:p>
            <a:endParaRPr lang="ru-RU" dirty="0" smtClean="0"/>
          </a:p>
          <a:p>
            <a:r>
              <a:rPr lang="ru-RU" dirty="0" smtClean="0"/>
              <a:t>Причины рахита: недостаточное получение витамина D с пищей, недостаточное нахождение на солнце (недостаточное облучение ультрафиолетом - необходимо для синтеза витамина D в организме), недоношенность ребенка.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Заболевания </a:t>
            </a:r>
            <a:r>
              <a:rPr lang="ru-RU" sz="4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опорно</a:t>
            </a:r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– двигательного аппарата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5842" name="Picture 2" descr="Рахит, искривление нижних конечнос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693" y="1955329"/>
            <a:ext cx="5938411" cy="403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89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11786838" cy="524107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Различают три типа клеток костной ткани:</a:t>
            </a:r>
          </a:p>
          <a:p>
            <a:r>
              <a:rPr lang="ru-RU" dirty="0" smtClean="0"/>
              <a:t>остеобласты;</a:t>
            </a:r>
          </a:p>
          <a:p>
            <a:r>
              <a:rPr lang="ru-RU" dirty="0" smtClean="0"/>
              <a:t>остеоциты;</a:t>
            </a:r>
          </a:p>
          <a:p>
            <a:r>
              <a:rPr lang="ru-RU" dirty="0" smtClean="0"/>
              <a:t>остеокласты.</a:t>
            </a:r>
          </a:p>
          <a:p>
            <a:r>
              <a:rPr lang="ru-RU" dirty="0" smtClean="0"/>
              <a:t>Остеобласты — стволовые клетки, образующие костную ткань (остеогенные клетки). Остеобластов очень много в растущей кости, особенно под надкостницей и в области </a:t>
            </a:r>
            <a:r>
              <a:rPr lang="ru-RU" dirty="0" err="1" smtClean="0"/>
              <a:t>эпифизарного</a:t>
            </a:r>
            <a:r>
              <a:rPr lang="ru-RU" dirty="0" smtClean="0"/>
              <a:t> хряща.</a:t>
            </a:r>
          </a:p>
          <a:p>
            <a:r>
              <a:rPr lang="ru-RU" dirty="0" smtClean="0"/>
              <a:t>У взрослого человека, когда рост костей закончен, эти клетки встречаются только в участках восстановления костной ткани (например, при переломах и трещинах костей).</a:t>
            </a:r>
          </a:p>
          <a:p>
            <a:r>
              <a:rPr lang="ru-RU" dirty="0" smtClean="0"/>
              <a:t>Остеобласты образуют  промежуточное вещество кости. Оно состоит из пучков коллагеновых волокон, пропитанных минеральными солями. При сочетании органических и неорганических веществ создается упругая и твердая конструкция.</a:t>
            </a:r>
          </a:p>
          <a:p>
            <a:r>
              <a:rPr lang="ru-RU" dirty="0" smtClean="0"/>
              <a:t>Промежуточное вещество в виде тонких концентрических пластинок образует цилиндры — остеоны. В центре цилиндра находится канал с кровеносными капиллярами — гаверсов канал.</a:t>
            </a:r>
          </a:p>
          <a:p>
            <a:r>
              <a:rPr lang="ru-RU" dirty="0" smtClean="0"/>
              <a:t>Остеобласты постепенно окружаются пластинами промежуточного вещества и превращаются в остеоциты (костные клетки), которые залегают в остеонах.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Микроскопическое строение кости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2621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6030951" cy="5241073"/>
          </a:xfrm>
        </p:spPr>
        <p:txBody>
          <a:bodyPr>
            <a:normAutofit/>
          </a:bodyPr>
          <a:lstStyle/>
          <a:p>
            <a:r>
              <a:rPr lang="ru-RU" dirty="0"/>
              <a:t>Какой цифрой на рисунке обозначена кость мозгового отдела черепа, в ямке которой расположен гипофиз</a:t>
            </a:r>
            <a:r>
              <a:rPr lang="ru-RU" dirty="0" smtClean="0"/>
              <a:t>?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Верный ответ: 6 (клиновидная кость)</a:t>
            </a:r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ЕГЭ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290" y="3902925"/>
            <a:ext cx="6233532" cy="64839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6866" name="Picture 2" descr="Задание ЕГЭ по би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491" y="2480911"/>
            <a:ext cx="5130103" cy="378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99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2581" y="1416205"/>
            <a:ext cx="5817219" cy="5319132"/>
          </a:xfrm>
        </p:spPr>
        <p:txBody>
          <a:bodyPr>
            <a:normAutofit fontScale="32500" lnSpcReduction="20000"/>
          </a:bodyPr>
          <a:lstStyle/>
          <a:p>
            <a:r>
              <a:rPr lang="en-CA" dirty="0" smtClean="0">
                <a:hlinkClick r:id="rId2"/>
              </a:rPr>
              <a:t>https://studarium.ru/public/img/articles/796.jpg</a:t>
            </a:r>
            <a:endParaRPr lang="ru-RU" dirty="0" smtClean="0"/>
          </a:p>
          <a:p>
            <a:r>
              <a:rPr lang="en-CA" dirty="0" smtClean="0">
                <a:hlinkClick r:id="rId3"/>
              </a:rPr>
              <a:t>https://studarium.ru/article/81</a:t>
            </a:r>
            <a:endParaRPr lang="ru-RU" dirty="0" smtClean="0"/>
          </a:p>
          <a:p>
            <a:r>
              <a:rPr lang="en-CA" dirty="0" smtClean="0">
                <a:hlinkClick r:id="rId4"/>
              </a:rPr>
              <a:t>https://foxford.ru/wiki/biologiya/oporno-dvigatelnaya-sistema-cheloveka-skelet?utm_referrer=https%3A%2F%2Fyandex.ru%2F</a:t>
            </a:r>
            <a:endParaRPr lang="ru-RU" dirty="0" smtClean="0"/>
          </a:p>
          <a:p>
            <a:r>
              <a:rPr lang="en-CA" dirty="0" smtClean="0">
                <a:hlinkClick r:id="rId5"/>
              </a:rPr>
              <a:t>https://u.foxford.ngcdn.ru/uploads/tinymce_file/file/134229/44e15597faf0bce1.png</a:t>
            </a:r>
            <a:endParaRPr lang="ru-RU" dirty="0" smtClean="0"/>
          </a:p>
          <a:p>
            <a:r>
              <a:rPr lang="en-CA" dirty="0" smtClean="0">
                <a:hlinkClick r:id="rId6"/>
              </a:rPr>
              <a:t>https://studarium.ru/public/img/articles/797.jpg</a:t>
            </a:r>
            <a:endParaRPr lang="ru-RU" dirty="0" smtClean="0"/>
          </a:p>
          <a:p>
            <a:r>
              <a:rPr lang="en-CA" dirty="0" smtClean="0">
                <a:hlinkClick r:id="rId7"/>
              </a:rPr>
              <a:t>https://studarium.ru/public/img/articles/799.jpg</a:t>
            </a:r>
            <a:endParaRPr lang="ru-RU" dirty="0" smtClean="0"/>
          </a:p>
          <a:p>
            <a:r>
              <a:rPr lang="en-CA" dirty="0" smtClean="0">
                <a:hlinkClick r:id="rId8"/>
              </a:rPr>
              <a:t>https://u.foxford.ngcdn.ru/uploads/tinymce_file/file/10879/288cc8664e008b29.png</a:t>
            </a:r>
            <a:endParaRPr lang="ru-RU" dirty="0" smtClean="0"/>
          </a:p>
          <a:p>
            <a:r>
              <a:rPr lang="en-CA" dirty="0" smtClean="0">
                <a:hlinkClick r:id="rId9"/>
              </a:rPr>
              <a:t>https://u.foxford.ngcdn.ru/uploads/tinymce_file/file/10880/cd0049a12c39885e.png</a:t>
            </a:r>
            <a:endParaRPr lang="ru-RU" dirty="0" smtClean="0"/>
          </a:p>
          <a:p>
            <a:r>
              <a:rPr lang="en-CA" dirty="0" smtClean="0">
                <a:hlinkClick r:id="rId10"/>
              </a:rPr>
              <a:t>https://a.d-cd.net/hG3mIY1eziw8E46KxXnM3wouZdI-960.jpg</a:t>
            </a:r>
            <a:endParaRPr lang="ru-RU" dirty="0" smtClean="0"/>
          </a:p>
          <a:p>
            <a:r>
              <a:rPr lang="en-CA" dirty="0" smtClean="0">
                <a:hlinkClick r:id="rId11"/>
              </a:rPr>
              <a:t>https://cf4.ppt-online.org/files4/slide/g/GoYS1jDTuMnFx9lEqzpHa3CPb5XiO6vwr0A2Wd/slide-6.jpg</a:t>
            </a:r>
            <a:endParaRPr lang="ru-RU" dirty="0" smtClean="0"/>
          </a:p>
          <a:p>
            <a:r>
              <a:rPr lang="en-CA" dirty="0" smtClean="0">
                <a:hlinkClick r:id="rId12"/>
              </a:rPr>
              <a:t>https://s1.showslide.ru/s_slide/c655c5a00656de1dd1e591904032158a/ba9df813-b719-4398-aab1-cde230c95bf6.jpeg</a:t>
            </a:r>
            <a:endParaRPr lang="ru-RU" dirty="0" smtClean="0"/>
          </a:p>
          <a:p>
            <a:r>
              <a:rPr lang="en-CA" dirty="0" smtClean="0">
                <a:hlinkClick r:id="rId13"/>
              </a:rPr>
              <a:t>https://studarium.ru/public/img/articles/801.jpg</a:t>
            </a:r>
            <a:endParaRPr lang="ru-RU" dirty="0" smtClean="0"/>
          </a:p>
          <a:p>
            <a:r>
              <a:rPr lang="en-CA" dirty="0" smtClean="0">
                <a:hlinkClick r:id="rId14"/>
              </a:rPr>
              <a:t>https://studarium.ru/public/img/articles/800.jpg</a:t>
            </a:r>
            <a:endParaRPr lang="ru-RU" dirty="0" smtClean="0"/>
          </a:p>
          <a:p>
            <a:r>
              <a:rPr lang="en-CA" dirty="0" smtClean="0">
                <a:hlinkClick r:id="rId15"/>
              </a:rPr>
              <a:t>https://studarium.ru/public/img/articles/804.jpg</a:t>
            </a:r>
            <a:endParaRPr lang="ru-RU" dirty="0" smtClean="0"/>
          </a:p>
          <a:p>
            <a:r>
              <a:rPr lang="en-CA" dirty="0" smtClean="0">
                <a:hlinkClick r:id="rId16"/>
              </a:rPr>
              <a:t>https://studarium.ru/public/img/articles/805.jpg</a:t>
            </a:r>
            <a:endParaRPr lang="ru-RU" dirty="0" smtClean="0"/>
          </a:p>
          <a:p>
            <a:r>
              <a:rPr lang="en-CA" dirty="0" smtClean="0">
                <a:hlinkClick r:id="rId17"/>
              </a:rPr>
              <a:t>https://studarium.ru/public/img/articles/806.jpg</a:t>
            </a:r>
            <a:endParaRPr lang="ru-RU" dirty="0" smtClean="0"/>
          </a:p>
          <a:p>
            <a:r>
              <a:rPr lang="en-CA" dirty="0" smtClean="0">
                <a:hlinkClick r:id="rId18"/>
              </a:rPr>
              <a:t>https://studarium.ru/public/img/articles/2031.jpg</a:t>
            </a:r>
            <a:endParaRPr lang="ru-RU" dirty="0" smtClean="0"/>
          </a:p>
          <a:p>
            <a:r>
              <a:rPr lang="en-CA" dirty="0" smtClean="0">
                <a:hlinkClick r:id="rId19"/>
              </a:rPr>
              <a:t>https://studarium.ru/public/img/articles/807.jpg</a:t>
            </a:r>
            <a:endParaRPr lang="ru-RU" dirty="0" smtClean="0"/>
          </a:p>
          <a:p>
            <a:r>
              <a:rPr lang="en-CA" dirty="0" smtClean="0">
                <a:hlinkClick r:id="rId20"/>
              </a:rPr>
              <a:t>https://studarium.ru/public/img/articles/808.jpg</a:t>
            </a:r>
            <a:endParaRPr lang="ru-RU" dirty="0" smtClean="0"/>
          </a:p>
          <a:p>
            <a:r>
              <a:rPr lang="en-CA" dirty="0" smtClean="0">
                <a:hlinkClick r:id="rId21"/>
              </a:rPr>
              <a:t>https://studarium.ru/public/img/articles/809.jpg</a:t>
            </a:r>
            <a:endParaRPr lang="ru-RU" dirty="0" smtClean="0"/>
          </a:p>
          <a:p>
            <a:r>
              <a:rPr lang="en-CA" dirty="0" smtClean="0">
                <a:hlinkClick r:id="rId22"/>
              </a:rPr>
              <a:t>https://studarium.ru/public/img/tests/bio/bio_64_16.jpg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172200" y="1416205"/>
            <a:ext cx="5181600" cy="5319132"/>
          </a:xfrm>
        </p:spPr>
        <p:txBody>
          <a:bodyPr>
            <a:normAutofit fontScale="32500" lnSpcReduction="20000"/>
          </a:bodyPr>
          <a:lstStyle/>
          <a:p>
            <a:r>
              <a:rPr lang="en-CA" dirty="0" smtClean="0">
                <a:hlinkClick r:id="rId23"/>
              </a:rPr>
              <a:t>https://studarium.ru/public/img/tests/bio/bio_145_12.jpg</a:t>
            </a:r>
            <a:endParaRPr lang="ru-RU" dirty="0" smtClean="0"/>
          </a:p>
          <a:p>
            <a:r>
              <a:rPr lang="en-CA" dirty="0" smtClean="0">
                <a:hlinkClick r:id="rId24"/>
              </a:rPr>
              <a:t>https://studarium.ru/public/img/tests/bio/bio_143_12.jpg</a:t>
            </a:r>
            <a:endParaRPr lang="ru-RU" dirty="0" smtClean="0"/>
          </a:p>
          <a:p>
            <a:r>
              <a:rPr lang="en-CA" dirty="0" smtClean="0">
                <a:hlinkClick r:id="rId25"/>
              </a:rPr>
              <a:t>https://studarium.ru/public/img/articles/811.jpg</a:t>
            </a:r>
            <a:endParaRPr lang="ru-RU" dirty="0" smtClean="0"/>
          </a:p>
          <a:p>
            <a:r>
              <a:rPr lang="en-CA" dirty="0" smtClean="0">
                <a:hlinkClick r:id="rId26"/>
              </a:rPr>
              <a:t>https://studarium.ru/public/img/articles/2023.jpg</a:t>
            </a:r>
            <a:endParaRPr lang="ru-RU" dirty="0" smtClean="0"/>
          </a:p>
          <a:p>
            <a:r>
              <a:rPr lang="en-CA" dirty="0" smtClean="0">
                <a:hlinkClick r:id="rId27"/>
              </a:rPr>
              <a:t>https://studarium.ru/public/img/articles/812.jpg</a:t>
            </a:r>
            <a:endParaRPr lang="ru-RU" dirty="0" smtClean="0"/>
          </a:p>
          <a:p>
            <a:r>
              <a:rPr lang="en-CA" dirty="0" smtClean="0">
                <a:hlinkClick r:id="rId28"/>
              </a:rPr>
              <a:t>https://studarium.ru/public/img/articles/813.jpg</a:t>
            </a:r>
            <a:endParaRPr lang="ru-RU" dirty="0" smtClean="0"/>
          </a:p>
          <a:p>
            <a:r>
              <a:rPr lang="en-CA" dirty="0" smtClean="0">
                <a:hlinkClick r:id="rId29"/>
              </a:rPr>
              <a:t>https://studarium.ru/public/img/articles/814.jpg</a:t>
            </a:r>
            <a:endParaRPr lang="ru-RU" dirty="0" smtClean="0"/>
          </a:p>
          <a:p>
            <a:r>
              <a:rPr lang="en-CA" dirty="0" smtClean="0">
                <a:hlinkClick r:id="rId30"/>
              </a:rPr>
              <a:t>https://studarium.ru/public/img/articles/815.jpg</a:t>
            </a:r>
            <a:endParaRPr lang="ru-RU" dirty="0" smtClean="0"/>
          </a:p>
          <a:p>
            <a:r>
              <a:rPr lang="en-CA" dirty="0" smtClean="0">
                <a:hlinkClick r:id="rId31"/>
              </a:rPr>
              <a:t>https://studarium.ru/public/img/articles/2030.jpg</a:t>
            </a:r>
            <a:endParaRPr lang="ru-RU" dirty="0" smtClean="0"/>
          </a:p>
          <a:p>
            <a:r>
              <a:rPr lang="en-CA" dirty="0" smtClean="0">
                <a:hlinkClick r:id="rId32"/>
              </a:rPr>
              <a:t>https://studarium.ru/public/img/articles/821.jpg</a:t>
            </a:r>
            <a:endParaRPr lang="ru-RU" dirty="0" smtClean="0"/>
          </a:p>
          <a:p>
            <a:r>
              <a:rPr lang="en-CA" dirty="0" smtClean="0">
                <a:hlinkClick r:id="rId33"/>
              </a:rPr>
              <a:t>https://studarium.ru/public/img/articles/822.jpg</a:t>
            </a:r>
            <a:endParaRPr lang="ru-RU" dirty="0" smtClean="0"/>
          </a:p>
          <a:p>
            <a:r>
              <a:rPr lang="en-CA" dirty="0" smtClean="0">
                <a:hlinkClick r:id="rId34"/>
              </a:rPr>
              <a:t>https://studarium.ru/public/img/articles/2024.jpg</a:t>
            </a:r>
            <a:endParaRPr lang="ru-RU" dirty="0" smtClean="0"/>
          </a:p>
          <a:p>
            <a:r>
              <a:rPr lang="en-CA" dirty="0" smtClean="0">
                <a:hlinkClick r:id="rId35"/>
              </a:rPr>
              <a:t>https://studarium.ru/public/img/articles/2025.jpg</a:t>
            </a:r>
            <a:endParaRPr lang="ru-RU" dirty="0" smtClean="0"/>
          </a:p>
          <a:p>
            <a:r>
              <a:rPr lang="en-CA" dirty="0" smtClean="0">
                <a:hlinkClick r:id="rId36"/>
              </a:rPr>
              <a:t>https://studarium.ru/public/img/articles/2026.jpg</a:t>
            </a:r>
            <a:endParaRPr lang="ru-RU" dirty="0" smtClean="0"/>
          </a:p>
          <a:p>
            <a:r>
              <a:rPr lang="en-CA" dirty="0" smtClean="0">
                <a:hlinkClick r:id="rId37"/>
              </a:rPr>
              <a:t>https://studarium.ru/public/img/articles/824.jpg</a:t>
            </a:r>
            <a:endParaRPr lang="ru-RU" dirty="0" smtClean="0"/>
          </a:p>
          <a:p>
            <a:r>
              <a:rPr lang="en-CA" dirty="0" smtClean="0">
                <a:hlinkClick r:id="rId38"/>
              </a:rPr>
              <a:t>https://studarium.ru/public/img/tests/bio/bio_150_13.jpg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Источники информации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62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6298580" cy="524107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Остеоциты имеют крупное ядро и множество отростков. Тела клеток расположены в костных полостях - лакунах, а отростки - в костных канальцах. Многочисленные костные канальцы соединяются друг с другом (каналы </a:t>
            </a:r>
            <a:r>
              <a:rPr lang="ru-RU" dirty="0" err="1" smtClean="0"/>
              <a:t>Фолькмана</a:t>
            </a:r>
            <a:r>
              <a:rPr lang="ru-RU" dirty="0" smtClean="0"/>
              <a:t>), пронизывают всю костную ткань, сообщаются с </a:t>
            </a:r>
            <a:r>
              <a:rPr lang="ru-RU" dirty="0" err="1" smtClean="0"/>
              <a:t>периваскулярными</a:t>
            </a:r>
            <a:r>
              <a:rPr lang="ru-RU" dirty="0" smtClean="0"/>
              <a:t> пространствами (пространства вокруг кровеносных сосудов), и образуют дренажную систему костной ткани.</a:t>
            </a:r>
          </a:p>
          <a:p>
            <a:r>
              <a:rPr lang="ru-RU" dirty="0" smtClean="0"/>
              <a:t>Функция: обмен веществ между клетками и тканевой жидкостью и между клетками и межклеточным веществом. </a:t>
            </a:r>
          </a:p>
          <a:p>
            <a:endParaRPr lang="ru-RU" dirty="0" smtClean="0"/>
          </a:p>
          <a:p>
            <a:r>
              <a:rPr lang="ru-RU" dirty="0" smtClean="0"/>
              <a:t>Остеокласты — клетки, разрушающие старые и поврежденные костные клетки. Они выделяют ферменты, растворяющие коллагеновые волокна и минеральные соли.</a:t>
            </a:r>
          </a:p>
          <a:p>
            <a:endParaRPr lang="ru-RU" dirty="0" smtClean="0"/>
          </a:p>
          <a:p>
            <a:r>
              <a:rPr lang="ru-RU" dirty="0" smtClean="0"/>
              <a:t>Таким образом, в каждой кости в различные возрастные периоды имеется определенное количественное сочетание клеточных элементов: остеобластов, остеоцитов и остеокластов, которые создают новое костное вещество, разрушают старое и обеспечивают стабильность обмена кости.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Микроскопическое строение кости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50" name="Picture 2" descr="https://u.foxford.ngcdn.ru/uploads/tinymce_file/file/134229/44e15597faf0bc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603" y="1501695"/>
            <a:ext cx="4921405" cy="492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44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986346" cy="524107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Компактное вещество кости формируют костные пластины, плотно прилегающие друг к другу и образующие остеоны (структурные единицы компактного вещества костной ткани). Компактное вещество придает кости прочность.</a:t>
            </a:r>
          </a:p>
          <a:p>
            <a:endParaRPr lang="ru-RU" dirty="0" smtClean="0"/>
          </a:p>
          <a:p>
            <a:r>
              <a:rPr lang="ru-RU" dirty="0" smtClean="0"/>
              <a:t>Губчатое вещество также содержит костные пластинки, однако они не образуют остеоны, в связи с чем губчатое вещество менее прочное, чем компактное вещество. В губчатом веществе между костными перекладинами (костными балками) расположен красный костный мозг.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Микроскопическое строение кости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074" name="Picture 2" descr="Строение ко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95391"/>
            <a:ext cx="5931907" cy="34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658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696414" cy="524107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красном костном мозге проходят начальные стадии развития форменные элементы крови: здесь появляются эритроциты, лейкоциты, тромбоциты.</a:t>
            </a:r>
          </a:p>
          <a:p>
            <a:endParaRPr lang="ru-RU" dirty="0" smtClean="0"/>
          </a:p>
          <a:p>
            <a:r>
              <a:rPr lang="ru-RU" dirty="0" smtClean="0"/>
              <a:t>Желтый костный мозг (жировая ткань) выполняет питательную функцию: здесь накапливаются питательные вещества - жиры (липиды). В случае большой кровопотери желтый костный мозг способен замещаться клетками красного костного мозга.</a:t>
            </a:r>
          </a:p>
          <a:p>
            <a:endParaRPr lang="ru-RU" dirty="0" smtClean="0"/>
          </a:p>
          <a:p>
            <a:r>
              <a:rPr lang="ru-RU" dirty="0" smtClean="0"/>
              <a:t>Локализуется желтый костный мозг в костномозговых полостях (костномозговом канале) трубчатых костей (в диафизах).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Микроскопическое строение кости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098" name="Picture 2" descr="Красный и желтый костный моз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849" y="1539411"/>
            <a:ext cx="4879046" cy="487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540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5696414" cy="5241073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Костный мозг не имеет ничего общего с головным и спинным мозгом. Он не относится к нервной системе и не имеет нейронов.</a:t>
            </a:r>
          </a:p>
          <a:p>
            <a:endParaRPr lang="ru-RU" dirty="0" smtClean="0"/>
          </a:p>
          <a:p>
            <a:r>
              <a:rPr lang="ru-RU" dirty="0" smtClean="0"/>
              <a:t>Различают два вида костного мозга:</a:t>
            </a:r>
          </a:p>
          <a:p>
            <a:endParaRPr lang="ru-RU" dirty="0" smtClean="0"/>
          </a:p>
          <a:p>
            <a:r>
              <a:rPr lang="ru-RU" dirty="0" smtClean="0"/>
              <a:t>красный костный мозг: у взрослого человека - находится в эпифизах длинных трубчатых костей и в губчатом веществе позвонков;</a:t>
            </a:r>
          </a:p>
          <a:p>
            <a:r>
              <a:rPr lang="ru-RU" dirty="0" smtClean="0"/>
              <a:t>жёлтый костный мозг: у взрослого человека - заполняет костномозговые полости диафизов длинных (трубчатых) костей. В жёлтом костном мозгу преобладает жировая ткань, заместившая ретикулярную.</a:t>
            </a:r>
          </a:p>
          <a:p>
            <a:r>
              <a:rPr lang="ru-RU" dirty="0" smtClean="0"/>
              <a:t>Функция: </a:t>
            </a:r>
            <a:r>
              <a:rPr lang="ru-RU" b="1" dirty="0" err="1" smtClean="0">
                <a:solidFill>
                  <a:srgbClr val="FF0000"/>
                </a:solidFill>
              </a:rPr>
              <a:t>гемопоэз</a:t>
            </a:r>
            <a:r>
              <a:rPr lang="ru-RU" dirty="0" smtClean="0"/>
              <a:t> — образование клеток крови.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Костный мозг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122" name="Picture 2" descr="https://u.foxford.ngcdn.ru/uploads/tinymce_file/file/10879/288cc8664e008b2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722" y="1508821"/>
            <a:ext cx="4764746" cy="4764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801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81" y="1382750"/>
            <a:ext cx="4558990" cy="524107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Ребенок рождается с красным костным мозгом в полостях трубчатых костей, но к 25 годам в диафизах длинных трубчатых костей красный костный мозг полностью замещается желтым костным </a:t>
            </a:r>
            <a:r>
              <a:rPr lang="ru-RU" dirty="0" err="1" smtClean="0"/>
              <a:t>мзгом</a:t>
            </a:r>
            <a:r>
              <a:rPr lang="ru-RU" dirty="0" smtClean="0"/>
              <a:t>. Красный костный мозг — основной кроветворный орган человека.  </a:t>
            </a:r>
          </a:p>
          <a:p>
            <a:endParaRPr lang="ru-RU" dirty="0" smtClean="0"/>
          </a:p>
          <a:p>
            <a:r>
              <a:rPr lang="ru-RU" dirty="0" smtClean="0"/>
              <a:t>В желтом костном мозге  кроветворные элементы отсутствуют. После больших кровопотерь на месте желтого костного мозга может образоваться красный костный мозг.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581" y="230188"/>
            <a:ext cx="11786838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Опорно</a:t>
            </a:r>
            <a:r>
              <a:rPr lang="ru-RU" sz="4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– двигательный аппарат</a:t>
            </a:r>
            <a:endParaRPr lang="ru-RU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146" name="Picture 2" descr="https://u.foxford.ngcdn.ru/uploads/tinymce_file/file/10880/cd0049a12c39885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296" y="1492404"/>
            <a:ext cx="5032917" cy="503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9899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1412</TotalTime>
  <Words>3077</Words>
  <Application>Microsoft Office PowerPoint</Application>
  <PresentationFormat>Широкоэкранный</PresentationFormat>
  <Paragraphs>270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Calibri</vt:lpstr>
      <vt:lpstr>Calibri Light</vt:lpstr>
      <vt:lpstr>Cambria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Альбина</dc:creator>
  <cp:lastModifiedBy>Альбина</cp:lastModifiedBy>
  <cp:revision>14</cp:revision>
  <dcterms:created xsi:type="dcterms:W3CDTF">2024-06-02T04:40:56Z</dcterms:created>
  <dcterms:modified xsi:type="dcterms:W3CDTF">2024-06-03T04:13:34Z</dcterms:modified>
</cp:coreProperties>
</file>