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D93AC169-390F-421A-8CF7-479054D8931E}">
          <p14:sldIdLst>
            <p14:sldId id="256"/>
            <p14:sldId id="257"/>
            <p14:sldId id="258"/>
            <p14:sldId id="259"/>
            <p14:sldId id="260"/>
            <p14:sldId id="261"/>
          </p14:sldIdLst>
        </p14:section>
        <p14:section name="Раздел без заголовка" id="{55011478-3856-466D-8DDF-6295CACC0EDD}">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58" autoAdjust="0"/>
    <p:restoredTop sz="94660"/>
  </p:normalViewPr>
  <p:slideViewPr>
    <p:cSldViewPr snapToGrid="0">
      <p:cViewPr varScale="1">
        <p:scale>
          <a:sx n="86" d="100"/>
          <a:sy n="86" d="100"/>
        </p:scale>
        <p:origin x="331"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513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Date Placeholder 2"/>
          <p:cNvSpPr>
            <a:spLocks noGrp="1"/>
          </p:cNvSpPr>
          <p:nvPr>
            <p:ph type="dt" sz="half" idx="10"/>
          </p:nvPr>
        </p:nvSpPr>
        <p:spPr/>
        <p:txBody>
          <a:bodyPr/>
          <a:lstStyle/>
          <a:p>
            <a:fld id="{64569EF6-B5C0-4D53-9C24-F3F1DA50971E}" type="datetimeFigureOut">
              <a:rPr lang="ru-RU" smtClean="0"/>
              <a:t>03.06.2024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30720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20377591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5014162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26890586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378651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10181406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14118688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224123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3201786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4569EF6-B5C0-4D53-9C24-F3F1DA50971E}"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898229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4569EF6-B5C0-4D53-9C24-F3F1DA50971E}" type="datetimeFigureOut">
              <a:rPr lang="ru-RU" smtClean="0"/>
              <a:t>03.06.2024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548779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64569EF6-B5C0-4D53-9C24-F3F1DA50971E}" type="datetimeFigureOut">
              <a:rPr lang="ru-RU" smtClean="0"/>
              <a:t>03.06.2024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3062119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64569EF6-B5C0-4D53-9C24-F3F1DA50971E}" type="datetimeFigureOut">
              <a:rPr lang="ru-RU" smtClean="0"/>
              <a:t>03.06.2024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86041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569EF6-B5C0-4D53-9C24-F3F1DA50971E}" type="datetimeFigureOut">
              <a:rPr lang="ru-RU" smtClean="0"/>
              <a:t>03.06.2024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1801917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64569EF6-B5C0-4D53-9C24-F3F1DA50971E}" type="datetimeFigureOut">
              <a:rPr lang="ru-RU" smtClean="0"/>
              <a:t>03.06.2024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2573131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64569EF6-B5C0-4D53-9C24-F3F1DA50971E}" type="datetimeFigureOut">
              <a:rPr lang="ru-RU" smtClean="0"/>
              <a:t>03.06.2024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6AAE5E-E7A6-40F9-9123-107EA7A296E1}" type="slidenum">
              <a:rPr lang="ru-RU" smtClean="0"/>
              <a:t>‹#›</a:t>
            </a:fld>
            <a:endParaRPr lang="ru-RU"/>
          </a:p>
        </p:txBody>
      </p:sp>
    </p:spTree>
    <p:extLst>
      <p:ext uri="{BB962C8B-B14F-4D97-AF65-F5344CB8AC3E}">
        <p14:creationId xmlns:p14="http://schemas.microsoft.com/office/powerpoint/2010/main" val="3737078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64569EF6-B5C0-4D53-9C24-F3F1DA50971E}" type="datetimeFigureOut">
              <a:rPr lang="ru-RU" smtClean="0"/>
              <a:t>03.06.2024</a:t>
            </a:fld>
            <a:endParaRPr lang="ru-RU"/>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EA6AAE5E-E7A6-40F9-9123-107EA7A296E1}" type="slidenum">
              <a:rPr lang="ru-RU" smtClean="0"/>
              <a:t>‹#›</a:t>
            </a:fld>
            <a:endParaRPr lang="ru-RU"/>
          </a:p>
        </p:txBody>
      </p:sp>
    </p:spTree>
    <p:extLst>
      <p:ext uri="{BB962C8B-B14F-4D97-AF65-F5344CB8AC3E}">
        <p14:creationId xmlns:p14="http://schemas.microsoft.com/office/powerpoint/2010/main" val="374016050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4BD49F-303E-4E1F-92AC-77826EEFFDF3}"/>
              </a:ext>
            </a:extLst>
          </p:cNvPr>
          <p:cNvSpPr>
            <a:spLocks noGrp="1"/>
          </p:cNvSpPr>
          <p:nvPr>
            <p:ph type="ctrTitle"/>
          </p:nvPr>
        </p:nvSpPr>
        <p:spPr>
          <a:xfrm>
            <a:off x="1475678" y="-405354"/>
            <a:ext cx="9144000" cy="2387600"/>
          </a:xfrm>
        </p:spPr>
        <p:txBody>
          <a:bodyPr/>
          <a:lstStyle/>
          <a:p>
            <a:r>
              <a:rPr lang="en-US" b="0" i="1" dirty="0">
                <a:solidFill>
                  <a:srgbClr val="C00000"/>
                </a:solidFill>
                <a:effectLst/>
                <a:latin typeface="Bahnschrift SemiBold Condensed" panose="020B0502040204020203" pitchFamily="34" charset="0"/>
              </a:rPr>
              <a:t>Thanksgiving day</a:t>
            </a:r>
            <a:br>
              <a:rPr lang="ru-RU" b="0" i="1" dirty="0">
                <a:solidFill>
                  <a:srgbClr val="C00000"/>
                </a:solidFill>
                <a:effectLst/>
                <a:latin typeface="Bahnschrift SemiBold Condensed" panose="020B0502040204020203" pitchFamily="34" charset="0"/>
              </a:rPr>
            </a:br>
            <a:r>
              <a:rPr lang="ru-RU" sz="3200" b="0" i="1" dirty="0">
                <a:solidFill>
                  <a:srgbClr val="C00000"/>
                </a:solidFill>
                <a:effectLst/>
                <a:latin typeface="Bahnschrift SemiBold Condensed" panose="020B0502040204020203" pitchFamily="34" charset="0"/>
              </a:rPr>
              <a:t>День благодарения</a:t>
            </a:r>
            <a:endParaRPr lang="ru-RU" sz="3200" i="1" dirty="0">
              <a:solidFill>
                <a:srgbClr val="C00000"/>
              </a:solidFill>
              <a:latin typeface="Bahnschrift SemiBold Condensed" panose="020B0502040204020203" pitchFamily="34" charset="0"/>
            </a:endParaRPr>
          </a:p>
        </p:txBody>
      </p:sp>
      <p:sp>
        <p:nvSpPr>
          <p:cNvPr id="3" name="Подзаголовок 2">
            <a:extLst>
              <a:ext uri="{FF2B5EF4-FFF2-40B4-BE49-F238E27FC236}">
                <a16:creationId xmlns:a16="http://schemas.microsoft.com/office/drawing/2014/main" id="{CD9E0AC5-B5C5-4B04-A7CE-77B8AF560A88}"/>
              </a:ext>
            </a:extLst>
          </p:cNvPr>
          <p:cNvSpPr>
            <a:spLocks noGrp="1"/>
          </p:cNvSpPr>
          <p:nvPr>
            <p:ph type="subTitle" idx="1"/>
          </p:nvPr>
        </p:nvSpPr>
        <p:spPr>
          <a:xfrm>
            <a:off x="200722" y="2269274"/>
            <a:ext cx="5895278" cy="2693020"/>
          </a:xfrm>
        </p:spPr>
        <p:txBody>
          <a:bodyPr>
            <a:noAutofit/>
          </a:bodyPr>
          <a:lstStyle/>
          <a:p>
            <a:pPr algn="l"/>
            <a:r>
              <a:rPr lang="en-US" sz="3200" b="0" i="0" dirty="0">
                <a:solidFill>
                  <a:srgbClr val="C00000"/>
                </a:solidFill>
                <a:effectLst/>
                <a:latin typeface="Arial" panose="020B0604020202020204" pitchFamily="34" charset="0"/>
              </a:rPr>
              <a:t>Thanksgiving is a public holiday in the United States,</a:t>
            </a:r>
            <a:r>
              <a:rPr lang="ru-RU" sz="3200" b="0" i="0" dirty="0">
                <a:solidFill>
                  <a:srgbClr val="C00000"/>
                </a:solidFill>
                <a:effectLst/>
                <a:latin typeface="Arial" panose="020B0604020202020204" pitchFamily="34" charset="0"/>
              </a:rPr>
              <a:t> </a:t>
            </a:r>
            <a:r>
              <a:rPr lang="en-US" sz="3200" b="0" i="0" dirty="0">
                <a:solidFill>
                  <a:srgbClr val="C00000"/>
                </a:solidFill>
                <a:effectLst/>
                <a:latin typeface="Arial" panose="020B0604020202020204" pitchFamily="34" charset="0"/>
              </a:rPr>
              <a:t>it is celebrated on the fourth Thursday in November</a:t>
            </a:r>
            <a:r>
              <a:rPr lang="ru-RU" sz="3200" b="0" i="0" dirty="0">
                <a:solidFill>
                  <a:srgbClr val="C00000"/>
                </a:solidFill>
                <a:effectLst/>
                <a:latin typeface="Arial" panose="020B0604020202020204" pitchFamily="34" charset="0"/>
              </a:rPr>
              <a:t>.</a:t>
            </a:r>
          </a:p>
          <a:p>
            <a:pPr algn="l"/>
            <a:r>
              <a:rPr lang="ru-RU" sz="2000" b="0" i="0" dirty="0">
                <a:solidFill>
                  <a:srgbClr val="C00000"/>
                </a:solidFill>
                <a:effectLst/>
                <a:latin typeface="Arial" panose="020B0604020202020204" pitchFamily="34" charset="0"/>
              </a:rPr>
              <a:t>День благодарения — это государственный праздник США, он празднуется в четвертый четверг ноября.</a:t>
            </a:r>
          </a:p>
          <a:p>
            <a:endParaRPr lang="ru-RU" sz="3200" dirty="0"/>
          </a:p>
        </p:txBody>
      </p:sp>
      <p:pic>
        <p:nvPicPr>
          <p:cNvPr id="5" name="Рисунок 4">
            <a:extLst>
              <a:ext uri="{FF2B5EF4-FFF2-40B4-BE49-F238E27FC236}">
                <a16:creationId xmlns:a16="http://schemas.microsoft.com/office/drawing/2014/main" id="{7AD6B5E3-CBA7-444C-9683-18420CB002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6917" y="2269274"/>
            <a:ext cx="5140712" cy="3507058"/>
          </a:xfrm>
          <a:prstGeom prst="rect">
            <a:avLst/>
          </a:prstGeom>
        </p:spPr>
      </p:pic>
    </p:spTree>
    <p:extLst>
      <p:ext uri="{BB962C8B-B14F-4D97-AF65-F5344CB8AC3E}">
        <p14:creationId xmlns:p14="http://schemas.microsoft.com/office/powerpoint/2010/main" val="1368610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B50BFA-2E72-4450-9B9E-880A44394721}"/>
              </a:ext>
            </a:extLst>
          </p:cNvPr>
          <p:cNvSpPr>
            <a:spLocks noGrp="1"/>
          </p:cNvSpPr>
          <p:nvPr>
            <p:ph type="title"/>
          </p:nvPr>
        </p:nvSpPr>
        <p:spPr/>
        <p:txBody>
          <a:bodyPr/>
          <a:lstStyle/>
          <a:p>
            <a:endParaRPr lang="ru-RU" dirty="0"/>
          </a:p>
        </p:txBody>
      </p:sp>
      <p:sp>
        <p:nvSpPr>
          <p:cNvPr id="3" name="Объект 2">
            <a:extLst>
              <a:ext uri="{FF2B5EF4-FFF2-40B4-BE49-F238E27FC236}">
                <a16:creationId xmlns:a16="http://schemas.microsoft.com/office/drawing/2014/main" id="{2D8C54C2-771C-429A-85AA-B6128587A913}"/>
              </a:ext>
            </a:extLst>
          </p:cNvPr>
          <p:cNvSpPr>
            <a:spLocks noGrp="1"/>
          </p:cNvSpPr>
          <p:nvPr>
            <p:ph idx="1"/>
          </p:nvPr>
        </p:nvSpPr>
        <p:spPr>
          <a:xfrm>
            <a:off x="612559" y="2432482"/>
            <a:ext cx="10741241" cy="6779607"/>
          </a:xfrm>
        </p:spPr>
        <p:txBody>
          <a:bodyPr/>
          <a:lstStyle/>
          <a:p>
            <a:pPr marL="0" indent="0" algn="ctr">
              <a:buNone/>
            </a:pPr>
            <a:r>
              <a:rPr lang="ru-RU" sz="2000" b="0" i="0" dirty="0">
                <a:solidFill>
                  <a:srgbClr val="C00000"/>
                </a:solidFill>
                <a:effectLst/>
              </a:rPr>
              <a:t>.</a:t>
            </a:r>
            <a:r>
              <a:rPr lang="en-US" dirty="0">
                <a:solidFill>
                  <a:srgbClr val="C00000"/>
                </a:solidFill>
                <a:latin typeface="Bahnschrift SemiBold Condensed" panose="020B0502040204020203" pitchFamily="34" charset="0"/>
              </a:rPr>
              <a:t> On this </a:t>
            </a:r>
            <a:r>
              <a:rPr lang="en-US" sz="3200" dirty="0">
                <a:solidFill>
                  <a:srgbClr val="C00000"/>
                </a:solidFill>
                <a:latin typeface="Bahnschrift SemiBold Condensed" panose="020B0502040204020203" pitchFamily="34" charset="0"/>
              </a:rPr>
              <a:t>holiday, Americans </a:t>
            </a:r>
            <a:r>
              <a:rPr lang="en-US" dirty="0">
                <a:solidFill>
                  <a:srgbClr val="C00000"/>
                </a:solidFill>
                <a:latin typeface="Bahnschrift SemiBold Condensed" panose="020B0502040204020203" pitchFamily="34" charset="0"/>
              </a:rPr>
              <a:t>stay at home and have a big family dinner.</a:t>
            </a:r>
            <a:r>
              <a:rPr lang="ru-RU" dirty="0">
                <a:solidFill>
                  <a:srgbClr val="C00000"/>
                </a:solidFill>
                <a:latin typeface="Bahnschrift SemiBold Condensed" panose="020B0502040204020203" pitchFamily="34" charset="0"/>
              </a:rPr>
              <a:t> </a:t>
            </a:r>
            <a:r>
              <a:rPr lang="en-US" dirty="0">
                <a:solidFill>
                  <a:srgbClr val="C00000"/>
                </a:solidFill>
                <a:latin typeface="Bahnschrift SemiBold Condensed" panose="020B0502040204020203" pitchFamily="34" charset="0"/>
              </a:rPr>
              <a:t>Pumpkin pie The most popular dessert is a pumpkin pie.</a:t>
            </a:r>
            <a:endParaRPr lang="ru-RU" dirty="0">
              <a:solidFill>
                <a:srgbClr val="C00000"/>
              </a:solidFill>
              <a:latin typeface="Bahnschrift SemiBold Condensed" panose="020B0502040204020203" pitchFamily="34" charset="0"/>
            </a:endParaRPr>
          </a:p>
          <a:p>
            <a:pPr marL="0" indent="0" algn="ctr">
              <a:buNone/>
            </a:pPr>
            <a:r>
              <a:rPr lang="ru-RU" dirty="0">
                <a:solidFill>
                  <a:srgbClr val="C00000"/>
                </a:solidFill>
                <a:latin typeface="Bahnschrift SemiBold Condensed" panose="020B0502040204020203" pitchFamily="34" charset="0"/>
              </a:rPr>
              <a:t>В этот праздник американцы остаются дома и устраивают большой семейный ужин. Самый популярный десерт тыквенный пиро</a:t>
            </a:r>
            <a:r>
              <a:rPr lang="ru-RU" dirty="0">
                <a:solidFill>
                  <a:srgbClr val="C00000"/>
                </a:solidFill>
              </a:rPr>
              <a:t>г</a:t>
            </a:r>
            <a:endParaRPr lang="ru-RU" sz="2000" dirty="0">
              <a:solidFill>
                <a:srgbClr val="C00000"/>
              </a:solidFill>
            </a:endParaRPr>
          </a:p>
        </p:txBody>
      </p:sp>
      <p:pic>
        <p:nvPicPr>
          <p:cNvPr id="5" name="Рисунок 4">
            <a:extLst>
              <a:ext uri="{FF2B5EF4-FFF2-40B4-BE49-F238E27FC236}">
                <a16:creationId xmlns:a16="http://schemas.microsoft.com/office/drawing/2014/main" id="{D4A7A4D3-998D-4FC5-BE1A-07F8D4B493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6554" y="454335"/>
            <a:ext cx="8238892" cy="4270918"/>
          </a:xfrm>
          <a:prstGeom prst="rect">
            <a:avLst/>
          </a:prstGeom>
        </p:spPr>
      </p:pic>
    </p:spTree>
    <p:extLst>
      <p:ext uri="{BB962C8B-B14F-4D97-AF65-F5344CB8AC3E}">
        <p14:creationId xmlns:p14="http://schemas.microsoft.com/office/powerpoint/2010/main" val="781190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EF3D4B1-D36A-4497-BF3C-C7D72770AEB3}"/>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F85CAD25-E002-4C3D-A290-CF925EC77C60}"/>
              </a:ext>
            </a:extLst>
          </p:cNvPr>
          <p:cNvSpPr>
            <a:spLocks noGrp="1"/>
          </p:cNvSpPr>
          <p:nvPr>
            <p:ph idx="1"/>
          </p:nvPr>
        </p:nvSpPr>
        <p:spPr>
          <a:xfrm>
            <a:off x="340344" y="906248"/>
            <a:ext cx="5116551" cy="4667967"/>
          </a:xfrm>
        </p:spPr>
        <p:txBody>
          <a:bodyPr>
            <a:normAutofit/>
          </a:bodyPr>
          <a:lstStyle/>
          <a:p>
            <a:pPr marL="0" indent="0">
              <a:buNone/>
            </a:pPr>
            <a:r>
              <a:rPr lang="en-US" b="0" i="0" dirty="0">
                <a:solidFill>
                  <a:srgbClr val="C00000"/>
                </a:solidFill>
                <a:effectLst/>
                <a:latin typeface="Bahnschrift SemiBold Condensed" panose="020B0502040204020203" pitchFamily="34" charset="0"/>
              </a:rPr>
              <a:t>First Thanksgiving day The first Thanksgiving day was celebrated by pilgrims in autumn of 1621. They were European travelers who sailed on “Mayflower” ship and tried to find the New World. </a:t>
            </a:r>
            <a:endParaRPr lang="ru-RU" b="0" i="0" dirty="0">
              <a:solidFill>
                <a:srgbClr val="C00000"/>
              </a:solidFill>
              <a:effectLst/>
              <a:latin typeface="Bahnschrift SemiBold Condensed" panose="020B0502040204020203" pitchFamily="34" charset="0"/>
            </a:endParaRPr>
          </a:p>
          <a:p>
            <a:pPr marL="0" indent="0">
              <a:buNone/>
            </a:pPr>
            <a:r>
              <a:rPr lang="ru-RU" sz="2000" b="0" i="0" dirty="0">
                <a:solidFill>
                  <a:srgbClr val="C00000"/>
                </a:solidFill>
                <a:effectLst/>
                <a:latin typeface="Bahnschrift SemiBold Condensed" panose="020B0502040204020203" pitchFamily="34" charset="0"/>
              </a:rPr>
              <a:t>Первый День благодарения отмечался пилигримами (паломниками) осенью 1621 года. Это были европейские путешественники, которые плыли на корабле « </a:t>
            </a:r>
            <a:r>
              <a:rPr lang="ru-RU" sz="2000" b="0" i="0" dirty="0" err="1">
                <a:solidFill>
                  <a:srgbClr val="C00000"/>
                </a:solidFill>
                <a:effectLst/>
                <a:latin typeface="Bahnschrift SemiBold Condensed" panose="020B0502040204020203" pitchFamily="34" charset="0"/>
              </a:rPr>
              <a:t>Мейфлауэ</a:t>
            </a:r>
            <a:r>
              <a:rPr lang="ru-RU" sz="2000" b="0" i="0" dirty="0">
                <a:solidFill>
                  <a:srgbClr val="C00000"/>
                </a:solidFill>
                <a:effectLst/>
                <a:latin typeface="Bahnschrift SemiBold Condensed" panose="020B0502040204020203" pitchFamily="34" charset="0"/>
              </a:rPr>
              <a:t> » и пытались найти Новый Свет.</a:t>
            </a:r>
            <a:endParaRPr lang="ru-RU" sz="2000" dirty="0">
              <a:solidFill>
                <a:srgbClr val="C00000"/>
              </a:solidFill>
              <a:latin typeface="Bahnschrift SemiBold Condensed" panose="020B0502040204020203" pitchFamily="34" charset="0"/>
            </a:endParaRPr>
          </a:p>
          <a:p>
            <a:endParaRPr lang="ru-RU" dirty="0"/>
          </a:p>
        </p:txBody>
      </p:sp>
      <p:pic>
        <p:nvPicPr>
          <p:cNvPr id="5" name="Рисунок 4">
            <a:extLst>
              <a:ext uri="{FF2B5EF4-FFF2-40B4-BE49-F238E27FC236}">
                <a16:creationId xmlns:a16="http://schemas.microsoft.com/office/drawing/2014/main" id="{418DCB9C-A640-4CA3-9D5D-1FD4E58ADB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0215" y="1095016"/>
            <a:ext cx="6231441" cy="4290432"/>
          </a:xfrm>
          <a:prstGeom prst="rect">
            <a:avLst/>
          </a:prstGeom>
        </p:spPr>
      </p:pic>
    </p:spTree>
    <p:extLst>
      <p:ext uri="{BB962C8B-B14F-4D97-AF65-F5344CB8AC3E}">
        <p14:creationId xmlns:p14="http://schemas.microsoft.com/office/powerpoint/2010/main" val="1079272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65C8B2-85FA-4230-B126-C3F3172415EA}"/>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49ECBACE-9E66-4EC5-9EC7-C1071CCA36A8}"/>
              </a:ext>
            </a:extLst>
          </p:cNvPr>
          <p:cNvSpPr>
            <a:spLocks noGrp="1"/>
          </p:cNvSpPr>
          <p:nvPr>
            <p:ph idx="1"/>
          </p:nvPr>
        </p:nvSpPr>
        <p:spPr>
          <a:xfrm>
            <a:off x="106532" y="0"/>
            <a:ext cx="6166030" cy="6260693"/>
          </a:xfrm>
        </p:spPr>
        <p:txBody>
          <a:bodyPr/>
          <a:lstStyle/>
          <a:p>
            <a:pPr marL="0" indent="0">
              <a:buNone/>
            </a:pPr>
            <a:r>
              <a:rPr lang="en-US" b="0" i="0" dirty="0">
                <a:solidFill>
                  <a:srgbClr val="C00000"/>
                </a:solidFill>
                <a:effectLst/>
                <a:latin typeface="Bahnschrift SemiBold" panose="020B0502040204020203" pitchFamily="34" charset="0"/>
              </a:rPr>
              <a:t>In  autumn of 1621 they had a wonderful harvest. To celebrate this occasion pilgrims decided to have a Thanksgiving feast. It meant that they were very thankful for their food.</a:t>
            </a:r>
            <a:endParaRPr lang="ru-RU" b="0" i="0" dirty="0">
              <a:solidFill>
                <a:srgbClr val="C00000"/>
              </a:solidFill>
              <a:effectLst/>
              <a:latin typeface="Bahnschrift SemiBold" panose="020B0502040204020203" pitchFamily="34" charset="0"/>
            </a:endParaRPr>
          </a:p>
          <a:p>
            <a:pPr marL="0" indent="0">
              <a:buNone/>
            </a:pPr>
            <a:r>
              <a:rPr lang="ru-RU" sz="2000" b="0" i="0" dirty="0">
                <a:solidFill>
                  <a:srgbClr val="C00000"/>
                </a:solidFill>
                <a:effectLst/>
                <a:latin typeface="Bahnschrift SemiBold" panose="020B0502040204020203" pitchFamily="34" charset="0"/>
              </a:rPr>
              <a:t>Осенью 1621 года у них был замечательный урожай. Чтобы отметить это событие, паломники решили устроить праздник Благодарения. Это означало, что они были очень благодарны за свою еду.</a:t>
            </a:r>
            <a:r>
              <a:rPr lang="en-US" sz="2000" b="0" i="0" dirty="0">
                <a:solidFill>
                  <a:srgbClr val="C00000"/>
                </a:solidFill>
                <a:effectLst/>
                <a:latin typeface="Bahnschrift SemiBold" panose="020B0502040204020203" pitchFamily="34" charset="0"/>
              </a:rPr>
              <a:t> </a:t>
            </a:r>
            <a:endParaRPr lang="ru-RU" sz="2000" dirty="0">
              <a:solidFill>
                <a:srgbClr val="C00000"/>
              </a:solidFill>
              <a:latin typeface="Bahnschrift SemiBold" panose="020B0502040204020203" pitchFamily="34" charset="0"/>
            </a:endParaRPr>
          </a:p>
        </p:txBody>
      </p:sp>
      <p:pic>
        <p:nvPicPr>
          <p:cNvPr id="5" name="Рисунок 4">
            <a:extLst>
              <a:ext uri="{FF2B5EF4-FFF2-40B4-BE49-F238E27FC236}">
                <a16:creationId xmlns:a16="http://schemas.microsoft.com/office/drawing/2014/main" id="{C65D73FD-688B-4EB1-9C79-E5259D7666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027905"/>
            <a:ext cx="5389756" cy="4034749"/>
          </a:xfrm>
          <a:prstGeom prst="rect">
            <a:avLst/>
          </a:prstGeom>
        </p:spPr>
      </p:pic>
    </p:spTree>
    <p:extLst>
      <p:ext uri="{BB962C8B-B14F-4D97-AF65-F5344CB8AC3E}">
        <p14:creationId xmlns:p14="http://schemas.microsoft.com/office/powerpoint/2010/main" val="1456338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2B3B524-EA4A-40C8-B2F5-00C51C29C2AF}"/>
              </a:ext>
            </a:extLst>
          </p:cNvPr>
          <p:cNvSpPr>
            <a:spLocks noGrp="1"/>
          </p:cNvSpPr>
          <p:nvPr>
            <p:ph type="title"/>
          </p:nvPr>
        </p:nvSpPr>
        <p:spPr/>
        <p:txBody>
          <a:bodyPr/>
          <a:lstStyle/>
          <a:p>
            <a:endParaRPr lang="ru-RU" dirty="0"/>
          </a:p>
        </p:txBody>
      </p:sp>
      <p:sp>
        <p:nvSpPr>
          <p:cNvPr id="3" name="Объект 2">
            <a:extLst>
              <a:ext uri="{FF2B5EF4-FFF2-40B4-BE49-F238E27FC236}">
                <a16:creationId xmlns:a16="http://schemas.microsoft.com/office/drawing/2014/main" id="{46D47E3D-6B17-43BD-9426-A5EF14A63978}"/>
              </a:ext>
            </a:extLst>
          </p:cNvPr>
          <p:cNvSpPr>
            <a:spLocks noGrp="1"/>
          </p:cNvSpPr>
          <p:nvPr>
            <p:ph idx="1"/>
          </p:nvPr>
        </p:nvSpPr>
        <p:spPr>
          <a:xfrm>
            <a:off x="488272" y="2077375"/>
            <a:ext cx="10865528" cy="7045505"/>
          </a:xfrm>
        </p:spPr>
        <p:txBody>
          <a:bodyPr/>
          <a:lstStyle/>
          <a:p>
            <a:pPr marL="0" indent="0" algn="ctr">
              <a:buNone/>
            </a:pPr>
            <a:r>
              <a:rPr lang="en-US" b="0" i="0" dirty="0">
                <a:solidFill>
                  <a:srgbClr val="C00000"/>
                </a:solidFill>
                <a:effectLst/>
                <a:latin typeface="Bahnschrift SemiBold" panose="020B0502040204020203" pitchFamily="34" charset="0"/>
              </a:rPr>
              <a:t>The Macy's Thanksgiving Day Parade is an annual parade in New York City held by the American department store chain, Macy's. The parade was first held in 1924.</a:t>
            </a:r>
          </a:p>
          <a:p>
            <a:pPr marL="0" indent="0" algn="ctr">
              <a:buNone/>
            </a:pPr>
            <a:r>
              <a:rPr lang="ru-RU" sz="2000" dirty="0">
                <a:solidFill>
                  <a:srgbClr val="C00000"/>
                </a:solidFill>
                <a:latin typeface="Bahnschrift SemiBold" panose="020B0502040204020203" pitchFamily="34" charset="0"/>
              </a:rPr>
              <a:t>Парад в честь Дня благодарения </a:t>
            </a:r>
            <a:r>
              <a:rPr lang="ru-RU" sz="2000" dirty="0" err="1">
                <a:solidFill>
                  <a:srgbClr val="C00000"/>
                </a:solidFill>
                <a:latin typeface="Bahnschrift SemiBold" panose="020B0502040204020203" pitchFamily="34" charset="0"/>
              </a:rPr>
              <a:t>Macy's</a:t>
            </a:r>
            <a:r>
              <a:rPr lang="ru-RU" sz="2000" dirty="0">
                <a:solidFill>
                  <a:srgbClr val="C00000"/>
                </a:solidFill>
                <a:latin typeface="Bahnschrift SemiBold" panose="020B0502040204020203" pitchFamily="34" charset="0"/>
              </a:rPr>
              <a:t> - ежегодный парад в Нью-Йорке, проводимый американской сетью универмагов, </a:t>
            </a:r>
            <a:r>
              <a:rPr lang="ru-RU" sz="2000" dirty="0" err="1">
                <a:solidFill>
                  <a:srgbClr val="C00000"/>
                </a:solidFill>
                <a:latin typeface="Bahnschrift SemiBold" panose="020B0502040204020203" pitchFamily="34" charset="0"/>
              </a:rPr>
              <a:t>Macy's</a:t>
            </a:r>
            <a:r>
              <a:rPr lang="ru-RU" sz="2000" dirty="0">
                <a:solidFill>
                  <a:srgbClr val="C00000"/>
                </a:solidFill>
                <a:latin typeface="Bahnschrift SemiBold" panose="020B0502040204020203" pitchFamily="34" charset="0"/>
              </a:rPr>
              <a:t>. Впервые парад состоялся в 1924 году.</a:t>
            </a:r>
          </a:p>
        </p:txBody>
      </p:sp>
      <p:pic>
        <p:nvPicPr>
          <p:cNvPr id="7" name="Рисунок 6">
            <a:extLst>
              <a:ext uri="{FF2B5EF4-FFF2-40B4-BE49-F238E27FC236}">
                <a16:creationId xmlns:a16="http://schemas.microsoft.com/office/drawing/2014/main" id="{A6B501E6-6BE5-49F1-A37C-AF514FAF86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2289" y="264086"/>
            <a:ext cx="8243539" cy="4351339"/>
          </a:xfrm>
          <a:prstGeom prst="rect">
            <a:avLst/>
          </a:prstGeom>
        </p:spPr>
      </p:pic>
    </p:spTree>
    <p:extLst>
      <p:ext uri="{BB962C8B-B14F-4D97-AF65-F5344CB8AC3E}">
        <p14:creationId xmlns:p14="http://schemas.microsoft.com/office/powerpoint/2010/main" val="645920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614CF72-9E01-4F05-82D0-9864A7523414}"/>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499F9487-F531-4F7E-986C-0628B42EB2B8}"/>
              </a:ext>
            </a:extLst>
          </p:cNvPr>
          <p:cNvSpPr>
            <a:spLocks noGrp="1"/>
          </p:cNvSpPr>
          <p:nvPr>
            <p:ph idx="1"/>
          </p:nvPr>
        </p:nvSpPr>
        <p:spPr>
          <a:xfrm>
            <a:off x="825623" y="175554"/>
            <a:ext cx="10528177" cy="3208649"/>
          </a:xfrm>
        </p:spPr>
        <p:txBody>
          <a:bodyPr/>
          <a:lstStyle/>
          <a:p>
            <a:pPr marL="0" indent="0" algn="ctr">
              <a:buNone/>
            </a:pPr>
            <a:r>
              <a:rPr lang="en-US" b="0" i="0" dirty="0">
                <a:solidFill>
                  <a:srgbClr val="C00000"/>
                </a:solidFill>
                <a:effectLst/>
                <a:latin typeface="Bahnschrift SemiBold Condensed" panose="020B0502040204020203" pitchFamily="34" charset="0"/>
              </a:rPr>
              <a:t>The three-hour parade is held in Manhattan, ends at Macy's Herald Square, runs from 9:00 to 12:00 Eastern standard time on Thanksgiving Day and has been broadcast on national television on NBC since 1953.</a:t>
            </a:r>
          </a:p>
          <a:p>
            <a:pPr marL="0" indent="0" algn="ctr">
              <a:buNone/>
            </a:pPr>
            <a:r>
              <a:rPr lang="ru-RU" sz="2000" dirty="0">
                <a:solidFill>
                  <a:srgbClr val="C00000"/>
                </a:solidFill>
                <a:latin typeface="Bahnschrift SemiBold Condensed" panose="020B0502040204020203" pitchFamily="34" charset="0"/>
              </a:rPr>
              <a:t>Трехчасовой парад проводится на Манхэттене, заканчивается у </a:t>
            </a:r>
            <a:r>
              <a:rPr lang="ru-RU" sz="2000" dirty="0" err="1">
                <a:solidFill>
                  <a:srgbClr val="C00000"/>
                </a:solidFill>
                <a:latin typeface="Bahnschrift SemiBold Condensed" panose="020B0502040204020203" pitchFamily="34" charset="0"/>
              </a:rPr>
              <a:t>Мэйсиз</a:t>
            </a:r>
            <a:r>
              <a:rPr lang="ru-RU" sz="2000" dirty="0">
                <a:solidFill>
                  <a:srgbClr val="C00000"/>
                </a:solidFill>
                <a:latin typeface="Bahnschrift SemiBold Condensed" panose="020B0502040204020203" pitchFamily="34" charset="0"/>
              </a:rPr>
              <a:t> Геральд-сквер, проходит с 9:00 до 12:00 по восточному поясному времени в День благодарения и транслируется по национальному телевидению на NBC с 1953 года.</a:t>
            </a:r>
          </a:p>
        </p:txBody>
      </p:sp>
      <p:pic>
        <p:nvPicPr>
          <p:cNvPr id="5" name="Рисунок 4">
            <a:extLst>
              <a:ext uri="{FF2B5EF4-FFF2-40B4-BE49-F238E27FC236}">
                <a16:creationId xmlns:a16="http://schemas.microsoft.com/office/drawing/2014/main" id="{36B464B9-AC13-4BE5-AF09-87AFC352E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595" y="3434954"/>
            <a:ext cx="4629922" cy="2932392"/>
          </a:xfrm>
          <a:prstGeom prst="rect">
            <a:avLst/>
          </a:prstGeom>
        </p:spPr>
      </p:pic>
      <p:pic>
        <p:nvPicPr>
          <p:cNvPr id="7" name="Рисунок 6">
            <a:extLst>
              <a:ext uri="{FF2B5EF4-FFF2-40B4-BE49-F238E27FC236}">
                <a16:creationId xmlns:a16="http://schemas.microsoft.com/office/drawing/2014/main" id="{577A2ED1-3B3E-4A97-BCDA-C54AD404DE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2660" y="3473797"/>
            <a:ext cx="4330443" cy="2906132"/>
          </a:xfrm>
          <a:prstGeom prst="rect">
            <a:avLst/>
          </a:prstGeom>
        </p:spPr>
      </p:pic>
    </p:spTree>
    <p:extLst>
      <p:ext uri="{BB962C8B-B14F-4D97-AF65-F5344CB8AC3E}">
        <p14:creationId xmlns:p14="http://schemas.microsoft.com/office/powerpoint/2010/main" val="2456163396"/>
      </p:ext>
    </p:extLst>
  </p:cSld>
  <p:clrMapOvr>
    <a:masterClrMapping/>
  </p:clrMapOvr>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57</TotalTime>
  <Words>342</Words>
  <Application>Microsoft Office PowerPoint</Application>
  <PresentationFormat>Широкоэкранный</PresentationFormat>
  <Paragraphs>13</Paragraphs>
  <Slides>6</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6</vt:i4>
      </vt:variant>
    </vt:vector>
  </HeadingPairs>
  <TitlesOfParts>
    <vt:vector size="12" baseType="lpstr">
      <vt:lpstr>Arial</vt:lpstr>
      <vt:lpstr>Bahnschrift SemiBold</vt:lpstr>
      <vt:lpstr>Bahnschrift SemiBold Condensed</vt:lpstr>
      <vt:lpstr>Century Gothic</vt:lpstr>
      <vt:lpstr>Wingdings 3</vt:lpstr>
      <vt:lpstr>Сектор</vt:lpstr>
      <vt:lpstr>Thanksgiving day День благодарения</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Thanksgiving day День благодарения</dc:title>
  <dc:creator>Пользователь</dc:creator>
  <cp:lastModifiedBy>Марина Ермоленко</cp:lastModifiedBy>
  <cp:revision>2</cp:revision>
  <dcterms:created xsi:type="dcterms:W3CDTF">2023-10-23T15:29:23Z</dcterms:created>
  <dcterms:modified xsi:type="dcterms:W3CDTF">2024-06-03T04:09:42Z</dcterms:modified>
</cp:coreProperties>
</file>