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8" r:id="rId4"/>
    <p:sldId id="283" r:id="rId5"/>
    <p:sldId id="282" r:id="rId6"/>
    <p:sldId id="259" r:id="rId7"/>
    <p:sldId id="284" r:id="rId8"/>
    <p:sldId id="285" r:id="rId9"/>
    <p:sldId id="287" r:id="rId10"/>
    <p:sldId id="288" r:id="rId11"/>
    <p:sldId id="289" r:id="rId12"/>
    <p:sldId id="286" r:id="rId13"/>
    <p:sldId id="290" r:id="rId14"/>
    <p:sldId id="291" r:id="rId15"/>
    <p:sldId id="260" r:id="rId16"/>
    <p:sldId id="261" r:id="rId17"/>
    <p:sldId id="262" r:id="rId18"/>
    <p:sldId id="264" r:id="rId19"/>
    <p:sldId id="274" r:id="rId20"/>
    <p:sldId id="263" r:id="rId21"/>
    <p:sldId id="266" r:id="rId22"/>
    <p:sldId id="267" r:id="rId23"/>
    <p:sldId id="292" r:id="rId24"/>
    <p:sldId id="293" r:id="rId25"/>
    <p:sldId id="296" r:id="rId26"/>
    <p:sldId id="265" r:id="rId27"/>
    <p:sldId id="268" r:id="rId28"/>
    <p:sldId id="294" r:id="rId29"/>
    <p:sldId id="269" r:id="rId30"/>
    <p:sldId id="295" r:id="rId31"/>
    <p:sldId id="299" r:id="rId32"/>
    <p:sldId id="271" r:id="rId33"/>
    <p:sldId id="297" r:id="rId34"/>
    <p:sldId id="300" r:id="rId35"/>
    <p:sldId id="298" r:id="rId36"/>
    <p:sldId id="270" r:id="rId37"/>
    <p:sldId id="272" r:id="rId38"/>
    <p:sldId id="273" r:id="rId39"/>
    <p:sldId id="275" r:id="rId40"/>
    <p:sldId id="277" r:id="rId41"/>
    <p:sldId id="301" r:id="rId42"/>
    <p:sldId id="302" r:id="rId43"/>
    <p:sldId id="303" r:id="rId44"/>
    <p:sldId id="304" r:id="rId45"/>
    <p:sldId id="279" r:id="rId46"/>
    <p:sldId id="278" r:id="rId47"/>
    <p:sldId id="305" r:id="rId48"/>
    <p:sldId id="280" r:id="rId49"/>
    <p:sldId id="276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4676" autoAdjust="0"/>
  </p:normalViewPr>
  <p:slideViewPr>
    <p:cSldViewPr>
      <p:cViewPr varScale="1">
        <p:scale>
          <a:sx n="92" d="100"/>
          <a:sy n="92" d="100"/>
        </p:scale>
        <p:origin x="-9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социально-коммуникативное развитие</c:v>
                </c:pt>
                <c:pt idx="1">
                  <c:v>Познавательное развитие</c:v>
                </c:pt>
                <c:pt idx="2">
                  <c:v>Речевое развитие</c:v>
                </c:pt>
                <c:pt idx="3">
                  <c:v>Худосжественно-эстетическое развитие</c:v>
                </c:pt>
                <c:pt idx="4">
                  <c:v>Физическое развитие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F3-4C4C-B331-B230BD17ACA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социально-коммуникативное развитие</c:v>
                </c:pt>
                <c:pt idx="1">
                  <c:v>Познавательное развитие</c:v>
                </c:pt>
                <c:pt idx="2">
                  <c:v>Речевое развитие</c:v>
                </c:pt>
                <c:pt idx="3">
                  <c:v>Худосжественно-эстетическое развитие</c:v>
                </c:pt>
                <c:pt idx="4">
                  <c:v>Физическое развитие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0</c:v>
                </c:pt>
                <c:pt idx="1">
                  <c:v>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6F3-4C4C-B331-B230BD17ACA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социально-коммуникативное развитие</c:v>
                </c:pt>
                <c:pt idx="1">
                  <c:v>Познавательное развитие</c:v>
                </c:pt>
                <c:pt idx="2">
                  <c:v>Речевое развитие</c:v>
                </c:pt>
                <c:pt idx="3">
                  <c:v>Худосжественно-эстетическое развитие</c:v>
                </c:pt>
                <c:pt idx="4">
                  <c:v>Физическое развитие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100</c:v>
                </c:pt>
                <c:pt idx="1">
                  <c:v>96</c:v>
                </c:pt>
                <c:pt idx="2">
                  <c:v>100</c:v>
                </c:pt>
                <c:pt idx="3">
                  <c:v>100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6F3-4C4C-B331-B230BD17AC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877440"/>
        <c:axId val="99704832"/>
      </c:barChart>
      <c:catAx>
        <c:axId val="1028774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9704832"/>
        <c:crosses val="autoZero"/>
        <c:auto val="1"/>
        <c:lblAlgn val="ctr"/>
        <c:lblOffset val="100"/>
        <c:noMultiLvlLbl val="0"/>
      </c:catAx>
      <c:valAx>
        <c:axId val="997048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28774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24144477965692"/>
          <c:y val="0.11428571428571434"/>
          <c:w val="0.70148175039328364"/>
          <c:h val="0.735420322459693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880-48ED-86AD-62400811EF5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880-48ED-86AD-62400811EF5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880-48ED-86AD-62400811EF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98517376"/>
        <c:axId val="98518912"/>
      </c:barChart>
      <c:catAx>
        <c:axId val="9851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518912"/>
        <c:crosses val="autoZero"/>
        <c:auto val="1"/>
        <c:lblAlgn val="ctr"/>
        <c:lblOffset val="100"/>
        <c:noMultiLvlLbl val="0"/>
      </c:catAx>
      <c:valAx>
        <c:axId val="98518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1">
                  <a:lumMod val="5000"/>
                  <a:lumOff val="95000"/>
                </a:schemeClr>
              </a:solidFill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517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24144477965692"/>
          <c:y val="0.11428571428571434"/>
          <c:w val="0.70148175039328364"/>
          <c:h val="0.735420322459693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880-48ED-86AD-62400811EF5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880-48ED-86AD-62400811EF5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880-48ED-86AD-62400811EF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121635584"/>
        <c:axId val="121637120"/>
      </c:barChart>
      <c:catAx>
        <c:axId val="121635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1637120"/>
        <c:crosses val="autoZero"/>
        <c:auto val="1"/>
        <c:lblAlgn val="ctr"/>
        <c:lblOffset val="100"/>
        <c:noMultiLvlLbl val="0"/>
      </c:catAx>
      <c:valAx>
        <c:axId val="121637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1">
                  <a:lumMod val="5000"/>
                  <a:lumOff val="95000"/>
                </a:schemeClr>
              </a:solidFill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1635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24144477965692"/>
          <c:y val="0.11428571428571434"/>
          <c:w val="0.70148175039328364"/>
          <c:h val="0.735420322459693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AE-46B3-8E35-593A0298172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4AE-46B3-8E35-593A0298172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4AE-46B3-8E35-593A029817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128963712"/>
        <c:axId val="128965248"/>
      </c:barChart>
      <c:catAx>
        <c:axId val="12896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8965248"/>
        <c:crosses val="autoZero"/>
        <c:auto val="1"/>
        <c:lblAlgn val="ctr"/>
        <c:lblOffset val="100"/>
        <c:noMultiLvlLbl val="0"/>
      </c:catAx>
      <c:valAx>
        <c:axId val="128965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1">
                  <a:lumMod val="5000"/>
                  <a:lumOff val="95000"/>
                </a:schemeClr>
              </a:solidFill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8963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24144477965692"/>
          <c:y val="0.11428571428571434"/>
          <c:w val="0.70148175039328364"/>
          <c:h val="0.735420322459693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AE-46B3-8E35-593A0298172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4AE-46B3-8E35-593A0298172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4AE-46B3-8E35-593A029817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130184704"/>
        <c:axId val="130186240"/>
      </c:barChart>
      <c:catAx>
        <c:axId val="130184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186240"/>
        <c:crosses val="autoZero"/>
        <c:auto val="1"/>
        <c:lblAlgn val="ctr"/>
        <c:lblOffset val="100"/>
        <c:noMultiLvlLbl val="0"/>
      </c:catAx>
      <c:valAx>
        <c:axId val="1301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1">
                  <a:lumMod val="5000"/>
                  <a:lumOff val="95000"/>
                </a:schemeClr>
              </a:solidFill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184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241444779656922"/>
          <c:y val="0.11428571428571441"/>
          <c:w val="0.70148175039328364"/>
          <c:h val="0.735420322459693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94-491A-831A-AAE46370DD4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94-491A-831A-AAE46370DD4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94-491A-831A-AAE46370DD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130680704"/>
        <c:axId val="130682240"/>
      </c:barChart>
      <c:catAx>
        <c:axId val="130680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682240"/>
        <c:crosses val="autoZero"/>
        <c:auto val="1"/>
        <c:lblAlgn val="ctr"/>
        <c:lblOffset val="100"/>
        <c:noMultiLvlLbl val="0"/>
      </c:catAx>
      <c:valAx>
        <c:axId val="130682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1">
                  <a:lumMod val="5000"/>
                  <a:lumOff val="95000"/>
                </a:schemeClr>
              </a:solidFill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680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241444779656922"/>
          <c:y val="0.11428571428571441"/>
          <c:w val="0.70148175039328364"/>
          <c:h val="0.735420322459693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94-491A-831A-AAE46370DD4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94-491A-831A-AAE46370DD4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94-491A-831A-AAE46370DD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130739200"/>
        <c:axId val="130740992"/>
      </c:barChart>
      <c:catAx>
        <c:axId val="130739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740992"/>
        <c:crosses val="autoZero"/>
        <c:auto val="1"/>
        <c:lblAlgn val="ctr"/>
        <c:lblOffset val="100"/>
        <c:noMultiLvlLbl val="0"/>
      </c:catAx>
      <c:valAx>
        <c:axId val="130740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1">
                  <a:lumMod val="5000"/>
                  <a:lumOff val="95000"/>
                </a:schemeClr>
              </a:solidFill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739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241444779656915"/>
          <c:y val="0.11428571428571428"/>
          <c:w val="0.70148175039328353"/>
          <c:h val="0.735420322459692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F21-4AE4-A1E6-A37ECC29F1C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F21-4AE4-A1E6-A37ECC29F1C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F21-4AE4-A1E6-A37ECC29F1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136464640"/>
        <c:axId val="136474624"/>
      </c:barChart>
      <c:catAx>
        <c:axId val="136464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474624"/>
        <c:crosses val="autoZero"/>
        <c:auto val="1"/>
        <c:lblAlgn val="ctr"/>
        <c:lblOffset val="100"/>
        <c:noMultiLvlLbl val="0"/>
      </c:catAx>
      <c:valAx>
        <c:axId val="136474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1">
                  <a:lumMod val="5000"/>
                  <a:lumOff val="95000"/>
                </a:schemeClr>
              </a:solidFill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464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241444779656915"/>
          <c:y val="0.11428571428571428"/>
          <c:w val="0.70148175039328353"/>
          <c:h val="0.735420322459692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F21-4AE4-A1E6-A37ECC29F1C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F21-4AE4-A1E6-A37ECC29F1C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F21-4AE4-A1E6-A37ECC29F1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136592000"/>
        <c:axId val="136593792"/>
      </c:barChart>
      <c:catAx>
        <c:axId val="136592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593792"/>
        <c:crosses val="autoZero"/>
        <c:auto val="1"/>
        <c:lblAlgn val="ctr"/>
        <c:lblOffset val="100"/>
        <c:noMultiLvlLbl val="0"/>
      </c:catAx>
      <c:valAx>
        <c:axId val="136593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1">
                  <a:lumMod val="5000"/>
                  <a:lumOff val="95000"/>
                </a:schemeClr>
              </a:solidFill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592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73BDA2-5667-4A16-9FE8-8F93DF1C5F52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2417A3-0829-4865-A659-271E9D495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381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417A3-0829-4865-A659-271E9D495DF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712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417A3-0829-4865-A659-271E9D495DFF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617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417A3-0829-4865-A659-271E9D495DFF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325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4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jpeg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Relationship Id="rId9" Type="http://schemas.openxmlformats.org/officeDocument/2006/relationships/image" Target="../media/image8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jpeg"/><Relationship Id="rId10" Type="http://schemas.openxmlformats.org/officeDocument/2006/relationships/image" Target="../media/image96.jpeg"/><Relationship Id="rId4" Type="http://schemas.openxmlformats.org/officeDocument/2006/relationships/image" Target="../media/image90.jpeg"/><Relationship Id="rId9" Type="http://schemas.openxmlformats.org/officeDocument/2006/relationships/image" Target="../media/image9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image" Target="../media/image108.jpeg"/><Relationship Id="rId7" Type="http://schemas.openxmlformats.org/officeDocument/2006/relationships/image" Target="../media/image1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Relationship Id="rId9" Type="http://schemas.openxmlformats.org/officeDocument/2006/relationships/image" Target="../media/image11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jpeg"/><Relationship Id="rId3" Type="http://schemas.openxmlformats.org/officeDocument/2006/relationships/image" Target="../media/image121.jpeg"/><Relationship Id="rId7" Type="http://schemas.openxmlformats.org/officeDocument/2006/relationships/image" Target="../media/image1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Relationship Id="rId9" Type="http://schemas.openxmlformats.org/officeDocument/2006/relationships/image" Target="../media/image12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3" Type="http://schemas.openxmlformats.org/officeDocument/2006/relationships/image" Target="../media/image4.png"/><Relationship Id="rId7" Type="http://schemas.openxmlformats.org/officeDocument/2006/relationships/image" Target="../media/image1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Relationship Id="rId9" Type="http://schemas.openxmlformats.org/officeDocument/2006/relationships/image" Target="../media/image13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7.png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7" Type="http://schemas.openxmlformats.org/officeDocument/2006/relationships/image" Target="../media/image14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4.png"/><Relationship Id="rId5" Type="http://schemas.openxmlformats.org/officeDocument/2006/relationships/image" Target="../media/image143.jpeg"/><Relationship Id="rId4" Type="http://schemas.openxmlformats.org/officeDocument/2006/relationships/image" Target="../media/image14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6.png"/><Relationship Id="rId7" Type="http://schemas.openxmlformats.org/officeDocument/2006/relationships/image" Target="../media/image15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jpeg"/><Relationship Id="rId9" Type="http://schemas.openxmlformats.org/officeDocument/2006/relationships/image" Target="../media/image152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3" Type="http://schemas.openxmlformats.org/officeDocument/2006/relationships/image" Target="../media/image153.jpeg"/><Relationship Id="rId7" Type="http://schemas.openxmlformats.org/officeDocument/2006/relationships/image" Target="../media/image15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jpeg"/><Relationship Id="rId5" Type="http://schemas.openxmlformats.org/officeDocument/2006/relationships/image" Target="../media/image155.png"/><Relationship Id="rId4" Type="http://schemas.openxmlformats.org/officeDocument/2006/relationships/image" Target="../media/image154.png"/><Relationship Id="rId9" Type="http://schemas.openxmlformats.org/officeDocument/2006/relationships/image" Target="../media/image159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3" Type="http://schemas.openxmlformats.org/officeDocument/2006/relationships/image" Target="../media/image160.jpeg"/><Relationship Id="rId7" Type="http://schemas.openxmlformats.org/officeDocument/2006/relationships/image" Target="../media/image16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3.png"/><Relationship Id="rId5" Type="http://schemas.openxmlformats.org/officeDocument/2006/relationships/image" Target="../media/image162.jpeg"/><Relationship Id="rId10" Type="http://schemas.openxmlformats.org/officeDocument/2006/relationships/image" Target="../media/image167.jpeg"/><Relationship Id="rId4" Type="http://schemas.openxmlformats.org/officeDocument/2006/relationships/image" Target="../media/image161.jpeg"/><Relationship Id="rId9" Type="http://schemas.openxmlformats.org/officeDocument/2006/relationships/image" Target="../media/image166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jpeg"/><Relationship Id="rId3" Type="http://schemas.openxmlformats.org/officeDocument/2006/relationships/image" Target="../media/image4.png"/><Relationship Id="rId7" Type="http://schemas.openxmlformats.org/officeDocument/2006/relationships/image" Target="../media/image17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0.jpeg"/><Relationship Id="rId5" Type="http://schemas.openxmlformats.org/officeDocument/2006/relationships/image" Target="../media/image169.jpeg"/><Relationship Id="rId4" Type="http://schemas.openxmlformats.org/officeDocument/2006/relationships/image" Target="../media/image168.jpeg"/><Relationship Id="rId9" Type="http://schemas.openxmlformats.org/officeDocument/2006/relationships/image" Target="../media/image17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7" Type="http://schemas.openxmlformats.org/officeDocument/2006/relationships/image" Target="../media/image17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7.jpeg"/><Relationship Id="rId5" Type="http://schemas.openxmlformats.org/officeDocument/2006/relationships/image" Target="../media/image176.jpeg"/><Relationship Id="rId4" Type="http://schemas.openxmlformats.org/officeDocument/2006/relationships/image" Target="../media/image17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7" Type="http://schemas.openxmlformats.org/officeDocument/2006/relationships/image" Target="../media/image18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2.jpeg"/><Relationship Id="rId5" Type="http://schemas.openxmlformats.org/officeDocument/2006/relationships/image" Target="../media/image181.jpeg"/><Relationship Id="rId4" Type="http://schemas.openxmlformats.org/officeDocument/2006/relationships/image" Target="../media/image18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7.jpeg"/><Relationship Id="rId5" Type="http://schemas.openxmlformats.org/officeDocument/2006/relationships/image" Target="../media/image186.jpeg"/><Relationship Id="rId4" Type="http://schemas.openxmlformats.org/officeDocument/2006/relationships/image" Target="../media/image18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7" Type="http://schemas.openxmlformats.org/officeDocument/2006/relationships/image" Target="../media/image19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jpeg"/><Relationship Id="rId5" Type="http://schemas.openxmlformats.org/officeDocument/2006/relationships/image" Target="../media/image190.jpeg"/><Relationship Id="rId4" Type="http://schemas.openxmlformats.org/officeDocument/2006/relationships/image" Target="../media/image18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6.jpeg"/><Relationship Id="rId5" Type="http://schemas.openxmlformats.org/officeDocument/2006/relationships/image" Target="../media/image195.png"/><Relationship Id="rId4" Type="http://schemas.openxmlformats.org/officeDocument/2006/relationships/image" Target="../media/image19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7" Type="http://schemas.openxmlformats.org/officeDocument/2006/relationships/image" Target="../media/image20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0.png"/><Relationship Id="rId5" Type="http://schemas.openxmlformats.org/officeDocument/2006/relationships/image" Target="../media/image199.png"/><Relationship Id="rId4" Type="http://schemas.openxmlformats.org/officeDocument/2006/relationships/image" Target="../media/image19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7" Type="http://schemas.openxmlformats.org/officeDocument/2006/relationships/image" Target="../media/image20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5.png"/><Relationship Id="rId5" Type="http://schemas.openxmlformats.org/officeDocument/2006/relationships/image" Target="../media/image204.png"/><Relationship Id="rId4" Type="http://schemas.openxmlformats.org/officeDocument/2006/relationships/image" Target="../media/image20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7" Type="http://schemas.openxmlformats.org/officeDocument/2006/relationships/image" Target="../media/image2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0.png"/><Relationship Id="rId5" Type="http://schemas.openxmlformats.org/officeDocument/2006/relationships/image" Target="../media/image209.png"/><Relationship Id="rId4" Type="http://schemas.openxmlformats.org/officeDocument/2006/relationships/image" Target="../media/image20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7" Type="http://schemas.openxmlformats.org/officeDocument/2006/relationships/image" Target="../media/image2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5.png"/><Relationship Id="rId5" Type="http://schemas.openxmlformats.org/officeDocument/2006/relationships/image" Target="../media/image214.png"/><Relationship Id="rId4" Type="http://schemas.openxmlformats.org/officeDocument/2006/relationships/image" Target="../media/image21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8" y="0"/>
            <a:ext cx="91541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692696"/>
            <a:ext cx="5760640" cy="1512168"/>
          </a:xfrm>
        </p:spPr>
        <p:txBody>
          <a:bodyPr/>
          <a:lstStyle/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бюджетное дошкольное</a:t>
            </a:r>
            <a:b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образовательное учреждение </a:t>
            </a:r>
            <a:b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города Новосибирска </a:t>
            </a:r>
            <a:b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«Детский сад №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276872"/>
            <a:ext cx="6696744" cy="3528392"/>
          </a:xfrm>
        </p:spPr>
        <p:txBody>
          <a:bodyPr>
            <a:normAutofit fontScale="47500" lnSpcReduction="20000"/>
          </a:bodyPr>
          <a:lstStyle/>
          <a:p>
            <a:pPr lvl="0">
              <a:lnSpc>
                <a:spcPct val="170000"/>
              </a:lnSpc>
            </a:pPr>
            <a:r>
              <a:rPr lang="ru-RU" sz="3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Итоговый отчёт </a:t>
            </a:r>
            <a:r>
              <a:rPr lang="ru-RU" sz="3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 проделанной работе </a:t>
            </a:r>
            <a:br>
              <a:rPr lang="ru-RU" sz="3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подготовительной группы комбинированного вида № </a:t>
            </a:r>
            <a:r>
              <a:rPr lang="ru-RU" sz="3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br>
              <a:rPr lang="ru-RU" sz="3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«Золотая рыбка»</a:t>
            </a:r>
            <a:br>
              <a:rPr lang="ru-RU" sz="3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3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2023-2024 </a:t>
            </a:r>
            <a:r>
              <a:rPr lang="ru-RU" sz="3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уч. год.</a:t>
            </a:r>
            <a:endParaRPr lang="ru-RU" sz="2200" dirty="0">
              <a:solidFill>
                <a:prstClr val="black"/>
              </a:solidFill>
            </a:endParaRPr>
          </a:p>
          <a:p>
            <a:pPr lvl="0" algn="l"/>
            <a:endParaRPr lang="ru-RU" sz="2200" dirty="0">
              <a:solidFill>
                <a:prstClr val="black"/>
              </a:solidFill>
            </a:endParaRPr>
          </a:p>
          <a:p>
            <a:pPr marL="342900" lvl="0" indent="-342900" algn="l">
              <a:buFont typeface="Arial" pitchFamily="34" charset="0"/>
              <a:buChar char="•"/>
            </a:pPr>
            <a:endParaRPr lang="ru-RU" sz="2200" dirty="0">
              <a:solidFill>
                <a:prstClr val="black"/>
              </a:solidFill>
            </a:endParaRPr>
          </a:p>
          <a:p>
            <a:pPr lvl="0" algn="l"/>
            <a:endParaRPr lang="ru-RU" sz="2200" dirty="0">
              <a:solidFill>
                <a:prstClr val="black"/>
              </a:solidFill>
            </a:endParaRPr>
          </a:p>
          <a:p>
            <a:pPr lvl="0"/>
            <a:r>
              <a:rPr lang="ru-RU" sz="2500" dirty="0">
                <a:solidFill>
                  <a:prstClr val="black"/>
                </a:solidFill>
              </a:rPr>
              <a:t> </a:t>
            </a:r>
            <a:r>
              <a:rPr lang="ru-RU" sz="2500" dirty="0" smtClean="0">
                <a:solidFill>
                  <a:prstClr val="black"/>
                </a:solidFill>
              </a:rPr>
              <a:t>    </a:t>
            </a:r>
            <a:r>
              <a:rPr lang="ru-RU" sz="25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</a:t>
            </a:r>
            <a:r>
              <a:rPr lang="ru-RU" sz="25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5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5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Тихонова </a:t>
            </a:r>
            <a:r>
              <a:rPr lang="ru-RU" sz="25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Валерия Анатольевна, воспитатель высшей </a:t>
            </a:r>
            <a:r>
              <a:rPr lang="ru-RU" sz="25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кв.категории</a:t>
            </a:r>
            <a:r>
              <a:rPr lang="ru-RU" sz="25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.; </a:t>
            </a:r>
            <a:endParaRPr lang="ru-RU" sz="25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5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500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Синчишина</a:t>
            </a:r>
            <a:r>
              <a:rPr lang="ru-RU" sz="25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Оксана Викторовна, воспитатель высшей </a:t>
            </a:r>
            <a:r>
              <a:rPr lang="ru-RU" sz="25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кв.категории</a:t>
            </a:r>
            <a:endParaRPr lang="ru-RU" sz="25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5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</a:t>
            </a:r>
            <a:r>
              <a:rPr lang="ru-RU" sz="2500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г.Новосибирск</a:t>
            </a:r>
            <a:r>
              <a:rPr lang="ru-RU" sz="25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2024.</a:t>
            </a:r>
            <a:endParaRPr lang="ru-RU" sz="25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246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356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Экскурсия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улице Петухова – самой длинной улице,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около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 км. в левобережье 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2" name="Picture 4" descr="https://sun9-61.userapi.com/impg/u1zvdDIYD7ge7BK_8tfjC76vFwWlmMB-3dlyyg/G00hhiwcG6w.jpg?size=1280x575&amp;quality=95&amp;sign=ad3cf12c7d5dc4a9089e4df8458eb7c5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47664" y="4183282"/>
            <a:ext cx="5040560" cy="26854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5" name="Picture 7" descr="https://sun9-49.userapi.com/impg/PtW4I9iCcthZG3JEU3AwDMK1oMKI7VhCCR4adA/jv_1jBCfUvE.jpg?size=1280x960&amp;quality=95&amp;sign=0d471bf2d9701c5b1bdf91ed76779b9e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89610" y="872141"/>
            <a:ext cx="3166947" cy="25497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7" name="Picture 9" descr="https://sun9-4.userapi.com/impg/ADn9Hg6D5dbLcQf9gtv-Ph0Y5WPO1K3g8mhLdg/wTFxY3v1vN0.jpg?size=486x1080&amp;quality=95&amp;sign=e0f29840fb93ae9b3c7a9dd7aef199e9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55062" y="3429000"/>
            <a:ext cx="1753434" cy="3276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9" name="Picture 11" descr="https://sun9-31.userapi.com/impg/DCY338hAO4HEpUImRFTfDlGmyh0Fx0MmNZhAlw/usm9ss73Nno.jpg?size=1280x575&amp;quality=95&amp;sign=fb6a0a8308b3cab0934fba4d3d2a6d05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0045" y="1196752"/>
            <a:ext cx="2755798" cy="278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0" name="Picture 1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24" y="3256156"/>
            <a:ext cx="2314575" cy="25350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24" y="980728"/>
            <a:ext cx="2854963" cy="2141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82" name="Picture 14" descr="https://sun9-39.userapi.com/impg/HLOD6c5QeOn6q2-2hVqvEpJAFmEP9kLKhaGL-A/NqE4ordf4OM.jpg?size=486x1080&amp;quality=95&amp;sign=53eef6a4a2a7f42484e2fa6438df6726&amp;type=album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52121" y="3421896"/>
            <a:ext cx="1502942" cy="1768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3413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674" y="-21906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7527" y="274638"/>
            <a:ext cx="340865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День пожилого человека.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800" name="Picture 8" descr="https://sun9-23.userapi.com/impg/Yq7RCqspDENUCs7KuFPdTjnHr0cfcMITNot3JQ/oyH5EzhgvMk.jpg?size=1156x867&amp;quality=95&amp;sign=6460c078c4ddb3f7426490609492f07a&amp;type=alb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78" y="441689"/>
            <a:ext cx="3024335" cy="2268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1741" y="441689"/>
            <a:ext cx="2959886" cy="221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803" name="Picture 11" descr="https://sun9-26.userapi.com/impg/8QIN-T4jGZ6CJ8TB-p9TnIDUNmkps4eE0ol34Q/GkaYNfNM8LM.jpg?size=1156x867&amp;quality=95&amp;sign=bc91dccbd4da99206690e8609b82642b&amp;type=albu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090" y="1160221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99271" y="4710517"/>
            <a:ext cx="3601211" cy="21223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6674" y="4905422"/>
            <a:ext cx="4999000" cy="1906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6" name="Picture 4" descr="https://sun9-3.userapi.com/impg/mBlsg6PNZBGnsPMYx0rZ1Y1s-4CkmxlfHF4NTQ/03eF3WeB-58.jpg?size=1280x576&amp;quality=95&amp;sign=b276381adf28364f0b7781c86c5aa4da&amp;type=album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95672" y="3032208"/>
            <a:ext cx="4205058" cy="1836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4" name="Picture 12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171492"/>
            <a:ext cx="4050186" cy="20393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710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191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День </a:t>
            </a:r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отца!!!</a:t>
            </a:r>
            <a:endParaRPr lang="ru-RU" dirty="0"/>
          </a:p>
        </p:txBody>
      </p:sp>
      <p:pic>
        <p:nvPicPr>
          <p:cNvPr id="30724" name="Picture 4" descr="https://sun4-18.userapi.com/impg/WGIBom7OAfqILklMSp3-HQZcyuH9O7Ka_EpsQA/xy4SPjzGCuI.jpg?size=1280x576&amp;quality=95&amp;sign=d70dd96af9f53d1245f3e4106b36fdc0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548680"/>
            <a:ext cx="3635828" cy="18614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0" name="Picture 10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57093" y="4259968"/>
            <a:ext cx="4286907" cy="1829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1" name="Picture 11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684867"/>
            <a:ext cx="3885284" cy="19426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3" name="Picture 13" descr="https://sun9-78.userapi.com/impg/YnJjb7WC3ezmQVKOsZYQU02mYCX8uqjDqKY7lA/--MZHbb8sPQ.jpg?size=1280x576&amp;quality=95&amp;sign=4a5ac07d446f4e0fe64555a3c8b4972f&amp;type=album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02079" y="1797581"/>
            <a:ext cx="3184858" cy="1858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5" name="Picture 15" descr="https://sun4-18.userapi.com/impg/IfSjCgiVy4ridKdefmZJ2MlVs7NymRnNPot6GQ/8bOsC543p8Q.jpg?size=1280x576&amp;quality=95&amp;sign=9708030c41e34552fe940dc9b74b8805&amp;type=album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20486" y="500372"/>
            <a:ext cx="3319236" cy="15928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46831" y="2160716"/>
            <a:ext cx="2766645" cy="2099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9" name="Picture 9" descr="https://sun9-18.userapi.com/impg/SO5MtHU7GvaOoewTw9uzp6u6WE_KB8lYH5FFQQ/3_7hNSX_U_o.jpg?size=1280x576&amp;quality=95&amp;sign=ec7fe508690fb4d662a1f6f359ffc26c&amp;type=album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668" y="4797150"/>
            <a:ext cx="5117649" cy="19458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623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370" y="-17782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7" y="274638"/>
            <a:ext cx="4648133" cy="99412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/>
                <a:ea typeface="Calibri"/>
              </a:rPr>
              <a:t>Конкурс </a:t>
            </a:r>
            <a:r>
              <a:rPr lang="ru-RU" sz="2400" b="1" dirty="0">
                <a:latin typeface="Times New Roman"/>
                <a:ea typeface="Calibri"/>
              </a:rPr>
              <a:t>«Осенние фантазии» </a:t>
            </a:r>
            <a:endParaRPr lang="ru-RU" sz="2400" b="1" dirty="0"/>
          </a:p>
        </p:txBody>
      </p:sp>
      <p:pic>
        <p:nvPicPr>
          <p:cNvPr id="34820" name="Picture 4" descr="https://sun9-13.userapi.com/impg/mm3LDrWWpR5J0lDg5ovMhkshafmIuwNQuVls3g/2wxOOiVU5yo.jpg?size=1280x576&amp;quality=95&amp;sign=c1996f682ee173fbbe4c20f220248072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476672"/>
            <a:ext cx="4320480" cy="2523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05224" y="1124744"/>
            <a:ext cx="4226158" cy="2813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3" name="Picture 7" descr="https://sun9-63.userapi.com/impg/J9iv45_ks17XNQ81L9NbvNlIFC8I_9Elgpywng/J-FxpxV-fO4.jpg?size=1280x576&amp;quality=95&amp;sign=eccd75b2305f7dcfd2ff63875c07c481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8370" y="2852936"/>
            <a:ext cx="5854397" cy="3006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59832" y="4503902"/>
            <a:ext cx="5991125" cy="2294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8145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428" y="274638"/>
            <a:ext cx="5984372" cy="114300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/>
                <a:ea typeface="Calibri"/>
              </a:rPr>
              <a:t>«Веселые старты» в ДДТ Ефремова </a:t>
            </a:r>
            <a:r>
              <a:rPr lang="ru-RU" sz="2800" b="1" dirty="0" smtClean="0">
                <a:latin typeface="Times New Roman"/>
                <a:ea typeface="Calibri"/>
              </a:rPr>
              <a:t> </a:t>
            </a:r>
            <a:endParaRPr lang="ru-RU" sz="2800" b="1" dirty="0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0911" y="404664"/>
            <a:ext cx="2522916" cy="29500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660232" y="1268660"/>
            <a:ext cx="2166476" cy="2873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0911" y="3159798"/>
            <a:ext cx="2241593" cy="3698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41352" y="4339826"/>
            <a:ext cx="3308328" cy="2492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5776" y="3573016"/>
            <a:ext cx="3285576" cy="32597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8" name="Picture 8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55414" y="1146644"/>
            <a:ext cx="3858367" cy="24983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36382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99412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«Праздник осени»</a:t>
            </a:r>
            <a:endParaRPr lang="ru-RU" dirty="0"/>
          </a:p>
        </p:txBody>
      </p:sp>
      <p:pic>
        <p:nvPicPr>
          <p:cNvPr id="8196" name="Picture 4" descr="https://sun9-30.userapi.com/impg/rbFKnWC8zBNKh2OAS_hSZxBe-YaGcLXxWPS0Yg/OfGLldjBQgA.jpg?size=1280x960&amp;quality=95&amp;sign=0e5e937aceebe5120ffecbd9158a9c0e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04855" y="1936366"/>
            <a:ext cx="5239010" cy="269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3416" y="404664"/>
            <a:ext cx="3860036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 descr="https://sun9-12.userapi.com/impg/qGVXKL_TEZakIgoyCHg1_MpqYTf110_IitzWXw/lEYjYlnhHhk.jpg?size=1080x720&amp;quality=95&amp;sign=ecf71a0ce46e96117891d082d4750bda&amp;type=albu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49080"/>
            <a:ext cx="4022305" cy="2681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https://sun9-57.userapi.com/impg/k_Oqm-88VtoZVndmvPGw4XnffblTmUWt1-scCQ/882UMktjX0M.jpg?size=1080x720&amp;quality=95&amp;sign=d310128bc6c7f27c2ff837410c731caf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31325" y="4393267"/>
            <a:ext cx="4744425" cy="24620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7318" y="260648"/>
            <a:ext cx="2808312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433" y="2276872"/>
            <a:ext cx="3024337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91420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5219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4012" y="188640"/>
            <a:ext cx="2336020" cy="72008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День матери!!!</a:t>
            </a:r>
            <a:endParaRPr lang="ru-RU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844" y="3933055"/>
            <a:ext cx="1562172" cy="2894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02957" y="2754086"/>
            <a:ext cx="4541044" cy="28211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77321" y="692696"/>
            <a:ext cx="5328592" cy="17768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55037" y="4980013"/>
            <a:ext cx="4598726" cy="1877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269" y="278927"/>
            <a:ext cx="2563691" cy="28083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977" y="3573016"/>
            <a:ext cx="2421344" cy="32284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8" name="Picture 12" descr="https://sun9-66.userapi.com/impg/SmQNsi3pq4xNIsWC_fJ-LxAHOz31T0BNPWnzww/QN47PuFrSVc.jpg?size=486x1080&amp;quality=95&amp;sign=3c9145ce6df7446480b4246b4cd6440a&amp;type=album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09678" y="1794079"/>
            <a:ext cx="2193277" cy="2698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809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68888" y="188640"/>
            <a:ext cx="2449466" cy="36751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 descr="https://sun9-12.userapi.com/impg/5hOBJn8fvB_MglpKBUHP-2C-lr2KAZECk-v-Bg/8p-4n3jmeO8.jpg?size=486x1080&amp;quality=95&amp;sign=2d74ae9f2ed449bc2b2d711aae5043fb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0163" y="2446411"/>
            <a:ext cx="2285972" cy="3144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2477540"/>
            <a:ext cx="4841334" cy="2174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248926"/>
            <a:ext cx="3575720" cy="1609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3" name="Picture 13" descr="https://sun9-8.userapi.com/impg/vxMfIOzUCXhE8EKS0BcdAfsQeknvQsxa6H1_ng/DDDAEQamvMU.jpg?size=1280x575&amp;quality=95&amp;sign=7d94080e5e7e24daa503d81335b54c15&amp;type=album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32656"/>
            <a:ext cx="4885860" cy="2391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https://sun9-8.userapi.com/impg/b9say00Zq59xTeQBj9IdEZ_kwyBpmj3TDmsOww/3fGamcQD-JI.jpg?size=486x1080&amp;quality=95&amp;sign=473919e89489bfbd52f93f780712ee56&amp;type=album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48663" y="4391917"/>
            <a:ext cx="2568247" cy="2424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https://sun9-35.userapi.com/impg/gZHHn3p6VaaRWluR2L5btBfUlD6EktXkyBhQIw/BQ70mzjYqSg.jpg?size=1280x575&amp;quality=95&amp;sign=9c937055ffef0a1801a6e3a4df6f5814&amp;type=album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22075" y="4797152"/>
            <a:ext cx="3327889" cy="1875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706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625" y="-11899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2304256" cy="85010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Ярмарка!!!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 descr="https://sun9-79.userapi.com/impg/a96H0zIlxBGZ_yvFXlEUN4oW72Jz9NFYTCxXCw/9jV5VXzyfNM.jpg?size=1280x575&amp;quality=95&amp;sign=13dde8baa59f2bef8d62edb345980434&amp;type=alb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48" y="4581128"/>
            <a:ext cx="4919192" cy="22097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4168" y="332655"/>
            <a:ext cx="3043741" cy="3093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48305" y="929256"/>
            <a:ext cx="3506512" cy="3716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848" y="332656"/>
            <a:ext cx="2484080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06824" y="3426348"/>
            <a:ext cx="3408374" cy="33645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24475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4417" y="274638"/>
            <a:ext cx="2575655" cy="4900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Конкурс чтецов!</a:t>
            </a:r>
            <a:endParaRPr lang="ru-RU" dirty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93" y="620688"/>
            <a:ext cx="2536913" cy="4121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60001" y="260648"/>
            <a:ext cx="2815749" cy="3357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5" name="Picture 7" descr="https://sun9-33.userapi.com/impg/M4BfmGgW0Jjaagvo8y3xlKSRNV21OhwWMLRCnA/s1ozPNu6pac.jpg?size=1280x720&amp;quality=95&amp;sign=abf3803ddfa514737ec1bf01bd415af4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73865" y="3653117"/>
            <a:ext cx="4201885" cy="3125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7" name="Picture 9" descr="https://sun9-40.userapi.com/impg/RUuG0l1bUGEHRRahyWQrdfisY3cv7JRzTh6aYw/1ZWdpjUil9g.jpg?size=607x1080&amp;quality=95&amp;sign=679b518917ade43081c94f4f120e29de&amp;type=album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5" y="979268"/>
            <a:ext cx="3237693" cy="5760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873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2218258"/>
          </a:xfrm>
        </p:spPr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Краткая характеристика группы:</a:t>
            </a:r>
            <a:b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Группу посещают воспитанники в возрасте от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(подготовительная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группа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писочный </a:t>
            </a:r>
            <a:r>
              <a:rPr lang="ru-RU" sz="1600" b="1" dirty="0">
                <a:latin typeface="Times New Roman"/>
                <a:ea typeface="Calibri"/>
                <a:cs typeface="Times New Roman"/>
              </a:rPr>
              <a:t>состав – </a:t>
            </a: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27 </a:t>
            </a:r>
            <a:r>
              <a:rPr lang="ru-RU" sz="1600" b="1" dirty="0">
                <a:latin typeface="Times New Roman"/>
                <a:ea typeface="Calibri"/>
                <a:cs typeface="Times New Roman"/>
              </a:rPr>
              <a:t>детей. Из них мальчиков -</a:t>
            </a: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10, </a:t>
            </a:r>
            <a:r>
              <a:rPr lang="ru-RU" sz="1600" b="1" dirty="0">
                <a:latin typeface="Times New Roman"/>
                <a:ea typeface="Calibri"/>
                <a:cs typeface="Times New Roman"/>
              </a:rPr>
              <a:t>девочек -</a:t>
            </a: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17.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Каждый ребёнок в группе имеет возможность </a:t>
            </a:r>
            <a:b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свободно заниматься любимым делом.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708920"/>
            <a:ext cx="7787208" cy="374441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19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течение года в группе соблюдался режим дня, санитарно-гигиенические требования к пребыванию детей в ДОУ. </a:t>
            </a:r>
          </a:p>
          <a:p>
            <a:pPr marL="0" lvl="0" indent="0">
              <a:buNone/>
            </a:pPr>
            <a:r>
              <a:rPr lang="ru-RU" sz="19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Согласно проводились медицинские - Антропометрические обследования, педагогические (мониторинг) обследования</a:t>
            </a:r>
          </a:p>
          <a:p>
            <a:pPr marL="0" lvl="0" indent="0">
              <a:buNone/>
            </a:pPr>
            <a:r>
              <a:rPr lang="ru-RU" sz="19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воспитанников, подтверждающие положительную динамику развития каждого ребенка и группы в целом.</a:t>
            </a:r>
          </a:p>
          <a:p>
            <a:pPr marL="0" lvl="0" indent="0">
              <a:buNone/>
            </a:pPr>
            <a:endParaRPr lang="ru-RU" sz="1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Группа здоровья: 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ребенка -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первой группы;</a:t>
            </a:r>
          </a:p>
          <a:p>
            <a:pPr marL="0" lvl="0" indent="0">
              <a:buNone/>
            </a:pP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                                 -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детей - второй группы;</a:t>
            </a:r>
          </a:p>
          <a:p>
            <a:pPr marL="0" lvl="0" indent="0">
              <a:buNone/>
            </a:pP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                                 - 7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детей -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третьей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группы.</a:t>
            </a:r>
            <a:endParaRPr lang="ru-RU" sz="19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48081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2736304" cy="562074"/>
          </a:xfrm>
        </p:spPr>
        <p:txBody>
          <a:bodyPr/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Новый год!</a:t>
            </a:r>
            <a:endParaRPr lang="ru-RU" dirty="0"/>
          </a:p>
        </p:txBody>
      </p:sp>
      <p:pic>
        <p:nvPicPr>
          <p:cNvPr id="11268" name="Picture 4" descr="https://sun9-77.userapi.com/impg/s0VKOwoKYLDeT51nlfwGr3GyBgmv4JbI5oWb2Q/xI9yuMwCFaE.jpg?size=1280x960&amp;quality=95&amp;sign=5a884d7a0235cb4d8cdca1d252dd214b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50385" y="188640"/>
            <a:ext cx="4693615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s://sun9-3.userapi.com/impg/BynZX4TaH_djAm6SVaSQtJcxMVOM87i7W7OHTQ/Rd8oz8quyPw.jpg?size=486x1080&amp;quality=95&amp;sign=a14fb04565b884045145cc405b828dea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404664"/>
            <a:ext cx="1975023" cy="33477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76256" y="3646705"/>
            <a:ext cx="2190464" cy="3192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 descr="https://sun9-59.userapi.com/impg/io8TfgtCl_XeCHOmu9TSQt6uFRH_Z--_hqA4zg/XOdQ1cjniqo.jpg?size=607x1080&amp;quality=95&amp;sign=b1db57604977a3eda8f29b3afbcf9b25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217" y="3580431"/>
            <a:ext cx="3256283" cy="2990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9" name="Picture 15" descr="https://sun9-4.userapi.com/impg/8I2CR14FxgCnbPiAD0iIj2YeMg0cnaVX6Je_Rw/mH1HgG081ow.jpg?size=810x1080&amp;quality=95&amp;sign=e0414e9c0d310ae15ebfe3dcd7a49010&amp;type=album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4853" y="708670"/>
            <a:ext cx="2427940" cy="3237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sun9-31.userapi.com/impg/7R9DwFHo4qva8nFGcXWQKUQqDpZrx85wSPYYtg/Sp-R0H67nc8.jpg?size=486x1080&amp;quality=95&amp;sign=6d1d47ae8e06ec0c86428adfae3f4afe&amp;type=album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0073" y="2368137"/>
            <a:ext cx="2347114" cy="3286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7" name="Picture 13" descr="https://sun9-19.userapi.com/impg/i3ko8bmqj5Y2sab51LMiVM3uYCWJ4tyv7-kckg/ui2VGc1swis.jpg?size=810x1080&amp;quality=95&amp;sign=d68b976c6c4ae3ca35918cbee88eae77&amp;type=album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3991" y="3859919"/>
            <a:ext cx="2242222" cy="2989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1398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982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4104456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День рождения снеговика!</a:t>
            </a:r>
            <a:endParaRPr lang="ru-RU" dirty="0"/>
          </a:p>
        </p:txBody>
      </p:sp>
      <p:pic>
        <p:nvPicPr>
          <p:cNvPr id="4" name="Picture 4" descr="https://sun4-22.userapi.com/impg/R6KJKPgsyxXvK-oLY0aTzDschiapUsMwVuQ_-A/_33e22IOKhQ.jpg?size=486x1080&amp;quality=95&amp;sign=7a8e32382382de8564763e5635f9e7b1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6356454" y="4160687"/>
            <a:ext cx="1829572" cy="3502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034" y="5098660"/>
            <a:ext cx="5622068" cy="17281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034" y="332656"/>
            <a:ext cx="1928403" cy="23376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765" y="2996952"/>
            <a:ext cx="4706177" cy="2083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35696" y="734100"/>
            <a:ext cx="4668316" cy="2262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 descr="https://sun9-10.userapi.com/impg/tsyItE19rQIV359se2KseqSPKU_yLlkhWwb1oQ/ohLwvw0xtVY.jpg?size=486x1080&amp;quality=95&amp;sign=8077dfa793b89efb156cbcb22fec2d83&amp;type=album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72200" y="117849"/>
            <a:ext cx="2771800" cy="32904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s://sun9-25.userapi.com/impg/1JbQCkUtnIEA_2XPZd4nbhz2yvrJu4SfpcQm_A/4W7_pJA611E.jpg?size=486x1080&amp;quality=95&amp;sign=2a5ff28812456befc1b4f03ffb2664ab&amp;type=album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71240" y="2996952"/>
            <a:ext cx="1909387" cy="2588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5" name="Picture 13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95974" y="2416715"/>
            <a:ext cx="2431879" cy="2667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361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9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74638"/>
            <a:ext cx="2376264" cy="77809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Колядки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4" descr="https://sun9-38.userapi.com/impg/rqDrKNAuxSa3V4Mz3zausie_31tToRMXjhnE8A/qrbhs5qcbuU.jpg?size=1280x720&amp;quality=95&amp;sign=73ac869078b3722a92dc35ded3dd60dc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04664"/>
            <a:ext cx="3712028" cy="2093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https://sun4-20.userapi.com/impg/2rjO5-DYTLceT-PRkwNtQxevvHK1j_OaCC-8pA/BXN0nEESz74.jpg?size=1280x576&amp;quality=95&amp;sign=d16990f93f5f6828e3658ffec12346bb&amp;type=albu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447187"/>
            <a:ext cx="5001951" cy="22508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41673" y="4034480"/>
            <a:ext cx="3501482" cy="27614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64" y="4698065"/>
            <a:ext cx="4799856" cy="21599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3" name="Picture 13" descr="https://sun9-18.userapi.com/impg/bSQkDQYPf9wSVMMFDeeWXUwAo8ahAU8aYsCVSw/DL6zGQ-Kouc.jpg?size=1280x576&amp;quality=95&amp;sign=f2ad9513ba5b220e81be58d0a358fe72&amp;type=album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08103" y="66377"/>
            <a:ext cx="3697809" cy="2401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75315" y="2237664"/>
            <a:ext cx="3666439" cy="17968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57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7707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986" y="274638"/>
            <a:ext cx="6284936" cy="85010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Встреча с музыкальной школой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8" name="Picture 4" descr="https://sun9-68.userapi.com/impg/QliPXstKBJ-FCvyv-_JwuGQ2ICT0AOWQ7BDivg/oniOQqTExo4.jpg?size=1280x960&amp;quality=95&amp;sign=ec941646c2518db0bee1a300d92b8462&amp;type=alb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3646324" cy="2734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8285" y="5206"/>
            <a:ext cx="2725603" cy="2986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71" name="Picture 7" descr="https://sun9-9.userapi.com/impg/gdSuk4M7F2SixpaEfIKV9W9YkCPVbaIN3s8izw/FSGFdH0fk9s.jpg?size=486x1080&amp;quality=95&amp;sign=1529b5e5fbad346fce9cf07cf811ac2f&amp;type=album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35896" y="1498475"/>
            <a:ext cx="3962205" cy="27711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986" y="3486605"/>
            <a:ext cx="4000986" cy="33636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74" name="Picture 10" descr="https://sun9-54.userapi.com/impg/o5drJaFo2LzpciN02egidUo3EXs7FYHB48CwoA/1Q0RT93vJ90.jpg?size=486x1080&amp;quality=95&amp;sign=f21cff6c77efd3711b84a6b4a4148934&amp;type=album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03737" y="4002282"/>
            <a:ext cx="3702176" cy="28480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2293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29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8265" y="274638"/>
            <a:ext cx="3673753" cy="77809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День зубной феи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3" name="Picture 5" descr="https://sun9-75.userapi.com/impg/QObiCJnoXKhPAkKkhZ23F8_9dp26sKWqedIi8A/2R6qUyE2GxY.jpg?size=486x1080&amp;quality=95&amp;sign=a8ba3ef2c963c28ebbe350391f73a867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10204" y="980728"/>
            <a:ext cx="2763067" cy="2778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5" name="Picture 7" descr="https://sun9-15.userapi.com/impg/zs1mYQDvCsPMwY5hMzb1dQYW-m56vwGme2momw/FDZh0DZ5DkM.jpg?size=486x1080&amp;quality=95&amp;sign=dc4b38fd1e60a06d14bd982aafb829e5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06" y="161903"/>
            <a:ext cx="2615540" cy="30044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7" name="Picture 9" descr="https://sun9-33.userapi.com/impg/VsWRXXwbE0kB0Cv_lDbWykpCiDoTQRjkSl6_PA/1pNcIQ6kXYI.jpg?size=486x1080&amp;quality=95&amp;sign=f22dcf5882683bfa6528c73a50a23789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22018" y="172074"/>
            <a:ext cx="2821982" cy="29942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8" name="Picture 10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29" y="4730188"/>
            <a:ext cx="3312435" cy="21091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900" name="Picture 12" descr="https://sun9-75.userapi.com/impg/yItBxNiseL0FuNmcOrkie9VhBoHuuj3Fm33X2w/hjFfzzAUfdk.jpg?size=1280x960&amp;quality=95&amp;sign=9735584ee73f770939ab29144f32d9e8&amp;type=album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3740" y="4746320"/>
            <a:ext cx="2793126" cy="20948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1" name="Picture 13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65838" y="2370177"/>
            <a:ext cx="5675362" cy="2360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902" name="Picture 14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26052" y="4634760"/>
            <a:ext cx="2908194" cy="22232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602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274638"/>
            <a:ext cx="5122912" cy="92628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/>
                <a:ea typeface="Calibri"/>
              </a:rPr>
              <a:t>«Патриотическая акция» - </a:t>
            </a:r>
            <a:r>
              <a:rPr lang="ru-RU" sz="2400" b="1" dirty="0" smtClean="0">
                <a:latin typeface="Times New Roman"/>
                <a:ea typeface="Calibri"/>
              </a:rPr>
              <a:t/>
            </a:r>
            <a:br>
              <a:rPr lang="ru-RU" sz="2400" b="1" dirty="0" smtClean="0">
                <a:latin typeface="Times New Roman"/>
                <a:ea typeface="Calibri"/>
              </a:rPr>
            </a:br>
            <a:r>
              <a:rPr lang="ru-RU" sz="2400" b="1" dirty="0" smtClean="0">
                <a:latin typeface="Times New Roman"/>
                <a:ea typeface="Calibri"/>
              </a:rPr>
              <a:t>сбор </a:t>
            </a:r>
            <a:r>
              <a:rPr lang="ru-RU" sz="2400" b="1" dirty="0">
                <a:latin typeface="Times New Roman"/>
                <a:ea typeface="Calibri"/>
              </a:rPr>
              <a:t>посылки для участников СВО</a:t>
            </a:r>
            <a:r>
              <a:rPr lang="ru-RU" sz="2400" dirty="0">
                <a:latin typeface="Times New Roman"/>
                <a:ea typeface="Calibri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16632"/>
            <a:ext cx="3086829" cy="18787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13841" y="4493090"/>
            <a:ext cx="3530159" cy="2313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6" name="Picture 6" descr="https://sun9-2.userapi.com/impg/stHa_hP1oVkVMacz2X--CZDEeeucAQRTMdhhgA/AGP2eyqtyx0.jpg?size=486x1080&amp;quality=95&amp;sign=c294d05a075b8b94008ac188560a16c8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354278"/>
            <a:ext cx="2771800" cy="2514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8" name="Picture 8" descr="https://sun9-39.userapi.com/impg/ZqI2lnUppJpwIuk0f_XzdFEckL_aa9u4AMEN6Q/4zYFB1ytYoQ.jpg?size=486x1080&amp;quality=95&amp;sign=b71e7ed92cb34bc4b997a6bbef36d227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7824" y="4378162"/>
            <a:ext cx="2479782" cy="2529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9" name="Picture 9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732998" y="1720983"/>
            <a:ext cx="2458492" cy="30857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70" name="Picture 10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99037" y="1173657"/>
            <a:ext cx="5722100" cy="3292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814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3038534" cy="63408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День защитника отечества.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4" descr="https://sun9-41.userapi.com/impg/lKmh8FzcQOF0WIVcF79G2nHW8Qfm1foWdMNmmw/4A6luJmlkB8.jpg?size=810x1080&amp;quality=95&amp;sign=5d9ce6a707f3dbd1e03169d6b3699c86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2079" y="332656"/>
            <a:ext cx="3819465" cy="28432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519" y="4198370"/>
            <a:ext cx="2079563" cy="2528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6" name="Picture 10" descr="https://sun9-49.userapi.com/impg/ni6WKbRjB3r5H4WxpWUap4k2mlfWjbAgBJUOlA/b1zaOfi1TQU.jpg?size=486x1080&amp;quality=95&amp;sign=004953c81acf6c549eb7058887a2600c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41932" y="3640963"/>
            <a:ext cx="1969612" cy="30855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https://sun9-4.userapi.com/impg/2e7wJKhHfqvrUUYnnzYSJNXwBJuvwa9UuiS_bg/EDnJs_iefRk.jpg?size=486x1080&amp;quality=95&amp;sign=22db0371237f2fdc121554b8e152232f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43068" y="3694445"/>
            <a:ext cx="2792648" cy="3078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https://sun9-9.userapi.com/impg/b8b6mFH5J2HehKlCphZgyEXnKR-omLdFwPujdQ/CgA6xfIctWo.jpg?size=486x1080&amp;quality=95&amp;sign=44a4beb1ded4112cbb4ebe20bf9e9551&amp;type=album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615" y="188640"/>
            <a:ext cx="2379011" cy="2539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sun9-29.userapi.com/impg/UPFgod2OX6LzNFiZbctpXF_auFwTRUaex8HUSw/VQpC78IRViM.jpg?size=810x1080&amp;quality=95&amp;sign=18392bb748b8f48a577ee096fa1200ff&amp;type=album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58615" y="1988840"/>
            <a:ext cx="3143196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535"/>
          <a:stretch/>
        </p:blipFill>
        <p:spPr bwMode="auto">
          <a:xfrm>
            <a:off x="1619672" y="914678"/>
            <a:ext cx="2438943" cy="2983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687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0335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2376264" cy="706090"/>
          </a:xfrm>
        </p:spPr>
        <p:txBody>
          <a:bodyPr/>
          <a:lstStyle/>
          <a:p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 МАРТА!!!</a:t>
            </a:r>
            <a:endParaRPr lang="ru-RU" dirty="0"/>
          </a:p>
        </p:txBody>
      </p:sp>
      <p:pic>
        <p:nvPicPr>
          <p:cNvPr id="16390" name="Picture 6" descr="https://sun9-40.userapi.com/impg/qusOK494j1iQCdstjfsCEPRegVxFTXkxwbkmJw/UIOLPrECE8k.jpg?size=1280x576&amp;quality=95&amp;sign=714221e49357083b2fe6bf03f640f3c4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70053" y="249037"/>
            <a:ext cx="3012234" cy="21134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https://sun9-33.userapi.com/impg/NRnRidsOYSxkG-SM6LDf96mEZIM9VGalIez6kQ/Ij06sKwwi6Y.jpg?size=1280x575&amp;quality=95&amp;sign=e52242fbe2367bcca1b955529b3f7676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335" y="4437111"/>
            <a:ext cx="4536504" cy="2295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7" name="Picture 13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9290" y="235466"/>
            <a:ext cx="2290751" cy="31026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8" name="Picture 14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88877" y="116632"/>
            <a:ext cx="2155123" cy="30861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0" name="Picture 16" descr="https://sun9-48.userapi.com/impg/NznPGd4_Gti569zsQzZ361nTtDFJSqrhZskbLQ/WHfgcT6_A90.jpg?size=607x1080&amp;quality=95&amp;sign=57b9aa2359c1ba70e25a5f1e690af232&amp;type=album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52120" y="3825826"/>
            <a:ext cx="3373791" cy="30321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s://sun9-68.userapi.com/impg/YLzQQgXqG4uvnnBd-dSuSsuzoIV56AUAQ-J51g/89xT70M6Bgw.jpg?size=1280x575&amp;quality=95&amp;sign=59409bdd412a7739a26ff20c175d7ea7&amp;type=album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87037" y="2262352"/>
            <a:ext cx="5870256" cy="2333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68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3645024"/>
            <a:ext cx="5292080" cy="2719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9" name="Picture 7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159" y="260648"/>
            <a:ext cx="3194259" cy="2359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21" name="Picture 9" descr="https://sun9-37.userapi.com/impg/NPc75GomFoWFsOT4QF__zhY186aI5k1qRFjAbQ/VfBceOGHllE.jpg?size=1280x960&amp;quality=95&amp;sign=fa52c905c0404dd32db0d965ebd4921f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49261" y="4653136"/>
            <a:ext cx="3894604" cy="2120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1134" y="764704"/>
            <a:ext cx="6264697" cy="30260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629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7" y="274638"/>
            <a:ext cx="2304257" cy="7780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Масленица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!!!</a:t>
            </a:r>
            <a:endParaRPr lang="ru-RU" dirty="0"/>
          </a:p>
        </p:txBody>
      </p:sp>
      <p:pic>
        <p:nvPicPr>
          <p:cNvPr id="17412" name="Picture 4" descr="https://sun9-46.userapi.com/impg/zreWA-MXlChWd4RBpepMmciUK1k76eqKsD8bKA/5S0zhrOP-5w.jpg?size=486x1080&amp;quality=95&amp;sign=fdae187af090b2000857ab29c13612db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332656"/>
            <a:ext cx="2533419" cy="409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s://sun9-12.userapi.com/impg/VjlNwOoliVhCcS7xBCF9E1EE__G5jBe_HV1dAg/f5EPuwgpgtU.jpg?size=1280x576&amp;quality=95&amp;sign=df3a7193d36e7e22a94bb7f4c3a124c4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80857" y="116632"/>
            <a:ext cx="4332514" cy="286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35696" y="3429000"/>
            <a:ext cx="5297962" cy="288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672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7272808" cy="2664296"/>
          </a:xfrm>
        </p:spPr>
        <p:txBody>
          <a:bodyPr>
            <a:noAutofit/>
          </a:bodyPr>
          <a:lstStyle/>
          <a:p>
            <a:pPr lvl="0" algn="l">
              <a:spcBef>
                <a:spcPct val="20000"/>
              </a:spcBef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Групповое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помещение условно подразделяется на три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зоны </a:t>
            </a:r>
            <a:b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(активная, спокойная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рабочая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), что позволяет детям </a:t>
            </a:r>
            <a:b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объединиться подгруппами по общим интересам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Предметно – пространственная развивающая среда в группе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организована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учётом требований ФГОС, где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прослеживаются</a:t>
            </a:r>
            <a:b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 пять образовательных областей:</a:t>
            </a:r>
            <a:b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1) социально-коммуникативная,</a:t>
            </a:r>
            <a:b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2) познавательная, </a:t>
            </a:r>
            <a:b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3) речевая,</a:t>
            </a:r>
            <a:b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4) художественно-эстетическая,</a:t>
            </a:r>
            <a:b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5) физическая.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3356992"/>
            <a:ext cx="7715200" cy="32403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 детьми систематически проводилась организованная образовательная деятельность в соответствии с ФГОС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 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 утвержденным расписанием непосредственно образовательной деятельности.</a:t>
            </a:r>
            <a:b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Поставленные цели достигнуты в процессе осуществления разнообразных </a:t>
            </a:r>
            <a:endParaRPr lang="ru-RU" sz="1600" b="1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видов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деятельности:</a:t>
            </a:r>
            <a:b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-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игровой, </a:t>
            </a:r>
            <a:endParaRPr lang="ru-RU" sz="1600" b="1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- коммуникативной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endParaRPr lang="ru-RU" sz="1600" b="1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- трудовой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endParaRPr lang="ru-RU" sz="1600" b="1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- познавательно-исследовательской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</a:t>
            </a:r>
            <a:b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- продуктивной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endParaRPr lang="ru-RU" sz="1600" b="1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- музыкально-художественной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endParaRPr lang="ru-RU" sz="1600" b="1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- чтения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189698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3300" y="4764306"/>
            <a:ext cx="4553297" cy="20523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0651" y="188640"/>
            <a:ext cx="4498597" cy="20278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338" y="4509120"/>
            <a:ext cx="4860032" cy="2190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182" y="188640"/>
            <a:ext cx="4511824" cy="20338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47730" y="1963686"/>
            <a:ext cx="4752528" cy="32993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72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274639"/>
            <a:ext cx="2592288" cy="634082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День смеха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15" y="5165850"/>
            <a:ext cx="3642172" cy="1638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29007" y="204511"/>
            <a:ext cx="1965340" cy="34869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9792" y="3239900"/>
            <a:ext cx="2366835" cy="2562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2" name="Picture 8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8439" y="2238436"/>
            <a:ext cx="2726012" cy="23811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4" name="Picture 10" descr="https://sun9-66.userapi.com/impg/WWHeH_m-2jVOwpStAtAQLKIPLKyyubg2jemFSw/rZhHDhpgPMI.jpg?size=1280x576&amp;quality=95&amp;sign=6d95a429a01f27d75eebabfabea611b5&amp;type=album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3568" y="855533"/>
            <a:ext cx="4339424" cy="24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5" name="Picture 11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07251" y="3962474"/>
            <a:ext cx="4629150" cy="2842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0" name="Picture 6" descr="https://sun9-2.userapi.com/impg/MpNLqpugikyEKxQgeTLFbB3Ja4f_-SJeMIGyqg/Y9b9Pc6Ev3U.jpg?size=1280x576&amp;quality=95&amp;sign=c532e4a5bfd25c3a36d25d26e94d207f&amp;type=album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91789"/>
            <a:ext cx="3042890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29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3024336" cy="77809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«День космонавтики»</a:t>
            </a:r>
            <a:endParaRPr lang="ru-RU" dirty="0"/>
          </a:p>
        </p:txBody>
      </p:sp>
      <p:pic>
        <p:nvPicPr>
          <p:cNvPr id="6" name="Picture 7" descr="https://sun9-47.userapi.com/impg/aH6zxgXruoNCW0zIbM145ZreKnAShgVLpRVnRw/C0iN-OUcLTY.jpg?size=1280x576&amp;quality=95&amp;sign=aaa385825ed8cc0dc9b9d612bccafce1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53246" y="61942"/>
            <a:ext cx="3890754" cy="20882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10867" y="792538"/>
            <a:ext cx="4178811" cy="24924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94626" y="911619"/>
            <a:ext cx="1974912" cy="3306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3" name="Picture 11" descr="https://sun9-55.userapi.com/impg/tugD48_dLNa9TaGPa0Jz1lxC5oMvYG6vo2lOWw/fJpab_2WFGY.jpg?size=810x1080&amp;quality=95&amp;sign=094ca84fbb784a87561dfe8f8de42c6d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79554" y="5117968"/>
            <a:ext cx="2422662" cy="1694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5" name="Picture 13" descr="https://sun9-55.userapi.com/impg/2gJKMJE4uYq6LvcgleC5dcPPq2uthrwr4KJ1xw/-v1ID-XN0t8.jpg?size=810x1080&amp;quality=95&amp;sign=8d7f06915e85ec7baf7660adb64544b8&amp;type=album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96141"/>
            <a:ext cx="2542160" cy="33895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5888" y="2038761"/>
            <a:ext cx="3264184" cy="30792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https://sun9-36.userapi.com/impg/-ui9ufHVL4NzjEXyTtvgugpUDu9L1ohX0eUufQ/wpnEnUn5AKQ.jpg?size=1280x575&amp;quality=95&amp;sign=0ad3f38010d9b363744ec85c8b7ed5c3&amp;type=album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42160" y="4425804"/>
            <a:ext cx="3851920" cy="2299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96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476672"/>
            <a:ext cx="2808312" cy="504056"/>
          </a:xfrm>
        </p:spPr>
        <p:txBody>
          <a:bodyPr/>
          <a:lstStyle/>
          <a:p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«День Победы»</a:t>
            </a:r>
            <a:endParaRPr lang="ru-RU" dirty="0"/>
          </a:p>
        </p:txBody>
      </p:sp>
      <p:pic>
        <p:nvPicPr>
          <p:cNvPr id="1026" name="Picture 2" descr="https://sun9-32.userapi.com/impg/wyz_3kQtckBTINvmCHvjIj48aaZ95PADVFrh0g/nPSu8hQF8iY.jpg?size=1280x576&amp;quality=95&amp;sign=08a127b279415840d73d2305893258d9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476672"/>
            <a:ext cx="3679372" cy="19112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50.userapi.com/impg/9tMpeEqdcwaputIE0VApnGUwRAccmtACY1yf3g/fiqr6KZnCZU.jpg?size=1280x960&amp;quality=95&amp;sign=6614a1508fc263b3a8ac159fd6908796&amp;type=albu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965591"/>
            <a:ext cx="2508649" cy="1881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1.userapi.com/impg/1E9vE8_T_o0dk3iBjihthAwfu2MWldFOq3zwYQ/37cN2jxvwhA.jpg?size=607x1080&amp;quality=95&amp;sign=1ff8f703279b0e1e4a7cb4a2a99fd590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72349" y="469092"/>
            <a:ext cx="2021621" cy="30458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64520" y="2708920"/>
            <a:ext cx="2706956" cy="2228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449" y="2387875"/>
            <a:ext cx="4182560" cy="2193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71476" y="3573016"/>
            <a:ext cx="1823369" cy="31992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03848" y="4833512"/>
            <a:ext cx="3535356" cy="1963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 descr="https://sun9-75.userapi.com/impg/DfBPGviut-E6P-lJa7HUQIQfN7KpUEv0I2PIcA/58ADK0CnGYQ.jpg?size=486x1080&amp;quality=95&amp;sign=5e7a712fdc221f7754e6d6f05a845c6e&amp;type=album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9592" y="4367521"/>
            <a:ext cx="1676662" cy="24622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148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191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s://sun9-44.userapi.com/impg/vL7_WknNeNFKRa4GPR8_ixwaFMMx5Yu_s_RBMg/2UIyUWTndp8.jpg?size=1280x960&amp;quality=95&amp;sign=179366d999686b3126438649956f6f99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3394" y="404664"/>
            <a:ext cx="5023250" cy="2329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2724" y="2837531"/>
            <a:ext cx="2732315" cy="320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 descr="https://sun9-35.userapi.com/impg/5lgYeTWZYPZMDFpocn08yHcmxrV8OIeUXbH1Ww/2ydHG6IAOeU.jpg?size=810x1080&amp;quality=95&amp;sign=074e56ef9fa2096f145388d979ee644f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60082" y="404664"/>
            <a:ext cx="2383918" cy="2432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un9-50.userapi.com/impg/vhmpb47zjATHwhK7VEJzfykarIE13YMHTQym3A/slGm_Avb9ng.jpg?size=1280x960&amp;quality=95&amp;sign=0b2bc53d238b84f27a3f3ec891aef7f0&amp;type=album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15816" y="2193016"/>
            <a:ext cx="3638614" cy="221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07704" y="4449293"/>
            <a:ext cx="4223115" cy="227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 descr="https://sun9-1.userapi.com/impg/Xp0bNdPjMwwV204dS-qkrCVjYVKeXG9wUEBdgw/nGaRy73sazk.jpg?size=607x1080&amp;quality=95&amp;sign=c730a1f69782d1feb6a19c5ea5d39eac&amp;type=album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00904" y="3861049"/>
            <a:ext cx="3012506" cy="286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9856" y="620688"/>
            <a:ext cx="1760226" cy="864096"/>
          </a:xfrm>
        </p:spPr>
        <p:txBody>
          <a:bodyPr/>
          <a:lstStyle/>
          <a:p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«Зарница»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87020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1" y="404664"/>
            <a:ext cx="3888431" cy="648072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«Международный День семьи»</a:t>
            </a:r>
            <a:endParaRPr lang="ru-RU" dirty="0"/>
          </a:p>
        </p:txBody>
      </p:sp>
      <p:pic>
        <p:nvPicPr>
          <p:cNvPr id="3074" name="Picture 2" descr="https://sun9-20.userapi.com/impg/nWPDIy8XwmBkW5_iIdgk0D6wQsjelaYUuzZAwg/XPKVegG6C5M.jpg?size=810x1080&amp;quality=95&amp;sign=872ca561cb8c7e098f7d0251b6c49ddb&amp;type=alb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2345457" cy="3127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76.userapi.com/impg/BfK-YXyLU7DIPiR0rglkMo2klPMoo5-a-bCbEw/TRu1q_vv47g.jpg?size=810x1080&amp;quality=95&amp;sign=18d358425503a2169f89be6658702ebe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05129" y="373548"/>
            <a:ext cx="2938871" cy="306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58.userapi.com/impg/wbO5kw2RPBPBvW8K7QTUO2gPFgF6mugHWfFqPQ/QgTe8PHYk4A.jpg?size=810x1080&amp;quality=95&amp;sign=7e289271034d4c9899da0acaf18118fb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7733" y="3234910"/>
            <a:ext cx="3054090" cy="35212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un9-24.userapi.com/impg/OeK33wPMDrjaDDvaGrTFMeFoFV6ieyd-96Jvyw/1QA6mWDV6JI.jpg?size=486x1080&amp;quality=95&amp;sign=65eafd77f6757e4570600a0b6222667f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31840" y="764704"/>
            <a:ext cx="2517683" cy="40560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sun9-46.userapi.com/impg/PpC_jWfpuJjbcUvv9deeYTHRM2jiD7lsAjAoyA/k5hjoFW84rQ.jpg?size=486x1080&amp;quality=95&amp;sign=b62898e085c423b864eb5ff57dd4b898&amp;type=album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793" y="3582632"/>
            <a:ext cx="4551084" cy="3252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28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-22579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2160240" cy="706090"/>
          </a:xfrm>
        </p:spPr>
        <p:txBody>
          <a:bodyPr/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Выпускной!!!</a:t>
            </a:r>
            <a:endParaRPr lang="ru-RU" dirty="0"/>
          </a:p>
        </p:txBody>
      </p:sp>
      <p:pic>
        <p:nvPicPr>
          <p:cNvPr id="4098" name="Picture 2" descr="https://sun9-5.userapi.com/impg/M2yjH34qTrl1d86iZspcmHEDEqzO93pq6j8wug/0kebeRosuRY.jpg?size=810x1080&amp;quality=95&amp;sign=3e47a236222b6a948a4f9762f9b0b683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83967" y="476672"/>
            <a:ext cx="4779927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55.userapi.com/impg/kkM_t73UoRjX7ZjcWdqsu4Tw5glE9SrXtvXZrQ/b1glzBLJB4w.jpg?size=1280x960&amp;quality=95&amp;sign=4ecd5bd62ecedf0bde3018732fe65a33&amp;type=albu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61" y="881176"/>
            <a:ext cx="3947592" cy="29606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68.userapi.com/impg/WrH-44ysQ9aHKmLuTRCGSvgt9RPhEDPpavxWqQ/BE0tjATiceo.jpg?size=810x1080&amp;quality=95&amp;sign=6cb7ab918f3210ca9d3ea83cf49c9413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161" y="3841870"/>
            <a:ext cx="3358682" cy="28934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sun9-16.userapi.com/impg/4_n36Yw3SHjmdumsV_Kg0d-UmhMPYSrwyROg2w/YWc2_BJ6GDk.jpg?size=607x1080&amp;quality=95&amp;sign=0fde771743badb24ff0d27d0f91470a3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75019" y="3289730"/>
            <a:ext cx="3272463" cy="3326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sun9-27.userapi.com/impg/VswCevKA17qthmjFQTp_qRYKzZLrgp2di4WkCQ/lWWGCiSeUHs.jpg?size=486x1080&amp;quality=95&amp;sign=3614ea574295290418b412b855e831f4&amp;type=album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29"/>
          <a:stretch/>
        </p:blipFill>
        <p:spPr bwMode="auto">
          <a:xfrm>
            <a:off x="3372255" y="3308135"/>
            <a:ext cx="2401076" cy="3319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7115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1913" y="6215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5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«Театральная  карусель»</a:t>
            </a:r>
            <a:br>
              <a:rPr lang="ru-RU" sz="25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Часть </a:t>
            </a:r>
            <a:r>
              <a:rPr lang="ru-RU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</a:t>
            </a:r>
            <a:r>
              <a:rPr lang="ru-RU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формируемая участниками образовательных отношений </a:t>
            </a:r>
            <a:r>
              <a:rPr lang="ru-RU" sz="19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lang="ru-RU" sz="19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МБДОУ </a:t>
            </a:r>
            <a:r>
              <a:rPr lang="ru-RU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д/с № 9 «Калейдоскоп»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572792" y="4221088"/>
            <a:ext cx="4391696" cy="1905074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На </a:t>
            </a:r>
            <a:r>
              <a:rPr lang="ru-RU" sz="1400" b="1" dirty="0">
                <a:latin typeface="Times New Roman"/>
                <a:ea typeface="Calibri"/>
                <a:cs typeface="Times New Roman"/>
              </a:rPr>
              <a:t>конец учебного года было обследовано 27 </a:t>
            </a:r>
            <a:r>
              <a:rPr lang="ru-RU" sz="1400" b="1" dirty="0" err="1" smtClean="0">
                <a:latin typeface="Times New Roman"/>
                <a:ea typeface="Calibri"/>
                <a:cs typeface="Times New Roman"/>
              </a:rPr>
              <a:t>детей.</a:t>
            </a:r>
            <a:r>
              <a:rPr lang="ru-RU" sz="1400" b="1" dirty="0" err="1" smtClean="0">
                <a:latin typeface="Times New Roman"/>
                <a:ea typeface="Calibri"/>
              </a:rPr>
              <a:t>В</a:t>
            </a:r>
            <a:r>
              <a:rPr lang="ru-RU" sz="1400" b="1" dirty="0" smtClean="0">
                <a:latin typeface="Times New Roman"/>
                <a:ea typeface="Calibri"/>
              </a:rPr>
              <a:t> </a:t>
            </a:r>
            <a:r>
              <a:rPr lang="ru-RU" sz="1400" b="1" dirty="0">
                <a:latin typeface="Times New Roman"/>
                <a:ea typeface="Calibri"/>
              </a:rPr>
              <a:t>конце года дети показали высокий уровень представления о театральном искусстве:</a:t>
            </a:r>
            <a:endParaRPr lang="ru-RU" sz="1400" b="1" dirty="0"/>
          </a:p>
          <a:p>
            <a:pPr lvl="0">
              <a:lnSpc>
                <a:spcPct val="106000"/>
              </a:lnSpc>
              <a:buFont typeface="Symbol"/>
              <a:buChar char=""/>
            </a:pPr>
            <a:r>
              <a:rPr lang="ru-RU" sz="1400" b="1" dirty="0">
                <a:latin typeface="Times New Roman"/>
                <a:ea typeface="Calibri"/>
              </a:rPr>
              <a:t>высокий уровень развития – 100 %  (27 детей )</a:t>
            </a:r>
            <a:endParaRPr lang="ru-RU" sz="1400" b="1" dirty="0"/>
          </a:p>
          <a:p>
            <a:pPr lvl="0">
              <a:lnSpc>
                <a:spcPct val="106000"/>
              </a:lnSpc>
              <a:buFont typeface="Symbol"/>
              <a:buChar char=""/>
            </a:pPr>
            <a:r>
              <a:rPr lang="ru-RU" sz="1400" b="1" dirty="0">
                <a:latin typeface="Times New Roman"/>
                <a:ea typeface="Calibri"/>
              </a:rPr>
              <a:t>средний уровень -  нет детей</a:t>
            </a:r>
            <a:endParaRPr lang="ru-RU" sz="1400" b="1" dirty="0"/>
          </a:p>
          <a:p>
            <a:pPr lvl="0">
              <a:lnSpc>
                <a:spcPct val="106000"/>
              </a:lnSpc>
              <a:buFont typeface="Symbol"/>
              <a:buChar char=""/>
            </a:pPr>
            <a:r>
              <a:rPr lang="ru-RU" sz="1400" b="1" dirty="0">
                <a:latin typeface="Times New Roman"/>
                <a:ea typeface="Calibri"/>
              </a:rPr>
              <a:t>низкий уровень  – </a:t>
            </a:r>
            <a:r>
              <a:rPr lang="ru-RU" sz="1400" b="1" dirty="0"/>
              <a:t> </a:t>
            </a:r>
            <a:r>
              <a:rPr lang="ru-RU" sz="1400" b="1" dirty="0">
                <a:latin typeface="Times New Roman"/>
                <a:ea typeface="Calibri"/>
              </a:rPr>
              <a:t>нет детей</a:t>
            </a:r>
            <a:endParaRPr lang="ru-RU" sz="1400" b="1" dirty="0"/>
          </a:p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644009" y="1484785"/>
            <a:ext cx="4042792" cy="18002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На </a:t>
            </a:r>
            <a:r>
              <a:rPr lang="ru-RU" sz="1400" b="1" dirty="0">
                <a:latin typeface="Times New Roman"/>
                <a:ea typeface="Calibri"/>
                <a:cs typeface="Times New Roman"/>
              </a:rPr>
              <a:t>начало учебного года было обследовано 30 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детей.</a:t>
            </a:r>
            <a:endParaRPr lang="ru-RU" sz="1100" b="1" dirty="0" smtClean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b="1" dirty="0" smtClean="0">
                <a:latin typeface="Times New Roman"/>
                <a:ea typeface="Calibri"/>
              </a:rPr>
              <a:t>В </a:t>
            </a:r>
            <a:r>
              <a:rPr lang="ru-RU" sz="1400" b="1" dirty="0">
                <a:latin typeface="Times New Roman"/>
                <a:ea typeface="Calibri"/>
              </a:rPr>
              <a:t>начале года дети имеют представления о театральном искусстве</a:t>
            </a:r>
            <a:endParaRPr lang="ru-RU" sz="1400" b="1" dirty="0"/>
          </a:p>
          <a:p>
            <a:pPr lvl="0">
              <a:lnSpc>
                <a:spcPct val="106000"/>
              </a:lnSpc>
              <a:buFont typeface="Symbol"/>
              <a:buChar char=""/>
            </a:pPr>
            <a:r>
              <a:rPr lang="ru-RU" sz="1400" b="1" dirty="0">
                <a:latin typeface="Times New Roman"/>
                <a:ea typeface="Calibri"/>
              </a:rPr>
              <a:t>высокий уровень развития – 6 %  (2 </a:t>
            </a:r>
            <a:r>
              <a:rPr lang="ru-RU" sz="1400" b="1" dirty="0" err="1">
                <a:latin typeface="Times New Roman"/>
                <a:ea typeface="Calibri"/>
              </a:rPr>
              <a:t>реб</a:t>
            </a:r>
            <a:r>
              <a:rPr lang="ru-RU" sz="1400" b="1" dirty="0">
                <a:latin typeface="Times New Roman"/>
                <a:ea typeface="Calibri"/>
              </a:rPr>
              <a:t>.)</a:t>
            </a:r>
            <a:endParaRPr lang="ru-RU" sz="1400" b="1" dirty="0"/>
          </a:p>
          <a:p>
            <a:pPr lvl="0">
              <a:lnSpc>
                <a:spcPct val="106000"/>
              </a:lnSpc>
              <a:buFont typeface="Symbol"/>
              <a:buChar char=""/>
            </a:pPr>
            <a:r>
              <a:rPr lang="ru-RU" sz="1400" b="1" dirty="0">
                <a:latin typeface="Times New Roman"/>
                <a:ea typeface="Calibri"/>
              </a:rPr>
              <a:t>средний уровень- 57 % (17 детей)</a:t>
            </a:r>
            <a:endParaRPr lang="ru-RU" sz="1400" b="1" dirty="0"/>
          </a:p>
          <a:p>
            <a:pPr lvl="0">
              <a:lnSpc>
                <a:spcPct val="106000"/>
              </a:lnSpc>
              <a:buFont typeface="Symbol"/>
              <a:buChar char=""/>
            </a:pPr>
            <a:r>
              <a:rPr lang="ru-RU" sz="1400" b="1" dirty="0">
                <a:latin typeface="Times New Roman"/>
                <a:ea typeface="Calibri"/>
              </a:rPr>
              <a:t>низкий уровень –37  % (11 детей) </a:t>
            </a:r>
            <a:endParaRPr lang="ru-RU" sz="1400" b="1" dirty="0"/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271784239"/>
              </p:ext>
            </p:extLst>
          </p:nvPr>
        </p:nvGraphicFramePr>
        <p:xfrm>
          <a:off x="107504" y="1412776"/>
          <a:ext cx="4032448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178889480"/>
              </p:ext>
            </p:extLst>
          </p:nvPr>
        </p:nvGraphicFramePr>
        <p:xfrm>
          <a:off x="107504" y="3933056"/>
          <a:ext cx="4032448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6831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s://sun9-5.userapi.com/impg/qLonyZZPucnqk2VQbab0VSbkv__xPlJp7hpCfA/cslF8EmKxao.jpg?size=1280x576&amp;quality=95&amp;sign=207be2df9f2516c3098574134de9e4a0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476672"/>
            <a:ext cx="4536504" cy="266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38.userapi.com/impg/rqDrKNAuxSa3V4Mz3zausie_31tToRMXjhnE8A/V3ttIp1kegM.jpg?size=1280x720&amp;quality=95&amp;sign=691b8a51c6f3f85abc62f8ab9ef1a52a&amp;type=albu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121317"/>
            <a:ext cx="6431360" cy="361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un9-23.userapi.com/impg/30HGX6OvLdqPolqDfePxVM3ohvpDojzIcokXBw/Esro2H0S2Ww.jpg?size=1280x575&amp;quality=95&amp;sign=aec5219b11d323433454fb61ce5f8bd3&amp;type=album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958302"/>
            <a:ext cx="4283968" cy="240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68.userapi.com/impg/82Kar_mGoYx7wQXqVwF3v6CFe6NKcZ5xCdm6LQ/EctBPfWZqOs.jpg?size=810x1080&amp;quality=95&amp;sign=2aa898fa9ded0401917b4f5918741f70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52414" y="3808559"/>
            <a:ext cx="2448272" cy="264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7368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811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«Развитие познавательно-исследовательской деятельности </a:t>
            </a:r>
            <a:r>
              <a:rPr lang="ru-RU" sz="18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через организацию </a:t>
            </a: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детского экспериментирования в </a:t>
            </a:r>
            <a:r>
              <a:rPr lang="ru-RU" sz="18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лаборатории  </a:t>
            </a: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«Почемучка»</a:t>
            </a:r>
            <a:r>
              <a:rPr lang="ru-RU" sz="1800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1800" dirty="0">
                <a:solidFill>
                  <a:prstClr val="black"/>
                </a:solidFill>
                <a:ea typeface="Times New Roman"/>
                <a:cs typeface="Times New Roman"/>
              </a:rPr>
            </a:br>
            <a:r>
              <a:rPr lang="ru-RU" sz="18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Часть </a:t>
            </a:r>
            <a:r>
              <a:rPr lang="ru-RU" sz="1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</a:t>
            </a:r>
            <a:r>
              <a:rPr lang="ru-RU" sz="18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формируемая участниками образовательных </a:t>
            </a:r>
            <a:br>
              <a:rPr lang="ru-RU" sz="18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отношений </a:t>
            </a:r>
            <a:r>
              <a:rPr lang="ru-RU" sz="1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lang="ru-RU" sz="1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МБДОУ </a:t>
            </a:r>
            <a:r>
              <a:rPr lang="ru-RU" sz="1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д/с № 9 «Калейдоскоп»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6016" y="4077072"/>
            <a:ext cx="4176463" cy="2448272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На </a:t>
            </a:r>
            <a:r>
              <a:rPr lang="ru-RU" sz="2900" b="1" dirty="0">
                <a:latin typeface="Times New Roman" pitchFamily="18" charset="0"/>
                <a:ea typeface="Calibri"/>
                <a:cs typeface="Times New Roman" pitchFamily="18" charset="0"/>
              </a:rPr>
              <a:t>конец учебного года было обследовано 27 детей.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2900" b="1" dirty="0">
                <a:latin typeface="Times New Roman" pitchFamily="18" charset="0"/>
                <a:ea typeface="Calibri"/>
                <a:cs typeface="Times New Roman" pitchFamily="18" charset="0"/>
              </a:rPr>
              <a:t>В конце года дети имеют высокие, сформированные  представления об экспериментальной деятельности и проведении экспериментов, средние представления и понятия о проведении  экспериментов у детей редко  посещающих детский сад: 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6000"/>
              </a:lnSpc>
              <a:buFont typeface="Symbol"/>
              <a:buChar char=""/>
            </a:pPr>
            <a:r>
              <a:rPr lang="ru-RU" sz="2900" b="1" dirty="0">
                <a:latin typeface="Times New Roman" pitchFamily="18" charset="0"/>
                <a:ea typeface="Calibri"/>
                <a:cs typeface="Times New Roman" pitchFamily="18" charset="0"/>
              </a:rPr>
              <a:t>высокий уровень развития –78 %  (21 ребенок)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6000"/>
              </a:lnSpc>
              <a:buFont typeface="Symbol"/>
              <a:buChar char=""/>
            </a:pPr>
            <a:r>
              <a:rPr lang="ru-RU" sz="2900" b="1" dirty="0">
                <a:latin typeface="Times New Roman" pitchFamily="18" charset="0"/>
                <a:ea typeface="Calibri"/>
                <a:cs typeface="Times New Roman" pitchFamily="18" charset="0"/>
              </a:rPr>
              <a:t>средний уровень – 22 % (6 детей)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7000"/>
              </a:lnSpc>
              <a:buFont typeface="Symbol"/>
              <a:buChar char=""/>
            </a:pPr>
            <a:r>
              <a:rPr lang="ru-RU" sz="2900" b="1" dirty="0">
                <a:latin typeface="Times New Roman" pitchFamily="18" charset="0"/>
                <a:ea typeface="Calibri"/>
                <a:cs typeface="Times New Roman" pitchFamily="18" charset="0"/>
              </a:rPr>
              <a:t>низкий уровень – нет детей 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038600" cy="2304257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На </a:t>
            </a:r>
            <a:r>
              <a:rPr lang="ru-RU" sz="2900" b="1" dirty="0">
                <a:latin typeface="Times New Roman" pitchFamily="18" charset="0"/>
                <a:ea typeface="Calibri"/>
                <a:cs typeface="Times New Roman" pitchFamily="18" charset="0"/>
              </a:rPr>
              <a:t>начало учебного года было обследовано 30 детей.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2900" b="1" dirty="0">
                <a:latin typeface="Times New Roman" pitchFamily="18" charset="0"/>
                <a:ea typeface="Calibri"/>
                <a:cs typeface="Times New Roman" pitchFamily="18" charset="0"/>
              </a:rPr>
              <a:t>В начале года дети имеют средние представления об экспериментальной деятельности и проведении экспериментов, слабо  владеют основами понятий о проведении экспериментов: 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6000"/>
              </a:lnSpc>
              <a:buFont typeface="Symbol"/>
              <a:buChar char=""/>
            </a:pPr>
            <a:r>
              <a:rPr lang="ru-RU" sz="2900" b="1" dirty="0">
                <a:latin typeface="Times New Roman" pitchFamily="18" charset="0"/>
                <a:ea typeface="Calibri"/>
                <a:cs typeface="Times New Roman" pitchFamily="18" charset="0"/>
              </a:rPr>
              <a:t>высокий уровень развития –13 % (4 ребенка)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6000"/>
              </a:lnSpc>
              <a:buFont typeface="Symbol"/>
              <a:buChar char=""/>
            </a:pPr>
            <a:r>
              <a:rPr lang="ru-RU" sz="2900" b="1" dirty="0">
                <a:latin typeface="Times New Roman" pitchFamily="18" charset="0"/>
                <a:ea typeface="Calibri"/>
                <a:cs typeface="Times New Roman" pitchFamily="18" charset="0"/>
              </a:rPr>
              <a:t>средний уровень – 67 % (20 детей)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7000"/>
              </a:lnSpc>
              <a:buFont typeface="Symbol"/>
              <a:buChar char=""/>
            </a:pPr>
            <a:r>
              <a:rPr lang="ru-RU" sz="2900" b="1" dirty="0">
                <a:latin typeface="Times New Roman" pitchFamily="18" charset="0"/>
                <a:ea typeface="Calibri"/>
                <a:cs typeface="Times New Roman" pitchFamily="18" charset="0"/>
              </a:rPr>
              <a:t>низкий уровень - 20 % (6 детей) 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375951261"/>
              </p:ext>
            </p:extLst>
          </p:nvPr>
        </p:nvGraphicFramePr>
        <p:xfrm>
          <a:off x="107504" y="1412776"/>
          <a:ext cx="381642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869555356"/>
              </p:ext>
            </p:extLst>
          </p:nvPr>
        </p:nvGraphicFramePr>
        <p:xfrm>
          <a:off x="107504" y="4005064"/>
          <a:ext cx="3816424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04052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7990656" cy="1080120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Справка по результатам мониторинга овладения воспитанниками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необходимыми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умениями и навыками по образовательным областям программы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2023 – 2024 учебный год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64502" y="1556793"/>
            <a:ext cx="8527977" cy="5184576"/>
          </a:xfrm>
        </p:spPr>
        <p:txBody>
          <a:bodyPr/>
          <a:lstStyle/>
          <a:p>
            <a:pPr lvl="0" algn="r"/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/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начало учебного года обследование детей</a:t>
            </a:r>
          </a:p>
          <a:p>
            <a:pPr lvl="0" algn="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показывает, что в среднем 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82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% воспитанников </a:t>
            </a:r>
          </a:p>
          <a:p>
            <a:pPr lvl="0" algn="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имеют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средний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уровень развития;</a:t>
            </a:r>
          </a:p>
          <a:p>
            <a:pPr lvl="0" algn="r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% детей имеют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низкий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уровень развития;</a:t>
            </a:r>
          </a:p>
          <a:p>
            <a:pPr lvl="0" algn="r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8% детей имеют высокий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развития.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lvl="0" algn="r"/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конец учебного года </a:t>
            </a:r>
            <a:endParaRPr lang="ru-RU" sz="1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обследование детей показывает, </a:t>
            </a:r>
          </a:p>
          <a:p>
            <a:pPr lvl="0" algn="r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 все дети достигли высокого уровня развития;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только 1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ребенок в силу своих возможностей </a:t>
            </a:r>
            <a:endParaRPr lang="ru-RU" sz="1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находится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стадии закрепления знаний.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7" y="1844824"/>
            <a:ext cx="389932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856658034"/>
              </p:ext>
            </p:extLst>
          </p:nvPr>
        </p:nvGraphicFramePr>
        <p:xfrm>
          <a:off x="179513" y="3933056"/>
          <a:ext cx="4032447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96009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s://sun9-58.userapi.com/impg/siFjW3xcck5M1n559A7Iz7mvYtF5WQ2QYKNqzQ/20-dfcKKJ-Y.jpg?size=486x1080&amp;quality=95&amp;sign=839ea83cd9c613dec1be3ebc2091dc2d&amp;type=alb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5586388" y="2774651"/>
            <a:ext cx="2131231" cy="473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83968" y="332656"/>
            <a:ext cx="4403870" cy="3433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s://sun9-53.userapi.com/impg/_jwUytN7aLeT4AEpsY5MbawEJ0lKNIq0LNaPnA/Y0AY2sdtQmY.jpg?size=486x1080&amp;quality=95&amp;sign=8398502e7f64563b5e646998451a0218&amp;type=albu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476672"/>
            <a:ext cx="129614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sun9-74.userapi.com/impg/zfjeVAvzmnONcbm0qs4VGP8G-62RRHzHvfBJpg/-mcx6w3P-As.jpg?size=1280x576&amp;quality=95&amp;sign=b8c185fdf5a3ba9e4b9a040eb4fdb90e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5775" y="489323"/>
            <a:ext cx="2256781" cy="2092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un9-41.userapi.com/impg/g3P3Fac25up6K2SjcRYzKHxSoa1hBP92h-pTaA/xrIVlTPWuRM.jpg?size=1280x576&amp;quality=95&amp;sign=74fd65c8dd435810350747c5b2a9388d&amp;type=album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2811" y="3070614"/>
            <a:ext cx="3803073" cy="3704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1917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cs typeface="Times New Roman" pitchFamily="18" charset="0"/>
              </a:rPr>
              <a:t>Часть ОП, формируемая участниками образовательных </a:t>
            </a:r>
            <a:br>
              <a:rPr lang="ru-RU" sz="1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cs typeface="Times New Roman" pitchFamily="18" charset="0"/>
              </a:rPr>
              <a:t>отношений </a:t>
            </a:r>
            <a:r>
              <a:rPr lang="ru-RU" sz="1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МБДОУ д/с № 9 «Калейдоскоп»</a:t>
            </a:r>
            <a:br>
              <a:rPr lang="ru-RU" sz="1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 ПАРЦИАЛЬНОЙ ПРОГРАММЕ «ЦВЕТНЫЕ ЛАДОШКИ»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0" y="4005064"/>
            <a:ext cx="4104456" cy="2121099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конец  учебного года было обследовано 27 детей.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высокий уровень развития - 96 % (26 детей)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средний уровень - 4 % (1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реб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низкий уровень -  нет детей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161277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начало учебного года было обследовано 29 детей.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высокий уровень развития - 10 % (3 ребенка)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средний уровень - 70 % (21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реб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низкий уровень - 20 % (6 детей)</a:t>
            </a:r>
          </a:p>
          <a:p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79512" y="1484784"/>
          <a:ext cx="3744416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179512" y="3933056"/>
          <a:ext cx="367240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569893"/>
            <a:ext cx="3143672" cy="1768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239" y="2338209"/>
            <a:ext cx="2513398" cy="160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943726"/>
            <a:ext cx="5663952" cy="2548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 descr="https://sun9-65.userapi.com/impg/udUspeI8M6UkfNXJ7H-c3r50CnEVr-UnYA9qTg/E4ESa95K1Q0.jpg?size=810x1080&amp;quality=95&amp;sign=1ae2c750e287869ea69894eca53e8445&amp;type=album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569893"/>
            <a:ext cx="3391955" cy="4522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617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ОП, формируемая участниками образовательных </a:t>
            </a:r>
            <a:br>
              <a:rPr lang="ru-RU" sz="1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 </a:t>
            </a:r>
            <a:r>
              <a:rPr lang="ru-RU" sz="1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МБДОУ д/с № 9 «Калейдоскоп»</a:t>
            </a:r>
            <a:r>
              <a:rPr lang="ru-RU" sz="1800" b="1" dirty="0" smtClean="0"/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овладения воспитанниками необходимыми умениями и навыками о ЗОЖ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067944" y="4365104"/>
            <a:ext cx="4608512" cy="1761059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На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конец учебного года было обследовано 27 детей.</a:t>
            </a:r>
            <a:endParaRPr lang="ru-RU" sz="2000" b="1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Calibri"/>
              </a:rPr>
              <a:t>Если на начало года дети имели не до конца сформированное  представления о ЗОЖ, то во время учебного года велась планомерная, постоянная работа в данном направлении и  к концу учебного года дети показали высокий уровень развития сформированных навыков в области ЗОЖ.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1920" y="1412777"/>
            <a:ext cx="4834880" cy="2736303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На </a:t>
            </a:r>
            <a:r>
              <a:rPr lang="ru-RU" sz="1400" b="1" dirty="0">
                <a:latin typeface="Times New Roman"/>
                <a:ea typeface="Calibri"/>
                <a:cs typeface="Times New Roman"/>
              </a:rPr>
              <a:t>начало учебного года было обследовано 30 детей.</a:t>
            </a:r>
            <a:endParaRPr lang="ru-RU" sz="1400" b="1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1400" b="1" dirty="0" smtClean="0">
                <a:latin typeface="Times New Roman"/>
                <a:ea typeface="Calibri"/>
              </a:rPr>
              <a:t>В </a:t>
            </a:r>
            <a:r>
              <a:rPr lang="ru-RU" sz="1400" b="1" dirty="0">
                <a:latin typeface="Times New Roman"/>
                <a:ea typeface="Calibri"/>
              </a:rPr>
              <a:t>начале года дети имеют не до конца сформированное  представления о частях своего тела, владеют основами гигиенической культуры, частично следят за своим внешним видом: (- 3% детей с высоким уровнем </a:t>
            </a:r>
            <a:r>
              <a:rPr lang="ru-RU" sz="1400" b="1" dirty="0" err="1">
                <a:latin typeface="Times New Roman"/>
                <a:ea typeface="Calibri"/>
              </a:rPr>
              <a:t>сформированности</a:t>
            </a:r>
            <a:r>
              <a:rPr lang="ru-RU" sz="1400" b="1" dirty="0">
                <a:latin typeface="Times New Roman"/>
                <a:ea typeface="Calibri"/>
              </a:rPr>
              <a:t> ЗОЖ; - 67% со средним уровнем </a:t>
            </a:r>
            <a:r>
              <a:rPr lang="ru-RU" sz="1400" b="1" dirty="0" err="1">
                <a:latin typeface="Times New Roman"/>
                <a:ea typeface="Calibri"/>
              </a:rPr>
              <a:t>сформированности</a:t>
            </a:r>
            <a:r>
              <a:rPr lang="ru-RU" sz="1400" b="1" dirty="0">
                <a:latin typeface="Times New Roman"/>
                <a:ea typeface="Calibri"/>
              </a:rPr>
              <a:t> ЗОЖ).  Но есть и такие, кто затрудняется в названиях частей тела, пользуются предметами личной гигиены неправильно, не сформированы правильные, стойкие представлений о способах сохранения здоровья, (30% с низким уровнем). В эту группу входят дети, мало посещающие детский сад. </a:t>
            </a:r>
            <a:endParaRPr lang="ru-RU" sz="1400" b="1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536536908"/>
              </p:ext>
            </p:extLst>
          </p:nvPr>
        </p:nvGraphicFramePr>
        <p:xfrm>
          <a:off x="179512" y="1412776"/>
          <a:ext cx="324036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191328808"/>
              </p:ext>
            </p:extLst>
          </p:nvPr>
        </p:nvGraphicFramePr>
        <p:xfrm>
          <a:off x="179512" y="4005064"/>
          <a:ext cx="3240360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-8547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https://sun9-8.userapi.com/impg/_782w8AIcWSr4Pfa6TGwjfhzZE1wCdJC7Dcsbw/JrXvme9wS4A.jpg?size=1280x576&amp;quality=95&amp;sign=37c0c2020182b1951f34f7269a47011b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442" y="404664"/>
            <a:ext cx="3960440" cy="27933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4-22.userapi.com/impg/SkYH873mcTAm6WDmwRu5ElDEY5uk0Pf8Jtk56w/xPWDzaJQTRI.jpg?size=1280x576&amp;quality=95&amp;sign=eb1729eb84bf86937e9777f059d01d24&amp;type=albu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6504" y="586222"/>
            <a:ext cx="5400600" cy="2430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59268" y="2924944"/>
            <a:ext cx="2231284" cy="3657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3284984"/>
            <a:ext cx="3096344" cy="3431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 descr="https://sun9-68.userapi.com/impg/ikATGjjVUfQJhbwSKJSJGUya_Kd1ntK59BYKQw/ubNvjaOAKA8.jpg?size=1280x576&amp;quality=95&amp;sign=8f915448b14bd98969b1e910e64abbef&amp;type=album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03848" y="3420453"/>
            <a:ext cx="3294426" cy="2958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88640"/>
            <a:ext cx="4248472" cy="79208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Участие в проекте</a:t>
            </a:r>
            <a:b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«Новосибирск  -мой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город!»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2627784" cy="197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1590260"/>
            <a:ext cx="3438128" cy="2578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8765" y="658847"/>
            <a:ext cx="3294112" cy="2470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077072"/>
            <a:ext cx="3345744" cy="2509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3861048"/>
            <a:ext cx="3707904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08005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4320480" cy="922114"/>
          </a:xfrm>
        </p:spPr>
        <p:txBody>
          <a:bodyPr/>
          <a:lstStyle/>
          <a:p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Участие в проекте  </a:t>
            </a:r>
            <a:b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«Здоровые дети – здоровая семья»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000054"/>
            <a:ext cx="3150096" cy="236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7767" y="454285"/>
            <a:ext cx="3486233" cy="26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6564" y="4221088"/>
            <a:ext cx="3366120" cy="2524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248" y="4151883"/>
            <a:ext cx="3429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9341" y="2708920"/>
            <a:ext cx="3366120" cy="2524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35855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2952328" cy="72008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«Огород на окне»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982439"/>
            <a:ext cx="3803915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5" y="476672"/>
            <a:ext cx="4337782" cy="32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5824" y="3869120"/>
            <a:ext cx="3942184" cy="295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653136"/>
            <a:ext cx="2927424" cy="2059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3821" y="3058340"/>
            <a:ext cx="3116251" cy="233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18316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5184576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997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С учетом успехов и проблем, возникших в минувшем учебном году, намечены следующие задачи на </a:t>
            </a: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2023-2024 </a:t>
            </a: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учебный год</a:t>
            </a: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1600" b="1" dirty="0">
              <a:solidFill>
                <a:srgbClr val="11111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Обобщение  </a:t>
            </a: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целенаправленной работы с детьми по всем образовательным областям.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2. Совершенствование работы по взаимодействию с родителями при непосредственном вовлечении их в образовательный процесс, в том числе посредством создания образовательных проектов совместно с семьей на основе выявления потребностей и поддержки образовательных инициатив семьи. </a:t>
            </a:r>
            <a:endParaRPr lang="ru-RU" sz="1600" b="1" dirty="0" smtClean="0">
              <a:solidFill>
                <a:srgbClr val="11111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Также </a:t>
            </a: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взаимодействие с семьей по вопросам </a:t>
            </a: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инклюзивного образования </a:t>
            </a: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ребенка, </a:t>
            </a:r>
            <a:endParaRPr lang="ru-RU" sz="1600" b="1" dirty="0" smtClean="0">
              <a:solidFill>
                <a:srgbClr val="11111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охраны </a:t>
            </a: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и укрепления его здоровья, оказания при необходимости консультативной </a:t>
            </a:r>
            <a:endParaRPr lang="ru-RU" sz="1600" b="1" dirty="0" smtClean="0">
              <a:solidFill>
                <a:srgbClr val="11111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иной помощи.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3. Продолжение совершенствования РППС в группе в соответствии с ФГОС ДО </a:t>
            </a: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,ФОП ДО (пополнение </a:t>
            </a: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спортивного, патриотического и театрального уголка, уголка </a:t>
            </a:r>
            <a:r>
              <a:rPr lang="ru-RU" sz="1600" b="1" dirty="0" err="1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ряжения</a:t>
            </a: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, уголка науки и экспериментирования, </a:t>
            </a: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художественно-эстетического развития </a:t>
            </a: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(музыка).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4. Повышение уровня педагогического мастерства путем участия в семинарах, мастер-классах, </a:t>
            </a: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обучение на </a:t>
            </a:r>
            <a:r>
              <a:rPr lang="ru-RU" sz="16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курсах повышения квалификации</a:t>
            </a: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rgbClr val="11111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3788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908720"/>
            <a:ext cx="4536504" cy="108012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76678" y="1844824"/>
            <a:ext cx="4320480" cy="36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8303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4608512" cy="576064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Выводы</a:t>
            </a: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8280920" cy="5904656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1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Анализируя </a:t>
            </a: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итоги диагностики детского развития можно сделать вывод, что </a:t>
            </a:r>
            <a:r>
              <a:rPr lang="ru-RU" sz="1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итоговые результаты </a:t>
            </a: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мониторинга свидетельствуют о </a:t>
            </a:r>
            <a:r>
              <a:rPr lang="ru-RU" sz="1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хорошем </a:t>
            </a: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уровне освоения </a:t>
            </a:r>
            <a:endParaRPr lang="ru-RU" sz="16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образовательной </a:t>
            </a: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программы.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АОП с ТНР  ОВЗ-12 . Все дети усвоили программу, у каждого наблюдаются улучшения речи. Выпустили 4 человек с нормой речи, у остальных детей наблюдаются остаточные явления стертой дизартрии, им рекомендовано продолжить занятия на </a:t>
            </a:r>
            <a:r>
              <a:rPr lang="ru-RU" sz="1600" b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логопункте</a:t>
            </a:r>
            <a:r>
              <a:rPr lang="ru-RU" sz="1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в общеобразовательной школе.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Полученные </a:t>
            </a: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результаты говорят о стабильности в усвоении программы ДОУ детьми по всем разделам.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Факторы, положительно повлиявшие на результаты педагогической диагностики: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Результаты получены </a:t>
            </a:r>
            <a:r>
              <a:rPr lang="ru-RU" sz="1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за </a:t>
            </a: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счет достаточно сформированных предпосылок к учебной деятельности: умение ребенка работать в соответствии с инструкцией, самостоятельно действовать по образцу и осуществлять контроль, вовремя остановиться при выполнении того или иного задания и переключиться на выполнение </a:t>
            </a:r>
            <a:r>
              <a:rPr lang="ru-RU" sz="1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другого</a:t>
            </a: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. Очевиден положительный результат проделанной работы: низкий уровень усвоения программы детьми отсутствует, </a:t>
            </a:r>
            <a:r>
              <a:rPr lang="ru-RU" sz="1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знания </a:t>
            </a: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детей прочные, они способны применять их в повседневной деятельности</a:t>
            </a:r>
            <a:r>
              <a:rPr lang="ru-RU" sz="1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Анализируя </a:t>
            </a:r>
            <a:r>
              <a:rPr lang="ru-RU" sz="1600" b="1" dirty="0">
                <a:latin typeface="Times New Roman"/>
                <a:ea typeface="Calibri"/>
                <a:cs typeface="Times New Roman"/>
              </a:rPr>
              <a:t>итоги диагностики детского развития можно сделать вывод, что дети освоили программу  по четырем направлениям.</a:t>
            </a:r>
            <a:endParaRPr lang="ru-RU" sz="1600" b="1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600" b="1" dirty="0">
                <a:latin typeface="Times New Roman"/>
                <a:ea typeface="Calibri"/>
                <a:cs typeface="Times New Roman"/>
              </a:rPr>
              <a:t>На наш взгляд, на это повлияли следующие </a:t>
            </a: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причины: планомерная </a:t>
            </a:r>
            <a:r>
              <a:rPr lang="ru-RU" sz="1600" b="1" dirty="0">
                <a:latin typeface="Times New Roman"/>
                <a:ea typeface="Calibri"/>
                <a:cs typeface="Times New Roman"/>
              </a:rPr>
              <a:t>работа педагогов и  родителей.</a:t>
            </a:r>
            <a:endParaRPr lang="ru-RU" sz="16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0177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19256" cy="1080120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В течении учебного года деятельность ДОУ была направлена </a:t>
            </a:r>
            <a:r>
              <a:rPr lang="ru-RU" sz="18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8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обеспечение непрерывного, всестороннего и своевременного развития ребенка.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12568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18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 Работа </a:t>
            </a:r>
            <a:r>
              <a:rPr lang="ru-RU" sz="18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sz="18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подготовительной </a:t>
            </a:r>
            <a:r>
              <a:rPr lang="ru-RU" sz="18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группе проводилась исходя из основных </a:t>
            </a:r>
            <a:endParaRPr lang="ru-RU" sz="1800" b="1" dirty="0" smtClean="0">
              <a:solidFill>
                <a:srgbClr val="11111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годовых задач.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18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В работе с детьми были использованы различные методы для достижения </a:t>
            </a:r>
            <a:r>
              <a:rPr lang="ru-RU" sz="18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результатов</a:t>
            </a:r>
            <a:r>
              <a:rPr lang="ru-RU" sz="18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: наблюдение, сравнение, беседы, индивидуальная работа с детьми. Положительное влияние на этот процесс оказывает тесное сотрудничество в работе воспитателей, специалистов, родителей</a:t>
            </a:r>
            <a:r>
              <a:rPr lang="ru-RU" sz="18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18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Знания и навыки, полученные на занятиях, необходимо систематически закреплять и продолжать применять в разных видах деятельности детей. Используются дидактические игры, позволяющие развивать соответственные знания, умения и навыки. </a:t>
            </a:r>
            <a:endParaRPr lang="ru-RU" sz="1800" b="1" dirty="0" smtClean="0">
              <a:solidFill>
                <a:srgbClr val="11111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18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8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протяжении всего года также проводилась работа с родителями. Проводили консультации, мастер-классы, индивидуальные беседы, родительские собрания </a:t>
            </a:r>
            <a:r>
              <a:rPr lang="ru-RU" sz="18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8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различные темы, предусмотренные годовым планом, тематические консультации, наглядная пропаганда. В свою очередь родители </a:t>
            </a:r>
            <a:r>
              <a:rPr lang="ru-RU" sz="18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шли </a:t>
            </a:r>
            <a:r>
              <a:rPr lang="ru-RU" sz="1800" b="1" dirty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на контакт и старались участвовать во всех совместных мероприятиях группы и ДОУ</a:t>
            </a:r>
            <a:r>
              <a:rPr lang="ru-RU" sz="1800" dirty="0">
                <a:solidFill>
                  <a:srgbClr val="111111"/>
                </a:solidFill>
                <a:latin typeface="Arial"/>
              </a:rPr>
              <a:t>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266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370" y="-1163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424936" cy="1426170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подготовительной </a:t>
            </a: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группы в течении года принимали активное участие в мероприятиях и проектах. </a:t>
            </a: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День знаний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8370" y="805880"/>
            <a:ext cx="3346445" cy="2189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9" name="Picture 7" descr="https://sun9-27.userapi.com/impg/oeqwdjEI_kSH254HJeHoTqSNllwheOW5NmrGUA/F4Mq8szgnSk.jpg?size=1280x575&amp;quality=95&amp;sign=52fd4166fd7ae0f627efb217cd6d5532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2665" y="4365104"/>
            <a:ext cx="4621213" cy="23897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6186" y="2060848"/>
            <a:ext cx="3744006" cy="2855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9138233">
            <a:off x="6152654" y="3212739"/>
            <a:ext cx="2595502" cy="41641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88888" y="836712"/>
            <a:ext cx="2606999" cy="31568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5014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825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5306" y="548680"/>
            <a:ext cx="2273105" cy="86409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Вот и осень наступила!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s://sun9-63.userapi.com/impg/zMuEFZ5_pTBAh4a6qjJcVirtCsHLb0uIiOJ16w/rElFl4-fpRA.jpg?size=486x1080&amp;quality=95&amp;sign=73c9eea6b9957e8d30195ef766b132c9&amp;type=albu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476672"/>
            <a:ext cx="3142077" cy="4071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3" name="Picture 7" descr="https://sun9-60.userapi.com/impg/Mqyo1JUVkM8HoytNsDynK9wqRfTWYFicOAQrTw/MhJIEEnYcok.jpg?size=607x1080&amp;quality=95&amp;sign=c0af34150399fc391df18ce61f0f70bb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14881" y="476672"/>
            <a:ext cx="3399573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5" name="Picture 9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48770" y="1340768"/>
            <a:ext cx="2356177" cy="3010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6" name="Picture 10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4313198"/>
            <a:ext cx="4473695" cy="24721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7" name="Picture 11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916149" y="3080386"/>
            <a:ext cx="2997036" cy="3685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72445" y="2738409"/>
            <a:ext cx="1884872" cy="2067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8972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2376264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3433125"/>
            <a:ext cx="5626090" cy="3204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34630" y="620688"/>
            <a:ext cx="4035064" cy="2548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7824" y="513297"/>
            <a:ext cx="2090173" cy="2812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2996952"/>
            <a:ext cx="2699792" cy="3760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8725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1428</TotalTime>
  <Words>1105</Words>
  <Application>Microsoft Office PowerPoint</Application>
  <PresentationFormat>Экран (4:3)</PresentationFormat>
  <Paragraphs>134</Paragraphs>
  <Slides>49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муниципальное бюджетное дошкольное  образовательное учреждение  города Новосибирска  «Детский сад № 9»</vt:lpstr>
      <vt:lpstr>Краткая характеристика группы: Группу посещают воспитанники в возрасте от 6 до 7 лет (подготовительная группа). Списочный состав – 27 детей. Из них мальчиков -10, девочек -17. Каждый ребёнок в группе имеет возможность  свободно заниматься любимым делом.</vt:lpstr>
      <vt:lpstr>Групповое помещение условно подразделяется на три зоны  (активная, спокойная, рабочая), что позволяет детям  объединиться подгруппами по общим интересам.  Предметно – пространственная развивающая среда в группе  организована с учётом требований ФГОС, где прослеживаются  все пять образовательных областей:         1) социально-коммуникативная,         2) познавательная,          3) речевая,         4) художественно-эстетическая,         5) физическая.</vt:lpstr>
      <vt:lpstr>Справка по результатам мониторинга овладения воспитанниками   необходимыми умениями и навыками по образовательным областям программы  за 2023 – 2024 учебный год</vt:lpstr>
      <vt:lpstr>Выводы:</vt:lpstr>
      <vt:lpstr>В течении учебного года деятельность ДОУ была направлена  на обеспечение непрерывного, всестороннего и своевременного развития ребенка.</vt:lpstr>
      <vt:lpstr>Дети подготовительной группы в течении года принимали активное участие в мероприятиях и проектах.  День знаний</vt:lpstr>
      <vt:lpstr>Вот и осень наступила!</vt:lpstr>
      <vt:lpstr>Презентация PowerPoint</vt:lpstr>
      <vt:lpstr>Экскурсия по улице Петухова – самой длинной улице,  около 8 км. в левобережье .</vt:lpstr>
      <vt:lpstr>День пожилого человека.</vt:lpstr>
      <vt:lpstr>День отца!!!</vt:lpstr>
      <vt:lpstr>Конкурс «Осенние фантазии» </vt:lpstr>
      <vt:lpstr>«Веселые старты» в ДДТ Ефремова  </vt:lpstr>
      <vt:lpstr>  «Праздник осени»</vt:lpstr>
      <vt:lpstr>День матери!!!</vt:lpstr>
      <vt:lpstr>Презентация PowerPoint</vt:lpstr>
      <vt:lpstr>Ярмарка!!!</vt:lpstr>
      <vt:lpstr>Конкурс чтецов!</vt:lpstr>
      <vt:lpstr>Новый год!</vt:lpstr>
      <vt:lpstr>День рождения снеговика!</vt:lpstr>
      <vt:lpstr>Колядки</vt:lpstr>
      <vt:lpstr>Встреча с музыкальной школой</vt:lpstr>
      <vt:lpstr>День зубной феи</vt:lpstr>
      <vt:lpstr>«Патриотическая акция» -  сбор посылки для участников СВО.</vt:lpstr>
      <vt:lpstr>День защитника отечества.</vt:lpstr>
      <vt:lpstr>8 МАРТА!!!</vt:lpstr>
      <vt:lpstr>Презентация PowerPoint</vt:lpstr>
      <vt:lpstr>Масленица!!!</vt:lpstr>
      <vt:lpstr>Презентация PowerPoint</vt:lpstr>
      <vt:lpstr>День смеха</vt:lpstr>
      <vt:lpstr>«День космонавтики»</vt:lpstr>
      <vt:lpstr>«День Победы»</vt:lpstr>
      <vt:lpstr>«Зарница» </vt:lpstr>
      <vt:lpstr>«Международный День семьи»</vt:lpstr>
      <vt:lpstr>Выпускной!!!</vt:lpstr>
      <vt:lpstr>«Театральная  карусель» Часть ОП, формируемая участниками образовательных отношений  в МБДОУ д/с № 9 «Калейдоскоп»</vt:lpstr>
      <vt:lpstr>Презентация PowerPoint</vt:lpstr>
      <vt:lpstr>«Развитие познавательно-исследовательской деятельности через организацию детского экспериментирования в лаборатории  «Почемучка» Часть ОП, формируемая участниками образовательных  отношений  в МБДОУ д/с № 9 «Калейдоскоп»</vt:lpstr>
      <vt:lpstr>Презентация PowerPoint</vt:lpstr>
      <vt:lpstr>Часть ОП, формируемая участниками образовательных  отношений  в МБДОУ д/с № 9 «Калейдоскоп»  ПО ПАРЦИАЛЬНОЙ ПРОГРАММЕ «ЦВЕТНЫЕ ЛАДОШКИ»</vt:lpstr>
      <vt:lpstr>Презентация PowerPoint</vt:lpstr>
      <vt:lpstr>Часть ОП, формируемая участниками образовательных  отношений  в МБДОУ д/с № 9 «Калейдоскоп» овладения воспитанниками необходимыми умениями и навыками о ЗОЖ</vt:lpstr>
      <vt:lpstr>Презентация PowerPoint</vt:lpstr>
      <vt:lpstr>Участие в проекте «Новосибирск  -мой город!»</vt:lpstr>
      <vt:lpstr>Участие в проекте   «Здоровые дети – здоровая семья»</vt:lpstr>
      <vt:lpstr>«Огород на окне»</vt:lpstr>
      <vt:lpstr>Выводы: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123</cp:revision>
  <dcterms:created xsi:type="dcterms:W3CDTF">2023-05-28T08:05:50Z</dcterms:created>
  <dcterms:modified xsi:type="dcterms:W3CDTF">2024-05-30T16:28:07Z</dcterms:modified>
</cp:coreProperties>
</file>