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74" r:id="rId8"/>
    <p:sldId id="262" r:id="rId9"/>
    <p:sldId id="264" r:id="rId10"/>
    <p:sldId id="263" r:id="rId11"/>
    <p:sldId id="267" r:id="rId12"/>
    <p:sldId id="268" r:id="rId13"/>
    <p:sldId id="269" r:id="rId14"/>
    <p:sldId id="271" r:id="rId15"/>
    <p:sldId id="270" r:id="rId16"/>
    <p:sldId id="272" r:id="rId17"/>
    <p:sldId id="273" r:id="rId18"/>
    <p:sldId id="266" r:id="rId19"/>
    <p:sldId id="26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16633"/>
            <a:ext cx="4392488" cy="4464495"/>
          </a:xfrm>
        </p:spPr>
        <p:txBody>
          <a:bodyPr/>
          <a:lstStyle/>
          <a:p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</a:t>
            </a:r>
            <a:b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города Новосибирска </a:t>
            </a:r>
            <a:b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«Детский сад № 9 комбинированного вида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b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«Огород на окне»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Посадили огород,</a:t>
            </a:r>
            <a:b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Посмотрите, что растет!</a:t>
            </a:r>
            <a:b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Будем мы ухаживать,</a:t>
            </a:r>
            <a:b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Будем поливать,</a:t>
            </a:r>
            <a:b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Будем за расточками</a:t>
            </a:r>
            <a:b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Дружно наблюдать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01208"/>
            <a:ext cx="6400800" cy="792088"/>
          </a:xfrm>
        </p:spPr>
        <p:txBody>
          <a:bodyPr>
            <a:normAutofit fontScale="92500" lnSpcReduction="20000"/>
          </a:bodyPr>
          <a:lstStyle/>
          <a:p>
            <a:pPr lvl="0" algn="r"/>
            <a:endParaRPr lang="ru-RU" sz="13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1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</a:t>
            </a:r>
            <a:r>
              <a:rPr lang="ru-RU" sz="13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Тихонова Валерия Анатольевна, воспитатель высшей </a:t>
            </a:r>
            <a:r>
              <a:rPr lang="ru-RU" sz="13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кв.категории</a:t>
            </a:r>
            <a:r>
              <a:rPr lang="ru-RU" sz="13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.; </a:t>
            </a:r>
          </a:p>
          <a:p>
            <a:pPr lvl="0" algn="r"/>
            <a:r>
              <a:rPr lang="ru-RU" sz="13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Синчишина</a:t>
            </a:r>
            <a:r>
              <a:rPr lang="ru-RU" sz="13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Оксана Викторовна, воспитатель высшей </a:t>
            </a:r>
            <a:r>
              <a:rPr lang="ru-RU" sz="13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кв.категории</a:t>
            </a:r>
            <a:endParaRPr lang="ru-RU" sz="13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r">
              <a:buFont typeface="Arial" pitchFamily="34" charset="0"/>
              <a:buChar char="•"/>
            </a:pPr>
            <a:r>
              <a:rPr lang="ru-RU" sz="13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г.Новосибирск</a:t>
            </a:r>
            <a:r>
              <a:rPr lang="ru-RU" sz="13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endParaRPr lang="ru-RU" b="1" dirty="0">
              <a:solidFill>
                <a:prstClr val="black">
                  <a:tint val="75000"/>
                </a:prst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1532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" y="939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274638"/>
            <a:ext cx="4834880" cy="706090"/>
          </a:xfrm>
        </p:spPr>
        <p:txBody>
          <a:bodyPr/>
          <a:lstStyle/>
          <a:p>
            <a:r>
              <a:rPr lang="ru-RU" sz="2000" b="1" i="1" kern="0" dirty="0">
                <a:solidFill>
                  <a:srgbClr val="002060"/>
                </a:solidFill>
                <a:latin typeface="Times New Roman"/>
                <a:cs typeface="Times New Roman"/>
              </a:rPr>
              <a:t>Наблюдение за первыми всходами </a:t>
            </a:r>
            <a:r>
              <a:rPr lang="ru-RU" sz="2000" b="1" i="1" kern="0" dirty="0" smtClean="0">
                <a:solidFill>
                  <a:srgbClr val="002060"/>
                </a:solidFill>
                <a:latin typeface="Times New Roman"/>
                <a:cs typeface="Times New Roman"/>
              </a:rPr>
              <a:t/>
            </a:r>
            <a:br>
              <a:rPr lang="ru-RU" sz="2000" b="1" i="1" kern="0" dirty="0" smtClean="0">
                <a:solidFill>
                  <a:srgbClr val="002060"/>
                </a:solidFill>
                <a:latin typeface="Times New Roman"/>
                <a:cs typeface="Times New Roman"/>
              </a:rPr>
            </a:br>
            <a:r>
              <a:rPr lang="ru-RU" sz="2000" b="1" i="1" kern="0" dirty="0" smtClean="0">
                <a:solidFill>
                  <a:srgbClr val="002060"/>
                </a:solidFill>
                <a:latin typeface="Times New Roman"/>
                <a:cs typeface="Times New Roman"/>
              </a:rPr>
              <a:t>и </a:t>
            </a:r>
            <a:r>
              <a:rPr lang="ru-RU" sz="2000" b="1" i="1" kern="0" dirty="0">
                <a:solidFill>
                  <a:srgbClr val="002060"/>
                </a:solidFill>
                <a:latin typeface="Times New Roman"/>
                <a:cs typeface="Times New Roman"/>
              </a:rPr>
              <a:t>дальнейшим развитием.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27886"/>
            <a:ext cx="3816424" cy="286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03" y="260648"/>
            <a:ext cx="3503374" cy="2627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sun9-61.userapi.com/impg/YyQeASwgqFV1ZwzuTDgICymjeO6gc-yJatYJ5Q/4P6fYbvflYw.jpg?size=810x1080&amp;quality=95&amp;sign=cc84c49a86e2c77535c61804e1850902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03" y="3545533"/>
            <a:ext cx="2225948" cy="2967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792" y="1034480"/>
            <a:ext cx="3143672" cy="2357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01"/>
          <a:stretch/>
        </p:blipFill>
        <p:spPr bwMode="auto">
          <a:xfrm>
            <a:off x="2339752" y="2492896"/>
            <a:ext cx="2690024" cy="2865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0395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6515578" cy="50765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Дневник наблюдений и не только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7" t="24461" r="-1113"/>
          <a:stretch/>
        </p:blipFill>
        <p:spPr bwMode="auto">
          <a:xfrm>
            <a:off x="395536" y="908720"/>
            <a:ext cx="1978443" cy="23675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276" y="845990"/>
            <a:ext cx="3828056" cy="28710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 descr="https://sun9-35.userapi.com/impg/AQ2xikCCZnTxHbrJ0YO-XTeuJv4fFFLy5dQ1xA/HV4JxifzuNY.jpg?size=1280x576&amp;quality=95&amp;sign=ce05fda2cc3652a49b65b4b8fce38c00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6" r="19636" b="9310"/>
          <a:stretch/>
        </p:blipFill>
        <p:spPr bwMode="auto">
          <a:xfrm rot="16200000">
            <a:off x="1766974" y="1419018"/>
            <a:ext cx="3978307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30" b="29412"/>
          <a:stretch/>
        </p:blipFill>
        <p:spPr bwMode="auto">
          <a:xfrm>
            <a:off x="2918958" y="4505630"/>
            <a:ext cx="3326486" cy="20889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1" t="6605" r="50641"/>
          <a:stretch/>
        </p:blipFill>
        <p:spPr bwMode="auto">
          <a:xfrm>
            <a:off x="6483367" y="3410296"/>
            <a:ext cx="2408867" cy="31481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2" r="3799"/>
          <a:stretch/>
        </p:blipFill>
        <p:spPr bwMode="auto">
          <a:xfrm>
            <a:off x="362767" y="3489552"/>
            <a:ext cx="2220659" cy="3068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486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2780928"/>
            <a:ext cx="4536504" cy="129614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Посадили огород, посмотрите что растет!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Будем мы ухаживать будем поливать,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будем за росточками дружно наблюдать!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77957"/>
            <a:ext cx="4374742" cy="2506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3" t="13828" r="18062" b="8876"/>
          <a:stretch/>
        </p:blipFill>
        <p:spPr bwMode="auto">
          <a:xfrm>
            <a:off x="362201" y="3865917"/>
            <a:ext cx="4968552" cy="2484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 descr="https://sun9-4.userapi.com/impg/DC6lX7a0Kpo6FlhI2riNehkiPjCBIaNRQa7dNw/aze8EaLq5JA.jpg?size=1280x720&amp;quality=95&amp;sign=5c46994dcd3e291b05587d985734eb9b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5" t="20270" r="50000" b="16737"/>
          <a:stretch/>
        </p:blipFill>
        <p:spPr bwMode="auto">
          <a:xfrm>
            <a:off x="395535" y="404664"/>
            <a:ext cx="3243491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36442" r="18791"/>
          <a:stretch/>
        </p:blipFill>
        <p:spPr bwMode="auto">
          <a:xfrm>
            <a:off x="4206010" y="4077073"/>
            <a:ext cx="4518758" cy="23707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0784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7" y="-7620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6563072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Веселые, желтые, оранжевые и бардовые бархатцы,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будут радовать ребят на участке до самой осени,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а астры расцветут ближе к сентябрю.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9" t="3771" r="26607" b="6944"/>
          <a:stretch/>
        </p:blipFill>
        <p:spPr bwMode="auto">
          <a:xfrm>
            <a:off x="336104" y="1412776"/>
            <a:ext cx="368104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8"/>
          <a:stretch/>
        </p:blipFill>
        <p:spPr bwMode="auto">
          <a:xfrm>
            <a:off x="5580112" y="1384243"/>
            <a:ext cx="3183606" cy="3222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sun9-78.userapi.com/impg/ydZcCu1bGxguonZ-ta3RpIqRXdgiqbW9ZroS8A/qMF7vo4n29Q.jpg?size=1280x960&amp;quality=95&amp;sign=cbf53f33fc7ba4769db4b88881b8d1d5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5" t="6154" r="17523" b="8176"/>
          <a:stretch/>
        </p:blipFill>
        <p:spPr bwMode="auto">
          <a:xfrm rot="16200000">
            <a:off x="2855947" y="3416861"/>
            <a:ext cx="3178494" cy="3346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6" t="6643" r="6580" b="10637"/>
          <a:stretch/>
        </p:blipFill>
        <p:spPr bwMode="auto">
          <a:xfrm flipV="1">
            <a:off x="179513" y="4149080"/>
            <a:ext cx="2880320" cy="22675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408" y="3999522"/>
            <a:ext cx="2698072" cy="25353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1904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4104456" cy="70609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«Убирали сорняк с клумбы»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520" y="888713"/>
            <a:ext cx="5127436" cy="2307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s://sun9-14.userapi.com/impg/8ucRDh6VwQjBpiA9L85u-JySNWzxpM1Y5diA9w/v6P2iFjovZA.jpg?size=486x1080&amp;quality=95&amp;sign=2419c6253001a265c68f5b1a4bff1334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18"/>
          <a:stretch/>
        </p:blipFill>
        <p:spPr bwMode="auto">
          <a:xfrm>
            <a:off x="395536" y="1268760"/>
            <a:ext cx="2952328" cy="4630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4.userapi.com/impg/bhtU1LqqQvIvhktAhJ9HA3tvUMqWgBd1KccrVA/xWNusd-8ZpQ.jpg?size=1280x576&amp;quality=95&amp;sign=9d74c6befec12fd4cec7b47c18aa99c7&amp;type=albu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241" y="3745081"/>
            <a:ext cx="5903715" cy="2656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5499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334"/>
            <a:ext cx="9144000" cy="6885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59832" y="332657"/>
            <a:ext cx="5832648" cy="1224135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Высаживаем цветы на участке: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Бархатцы – цветы надежды. (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М.Энджелоу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 началу осени – они добавляют нам бодрости.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340768"/>
            <a:ext cx="4824536" cy="1152128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Астры: 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Красивые цветочки расцвели в саду, 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запестрели красками, а осень на носу.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0" name="Picture 8" descr="https://sun9-66.userapi.com/impg/RGlxaCnPmN0RsFf6vtY2sVPgpUX9uTJYqlBc0g/03mhs43eSLI.jpg?size=1280x576&amp;quality=95&amp;sign=a943fc8628b8ad66c0ef1c739528cfa7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4599834" cy="206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ttps://sun9-41.userapi.com/impg/BmPFh0JOkgosBJc4rMHB8tVRAfooU2xOqpX62w/SeVseGbr_04.jpg?size=1280x576&amp;quality=95&amp;sign=ead9a7cf258f5b0341e8c5f598970d00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077072"/>
            <a:ext cx="5184576" cy="2333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19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4464496" cy="63408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«Посадили на участке Елочки»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https://sun9-59.userapi.com/impg/c-YfMolYSyHcQOrVCVCZpHhcxnWZpO11zbQbJQ/Qfarsm77vKQ.jpg?size=607x1080&amp;quality=95&amp;sign=56b4af46e36e97cc1fdb25aad485677c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88"/>
          <a:stretch/>
        </p:blipFill>
        <p:spPr bwMode="auto">
          <a:xfrm>
            <a:off x="395536" y="1700808"/>
            <a:ext cx="3960817" cy="464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1" r="31430"/>
          <a:stretch/>
        </p:blipFill>
        <p:spPr bwMode="auto">
          <a:xfrm>
            <a:off x="3851920" y="980728"/>
            <a:ext cx="4876861" cy="42821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19192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58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4320480" cy="77809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«Навели порядок на огороде и высадили рассаду»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sun9-79.userapi.com/impg/LG9wXJhgyFVdXLdsVE4nfMuMtWMZiUm33vSGjA/zSZVqVbiU3A.jpg?size=486x1080&amp;quality=95&amp;sign=2f65480f66c882f6c6191dcc6f489e4a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0648"/>
            <a:ext cx="2587723" cy="5750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43.userapi.com/impg/abpqRzTt_XTkmk5zODhOOq6-h_OfFVgJ264wvQ/mIE5bmNlbrY.jpg?size=1280x576&amp;quality=95&amp;sign=7b3702197bb0ce2638ee9c49ea044de7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424" y="980728"/>
            <a:ext cx="4559152" cy="205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41" b="23012"/>
          <a:stretch/>
        </p:blipFill>
        <p:spPr bwMode="auto">
          <a:xfrm>
            <a:off x="2123728" y="3717032"/>
            <a:ext cx="2377508" cy="27868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2069266" cy="4598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8" b="22154"/>
          <a:stretch/>
        </p:blipFill>
        <p:spPr bwMode="auto">
          <a:xfrm>
            <a:off x="4510364" y="3191135"/>
            <a:ext cx="1969320" cy="2623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71887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07704" y="692696"/>
            <a:ext cx="2304256" cy="86409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556792"/>
            <a:ext cx="69847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 ходе проекта у детей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сформировался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познавательный интерес к выращиванию и уходу за овощными культурами в комнате на подоконнике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уточнили,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что овощные культуры выращивают из семян, их рост зависит от наличия света, тепла, влаги, почвы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Дети осознанно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называют и узнают овощные растения по внешнему виду, называют их части: корень, стебель, листья, цветы, плоды, семена; видят сходства и отличия.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удовольствием наблюдают за изменениями, происходящими в росте овощных культур, делают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сравнения, заключения.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Ухаживают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растениями: поливают, рыхлят, переворачивают к свету. Радуются полученным результатам своего труда (урожаю лука, чеснока)</a:t>
            </a:r>
          </a:p>
        </p:txBody>
      </p:sp>
    </p:spTree>
    <p:extLst>
      <p:ext uri="{BB962C8B-B14F-4D97-AF65-F5344CB8AC3E}">
        <p14:creationId xmlns:p14="http://schemas.microsoft.com/office/powerpoint/2010/main" val="7149869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138"/>
            <a:ext cx="9144000" cy="685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1412776"/>
            <a:ext cx="3168352" cy="1800201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marL="0" indent="0"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marL="0" indent="0"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076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980728"/>
            <a:ext cx="7198568" cy="3168352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Каждую весну в нашем детском саду проводится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конкурс, где наши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группы стараются создать интересный «огород на окне». Основной целью является воспитание у детей желания участвовать в трудовой деятельности. Научить с помощью воспитателя сажать лук, чеснок, перец, томаты, крупные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семена, цветы.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Поливать растения под руководством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воспитателя, а далее и самостоятельно.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Дать представления о выращивании растений из семян. 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Воспитывать бережное и заботливое отношение к растениям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87220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11111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Наша цель -формирование у детей интереса к исследовательской деятельности по выращиванию культурных растений в комнатных условиях, воспитание у детей любви к природе, создание в группе мини — огорода на подоконнике.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38622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931224" cy="2808312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    Паспорт </a:t>
            </a: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проекта: </a:t>
            </a:r>
            <a: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Вид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проекта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краткосрочный,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познавательно-исследовательский, творческий.</a:t>
            </a:r>
            <a:b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Тип проекта: 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групповой, среднесрочный.</a:t>
            </a:r>
            <a:r>
              <a:rPr lang="ru-RU" sz="18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8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Сроки реализации: </a:t>
            </a:r>
            <a:r>
              <a:rPr lang="ru-RU" sz="1800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март – май 2024г.</a:t>
            </a:r>
            <a:r>
              <a:rPr lang="ru-RU" sz="18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8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Участники проекта</a:t>
            </a:r>
            <a:r>
              <a:rPr lang="ru-RU" sz="1800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дети подготовительной группы, родители, воспитатели.</a:t>
            </a:r>
            <a:r>
              <a:rPr lang="ru-RU" sz="18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Методы </a:t>
            </a:r>
            <a: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работы: </a:t>
            </a:r>
            <a:r>
              <a:rPr lang="ru-RU" sz="18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беседы, наблюдения, </a:t>
            </a:r>
            <a:r>
              <a:rPr lang="ru-RU" sz="1800" dirty="0">
                <a:latin typeface="Times New Roman" pitchFamily="18" charset="0"/>
                <a:ea typeface="Calibri"/>
                <a:cs typeface="Times New Roman" pitchFamily="18" charset="0"/>
              </a:rPr>
              <a:t>уход за растениями,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самостоятельная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800" dirty="0" smtClean="0">
                <a:latin typeface="Times New Roman" pitchFamily="18" charset="0"/>
                <a:ea typeface="Calibri"/>
                <a:cs typeface="Times New Roman" pitchFamily="18" charset="0"/>
              </a:rPr>
              <a:t> ведение </a:t>
            </a:r>
            <a:r>
              <a:rPr lang="ru-RU" sz="1800" dirty="0">
                <a:latin typeface="Times New Roman" pitchFamily="18" charset="0"/>
                <a:ea typeface="Calibri"/>
                <a:cs typeface="Times New Roman" pitchFamily="18" charset="0"/>
              </a:rPr>
              <a:t>дневника,  чтение художественной литературы, загадки пословицы, поговорки, рассматривание </a:t>
            </a:r>
            <a:r>
              <a:rPr lang="ru-RU" sz="1800" dirty="0" smtClean="0">
                <a:latin typeface="Times New Roman" pitchFamily="18" charset="0"/>
                <a:ea typeface="Calibri"/>
                <a:cs typeface="Times New Roman" pitchFamily="18" charset="0"/>
              </a:rPr>
              <a:t>иллюстраций. работа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родителями.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284984"/>
            <a:ext cx="8229600" cy="3312368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Актуальность проекта: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самого рождения ребенок является первооткрывателем, исследователем того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мира, который его окружает. А особенно ребенок – дошкольник.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Китайская пословица гласит: «Расскажи – и я забуду, покажи – и я запомню, дай попробовать и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я пойму». Так и ребенок усваивает все прочно и надолго, когда слышит, видит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и делает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сам.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Научившись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понимать состояние растений, ребенок будет видеть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в зеленом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ростке особое живое существо, жизнь которого целиком зависит от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того, получает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он уход или нет.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Таким образом, решаются задачи познавательно-исследовательского,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социально-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личностного, эстетического развития ребенка. Дети любят действовать.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Приобщение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к посильному труду по уходу за растениями – это развитие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таких качеств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, как ответственность за выполнение поручения, за полученный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результат, обязательность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, целеустремленность.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2675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232248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2200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</a:t>
            </a:r>
            <a:r>
              <a:rPr lang="ru-RU" sz="2200" b="1" u="sng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проекта</a:t>
            </a:r>
            <a:r>
              <a:rPr lang="ru-RU" sz="2200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2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формирование экологической культуры у детей и родителей, создание условий для познавательного развития детей через проектно – исследовательскую деятельность и организацию художественно-продуктивной творческой деятельности.</a:t>
            </a:r>
            <a:br>
              <a:rPr lang="ru-RU" sz="2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Вовлечение родителей в совместную исследовательскую </a:t>
            </a:r>
            <a:r>
              <a:rPr lang="ru-RU" sz="2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деятельность</a:t>
            </a:r>
            <a:r>
              <a:rPr lang="ru-RU" sz="1800" b="1" i="1" dirty="0">
                <a:solidFill>
                  <a:srgbClr val="3333FF"/>
                </a:solidFill>
                <a:ea typeface="+mn-ea"/>
                <a:cs typeface="+mn-cs"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672408"/>
          </a:xfrm>
        </p:spPr>
        <p:txBody>
          <a:bodyPr>
            <a:normAutofit fontScale="92500" lnSpcReduction="100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900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проекта:</a:t>
            </a:r>
            <a:r>
              <a:rPr lang="ru-RU" sz="19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9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9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Формировать у детей знания о росте и потребности растений;</a:t>
            </a:r>
            <a:br>
              <a:rPr lang="ru-RU" sz="19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9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Формировать умения наблюдать, ухаживать за огородными культурами;</a:t>
            </a:r>
            <a:br>
              <a:rPr lang="ru-RU" sz="19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9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Развивать любознательность, интерес к исследовательской деятельности, экспериментированию;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9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Развивать </a:t>
            </a:r>
            <a:r>
              <a:rPr lang="ru-RU" sz="19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речь как средство общения, обогащать и активизировать словарь, развивать связную, грамматически правильную диалогическую и монологическую речь.</a:t>
            </a:r>
            <a:r>
              <a:rPr lang="ru-RU" sz="19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9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9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Воспитывать бережное и заботливое отношение к растениям;</a:t>
            </a:r>
            <a:br>
              <a:rPr lang="ru-RU" sz="19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9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Воспитывать партнерские взаимоотношения между педагогом, детьми и родителями.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19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1900" b="1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Адресация </a:t>
            </a:r>
            <a:r>
              <a:rPr lang="ru-RU" sz="1900" b="1" u="sng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проекта:</a:t>
            </a:r>
          </a:p>
          <a:p>
            <a:pPr marL="0" lvl="0" indent="0">
              <a:buNone/>
            </a:pPr>
            <a:r>
              <a:rPr lang="ru-RU" sz="19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900" dirty="0">
                <a:solidFill>
                  <a:prstClr val="black"/>
                </a:solidFill>
                <a:latin typeface="Times New Roman"/>
                <a:ea typeface="Calibri"/>
              </a:rPr>
              <a:t>Проект предназначен детям </a:t>
            </a:r>
            <a:r>
              <a:rPr lang="ru-RU" sz="1900" dirty="0" smtClean="0">
                <a:solidFill>
                  <a:prstClr val="black"/>
                </a:solidFill>
                <a:latin typeface="Times New Roman"/>
                <a:ea typeface="Calibri"/>
              </a:rPr>
              <a:t>старшего </a:t>
            </a:r>
            <a:r>
              <a:rPr lang="ru-RU" sz="1900" dirty="0">
                <a:solidFill>
                  <a:prstClr val="black"/>
                </a:solidFill>
                <a:latin typeface="Times New Roman"/>
                <a:ea typeface="Calibri"/>
              </a:rPr>
              <a:t>дошкольного возраста.</a:t>
            </a:r>
            <a:endParaRPr lang="ru-RU" sz="1900" dirty="0">
              <a:solidFill>
                <a:prstClr val="black"/>
              </a:solidFill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19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450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0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787208" cy="4104456"/>
          </a:xfrm>
        </p:spPr>
        <p:txBody>
          <a:bodyPr>
            <a:normAutofit fontScale="90000"/>
          </a:bodyPr>
          <a:lstStyle/>
          <a:p>
            <a:pPr indent="228600" algn="l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</a:t>
            </a:r>
            <a:r>
              <a:rPr lang="ru-RU" sz="2200" b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Этапы </a:t>
            </a:r>
            <a:r>
              <a:rPr lang="ru-RU" sz="22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работы над проектом:</a:t>
            </a: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1. Подготовительный: определение цели и задач проекта, сбор информационного материала, создание условий для организации работы в </a:t>
            </a:r>
            <a:r>
              <a:rPr lang="ru-RU" sz="2000" b="1" i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«Огороде на </a:t>
            </a:r>
            <a:r>
              <a:rPr lang="ru-RU" sz="2000" b="1" i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окне»</a:t>
            </a:r>
            <a:r>
              <a:rPr lang="ru-RU" sz="2000" b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r>
              <a:rPr lang="ru-RU" sz="20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составление плана мероприятий по организации детской </a:t>
            </a:r>
            <a:r>
              <a:rPr lang="ru-RU" sz="2000" b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деятельности.</a:t>
            </a: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2. Основной </a:t>
            </a:r>
            <a:r>
              <a:rPr lang="ru-RU" sz="2000" b="1" i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(или этап реализации проекта)</a:t>
            </a:r>
            <a:r>
              <a:rPr lang="ru-RU" sz="20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проводятся запланированные мероприятия для реализации проекта (беседы, </a:t>
            </a:r>
            <a:r>
              <a:rPr lang="ru-RU" sz="2000" b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практическая деятельность, </a:t>
            </a:r>
            <a:r>
              <a:rPr lang="ru-RU" sz="20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творческая деятельность, рассматривание иллюстраций, чтение</a:t>
            </a:r>
            <a:r>
              <a:rPr lang="ru-RU" sz="2000" b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). </a:t>
            </a:r>
            <a:br>
              <a:rPr lang="ru-RU" sz="2000" b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3.Заключительный</a:t>
            </a:r>
            <a:r>
              <a:rPr lang="ru-RU" sz="20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подводятся итоги</a:t>
            </a:r>
            <a:r>
              <a:rPr lang="ru-RU" sz="2000" b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итоговая </a:t>
            </a:r>
            <a:r>
              <a:rPr lang="ru-RU" sz="20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беседа </a:t>
            </a:r>
            <a:r>
              <a:rPr lang="ru-RU" sz="2000" b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br>
              <a:rPr lang="ru-RU" sz="2000" b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4. Высаживание растений, цветов на огороде в детском саду и на участке.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509120"/>
            <a:ext cx="8229600" cy="1944216"/>
          </a:xfrm>
        </p:spPr>
        <p:txBody>
          <a:bodyPr>
            <a:no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Предполагаемый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 проекта</a:t>
            </a:r>
            <a:r>
              <a:rPr lang="ru-RU" sz="2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1.Дети </a:t>
            </a: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научатся ухаживать за растениями и познакомятся </a:t>
            </a: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условиями </a:t>
            </a: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их содержания, будут учиться подмечать </a:t>
            </a: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красоту растительного </a:t>
            </a: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мира.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У детей сформируются знания о росте растений в </a:t>
            </a: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комнатных условиях</a:t>
            </a: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С помощью исследовательской работы дети должны </a:t>
            </a: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будут выявить </a:t>
            </a: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многообразие и разнообразие </a:t>
            </a: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посевного материала</a:t>
            </a: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5493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74638"/>
            <a:ext cx="6336704" cy="1354162"/>
          </a:xfrm>
        </p:spPr>
        <p:txBody>
          <a:bodyPr/>
          <a:lstStyle/>
          <a:p>
            <a:r>
              <a:rPr lang="ru-RU" sz="2000" b="1" i="1" kern="0" dirty="0">
                <a:solidFill>
                  <a:srgbClr val="002060"/>
                </a:solidFill>
                <a:latin typeface="Times New Roman"/>
                <a:cs typeface="Times New Roman"/>
              </a:rPr>
              <a:t>Исследовательская и практическая деятельность </a:t>
            </a:r>
            <a:r>
              <a:rPr lang="ru-RU" sz="2000" b="1" i="1" kern="0" dirty="0" smtClean="0">
                <a:solidFill>
                  <a:srgbClr val="002060"/>
                </a:solidFill>
                <a:latin typeface="Times New Roman"/>
                <a:cs typeface="Times New Roman"/>
              </a:rPr>
              <a:t/>
            </a:r>
            <a:br>
              <a:rPr lang="ru-RU" sz="2000" b="1" i="1" kern="0" dirty="0" smtClean="0">
                <a:solidFill>
                  <a:srgbClr val="002060"/>
                </a:solidFill>
                <a:latin typeface="Times New Roman"/>
                <a:cs typeface="Times New Roman"/>
              </a:rPr>
            </a:br>
            <a:r>
              <a:rPr lang="ru-RU" sz="2000" b="1" i="1" kern="0" dirty="0" smtClean="0">
                <a:solidFill>
                  <a:srgbClr val="002060"/>
                </a:solidFill>
                <a:latin typeface="Times New Roman"/>
                <a:cs typeface="Times New Roman"/>
              </a:rPr>
              <a:t>по </a:t>
            </a:r>
            <a:r>
              <a:rPr lang="ru-RU" sz="2000" b="1" i="1" kern="0" dirty="0">
                <a:solidFill>
                  <a:srgbClr val="002060"/>
                </a:solidFill>
                <a:latin typeface="Times New Roman"/>
                <a:cs typeface="Times New Roman"/>
              </a:rPr>
              <a:t>изучению особенностей выращивания культурных </a:t>
            </a:r>
            <a:r>
              <a:rPr lang="ru-RU" sz="2000" b="1" i="1" kern="0" dirty="0" smtClean="0">
                <a:solidFill>
                  <a:srgbClr val="002060"/>
                </a:solidFill>
                <a:latin typeface="Times New Roman"/>
                <a:cs typeface="Times New Roman"/>
              </a:rPr>
              <a:t>насаждений:  посадка </a:t>
            </a:r>
            <a:r>
              <a:rPr lang="ru-RU" sz="2000" b="1" i="1" kern="0" dirty="0">
                <a:solidFill>
                  <a:srgbClr val="002060"/>
                </a:solidFill>
                <a:latin typeface="Times New Roman"/>
                <a:cs typeface="Times New Roman"/>
              </a:rPr>
              <a:t>растений</a:t>
            </a:r>
            <a:endParaRPr lang="ru-RU" dirty="0"/>
          </a:p>
        </p:txBody>
      </p:sp>
      <p:pic>
        <p:nvPicPr>
          <p:cNvPr id="2050" name="Picture 2" descr="https://sun9-51.userapi.com/impg/haJa0AHMXV-SRjhAdiNfIDv0zdblhwCN_TBklg/_NeMMvvxlxA.jpg?size=1280x576&amp;quality=95&amp;sign=b39bb0cd8233c49a37fed314e6d41b04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8" r="21521" b="13167"/>
          <a:stretch/>
        </p:blipFill>
        <p:spPr bwMode="auto">
          <a:xfrm>
            <a:off x="337457" y="1189179"/>
            <a:ext cx="3287486" cy="21753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641" y="3433869"/>
            <a:ext cx="2304256" cy="30723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sun9-57.userapi.com/impg/tKTVgun9Xvkd4xNZ__qss-rVVVcfpbWN0kQwNQ/IH8nSInq4zQ.jpg?size=810x1080&amp;quality=95&amp;sign=118172440a6b97593c69334d5dcb50b6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2" b="13219"/>
          <a:stretch/>
        </p:blipFill>
        <p:spPr bwMode="auto">
          <a:xfrm>
            <a:off x="6406937" y="1469828"/>
            <a:ext cx="2376264" cy="2584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74" y="3483971"/>
            <a:ext cx="2280980" cy="30413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90"/>
          <a:stretch/>
        </p:blipFill>
        <p:spPr bwMode="auto">
          <a:xfrm>
            <a:off x="4211960" y="3933056"/>
            <a:ext cx="2570051" cy="2498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067" y="3483971"/>
            <a:ext cx="2266680" cy="3022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 descr="https://sun9-36.userapi.com/impg/i5Prax_keZM1bbef4fr5Rjgq4nPFJvte_L-hEQ/LeAu6RxBKOo.jpg?size=810x1080&amp;quality=95&amp;sign=4559e596012e8fedc2d0e3edb1079209&amp;type=album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2" r="10778" b="9032"/>
          <a:stretch/>
        </p:blipFill>
        <p:spPr bwMode="auto">
          <a:xfrm>
            <a:off x="3995936" y="1394666"/>
            <a:ext cx="2016224" cy="2632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098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76672"/>
            <a:ext cx="7475830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2694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0" y="-1317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6"/>
          <a:stretch/>
        </p:blipFill>
        <p:spPr bwMode="auto">
          <a:xfrm>
            <a:off x="5724128" y="2564904"/>
            <a:ext cx="3096344" cy="36802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 descr="https://sun9-63.userapi.com/impg/-aqzJk0x898ao3jSdxZNq5iejIYGOAXkTfoBqQ/D-IdT62p_EY.jpg?size=810x1080&amp;quality=95&amp;sign=8defa4c45f0f10e10a961ab53359cab0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13846"/>
            <a:ext cx="2838686" cy="37849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un9-28.userapi.com/impg/k90seYUWEpDQBtB6MvitFaxeyHJlJqytblrNdg/mc7pHzMGYzA.jpg?size=810x1080&amp;quality=95&amp;sign=5eb6845c8b978407c36876e2833c7a33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356085"/>
            <a:ext cx="3073443" cy="40979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93" b="6974"/>
          <a:stretch/>
        </p:blipFill>
        <p:spPr bwMode="auto">
          <a:xfrm>
            <a:off x="4788024" y="353640"/>
            <a:ext cx="4032448" cy="2749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 descr="https://sun9-20.userapi.com/impg/oR0EjCQvT9q7ENmkVI5m5GsGgL3uA_zMgMkjRw/8p49_WVDcpc.jpg?size=810x1080&amp;quality=95&amp;sign=d49357fcbdc627d775caf602e46f5072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29" y="353640"/>
            <a:ext cx="2649279" cy="35323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75856" y="307798"/>
            <a:ext cx="1584176" cy="88895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Посадка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лука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94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52" y="3333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5484376"/>
            <a:ext cx="2820378" cy="1040967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Разговорам вы не верьте,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В пище очень ценен лук,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Луком лечим мы недуг.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 не враг он нам , а друг.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70424" y="332656"/>
            <a:ext cx="2397720" cy="24482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Вот на грядке лук зелёный,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Ярким солнцем освещенный,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Стрелы вытянулись в ряд,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Как солдатиков отряд.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Знают все, что лук полезен,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Витаминами богат,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Но немного горьковат.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 этом лук не виноват.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От природы он такой,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Очень скромный и простой.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Ешьте все зелёный лук,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Он здоровью верный друг!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   (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А. Тесленко)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66" r="55713" b="20713"/>
          <a:stretch/>
        </p:blipFill>
        <p:spPr bwMode="auto">
          <a:xfrm>
            <a:off x="251520" y="332656"/>
            <a:ext cx="3218904" cy="2096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 descr="https://sun9-34.userapi.com/impg/HnqVxWx1LNKP-DUKDNZrhlYV-gso49UgxIOrAg/MY-rD-D7RPA.jpg?size=810x1080&amp;quality=95&amp;sign=f961aec47f9e95c1906346bfc3030830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31" r="10905"/>
          <a:stretch/>
        </p:blipFill>
        <p:spPr bwMode="auto">
          <a:xfrm>
            <a:off x="6084168" y="332656"/>
            <a:ext cx="268843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sun9-16.userapi.com/impg/4WjZsk2-CSV8eK2nn12trtUBzyAD00_Iaa5sEw/PEcGnaW2CWk.jpg?size=810x1080&amp;quality=95&amp;sign=5a6f58e89d1e88e650f3e70bd6d9fa85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9" t="17132"/>
          <a:stretch/>
        </p:blipFill>
        <p:spPr bwMode="auto">
          <a:xfrm>
            <a:off x="275617" y="2569624"/>
            <a:ext cx="2280159" cy="282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462330"/>
            <a:ext cx="2291325" cy="2846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https://sun9-52.userapi.com/impg/a-2mY7l1wR9xHn0xW-zrQN6G4Q9e4npW68VYoQ/VV853Lnh0G0.jpg?size=810x1080&amp;quality=95&amp;sign=c19705fd55dc0adbf1aceb72d77fa201&amp;type=albu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3" t="21282" r="7564" b="17336"/>
          <a:stretch/>
        </p:blipFill>
        <p:spPr bwMode="auto">
          <a:xfrm>
            <a:off x="1570212" y="4343415"/>
            <a:ext cx="2069995" cy="22539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https://sun9-47.userapi.com/impg/POLFZ2X3vhI2igfsZdOj5RB-ru33y17ou8o7dQ/7o5A6lo525g.jpg?size=810x1080&amp;quality=95&amp;sign=854af651402500cfeebefdf9794c806e&amp;type=album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3" r="19921"/>
          <a:stretch/>
        </p:blipFill>
        <p:spPr bwMode="auto">
          <a:xfrm>
            <a:off x="3593983" y="2780928"/>
            <a:ext cx="1941330" cy="270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3657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</TotalTime>
  <Words>522</Words>
  <Application>Microsoft Office PowerPoint</Application>
  <PresentationFormat>Экран (4:3)</PresentationFormat>
  <Paragraphs>50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муниципальное бюджетное дошкольное образовательное учреждение  города Новосибирска  «Детский сад № 9 комбинированного вида»     «Огород на окне»   Посадили огород,                     Посмотрите, что растет!         Будем мы ухаживать,                                      Будем поливать,                                              Будем за расточками                                           Дружно наблюдать!</vt:lpstr>
      <vt:lpstr>Каждую весну в нашем детском саду проводится конкурс, где наши группы стараются создать интересный «огород на окне». Основной целью является воспитание у детей желания участвовать в трудовой деятельности. Научить с помощью воспитателя сажать лук, чеснок, перец, томаты, крупные семена, цветы. Поливать растения под руководством воспитателя, а далее и самостоятельно.  Дать представления о выращивании растений из семян.  Воспитывать бережное и заботливое отношение к растениям</vt:lpstr>
      <vt:lpstr>                                       Паспорт проекта:  Вид проекта: краткосрочный, познавательно-исследовательский, творческий. Тип проекта: групповой, среднесрочный. Сроки реализации: март – май 2024г. Участники проекта: дети подготовительной группы, родители, воспитатели. Методы работы: беседы, наблюдения, уход за растениями, самостоятельная деятельность, ведение дневника,  чтение художественной литературы, загадки пословицы, поговорки, рассматривание иллюстраций. работа с родителями. </vt:lpstr>
      <vt:lpstr>Цель проекта:  формирование экологической культуры у детей и родителей, создание условий для познавательного развития детей через проектно – исследовательскую деятельность и организацию художественно-продуктивной творческой деятельности. Вовлечение родителей в совместную исследовательскую деятельность.</vt:lpstr>
      <vt:lpstr>                 Этапы работы над проектом: 1. Подготовительный: определение цели и задач проекта, сбор информационного материала, создание условий для организации работы в «Огороде на окне», составление плана мероприятий по организации детской деятельности. 2. Основной (или этап реализации проекта): проводятся запланированные мероприятия для реализации проекта (беседы, практическая деятельность, творческая деятельность, рассматривание иллюстраций, чтение).  3.Заключительный: подводятся итоги, итоговая беседа . 4. Высаживание растений, цветов на огороде в детском саду и на участке.</vt:lpstr>
      <vt:lpstr>Исследовательская и практическая деятельность  по изучению особенностей выращивания культурных насаждений:  посадка растений</vt:lpstr>
      <vt:lpstr>Презентация PowerPoint</vt:lpstr>
      <vt:lpstr>Посадка  лука</vt:lpstr>
      <vt:lpstr>Разговорам вы не верьте,  В пище очень ценен лук,  Луком лечим мы недуг. И не враг он нам , а друг.</vt:lpstr>
      <vt:lpstr>Наблюдение за первыми всходами  и дальнейшим развитием.</vt:lpstr>
      <vt:lpstr>Дневник наблюдений и не только.</vt:lpstr>
      <vt:lpstr>Посадили огород, посмотрите что растет! Будем мы ухаживать будем поливать,  будем за росточками дружно наблюдать!</vt:lpstr>
      <vt:lpstr>Веселые, желтые, оранжевые и бардовые бархатцы,  будут радовать ребят на участке до самой осени,  а астры расцветут ближе к сентябрю.</vt:lpstr>
      <vt:lpstr>«Убирали сорняк с клумбы»</vt:lpstr>
      <vt:lpstr>Высаживаем цветы на участке:  Бархатцы – цветы надежды. (М.Энджелоу) К началу осени – они добавляют нам бодрости.</vt:lpstr>
      <vt:lpstr>«Посадили на участке Елочки»</vt:lpstr>
      <vt:lpstr>«Навели порядок на огороде и высадили рассаду»</vt:lpstr>
      <vt:lpstr>Выводы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32</cp:revision>
  <dcterms:created xsi:type="dcterms:W3CDTF">2024-05-12T12:59:09Z</dcterms:created>
  <dcterms:modified xsi:type="dcterms:W3CDTF">2024-05-30T18:18:41Z</dcterms:modified>
</cp:coreProperties>
</file>