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1" r:id="rId1"/>
  </p:sldMasterIdLst>
  <p:sldIdLst>
    <p:sldId id="256" r:id="rId2"/>
    <p:sldId id="291" r:id="rId3"/>
    <p:sldId id="257" r:id="rId4"/>
    <p:sldId id="274" r:id="rId5"/>
    <p:sldId id="258" r:id="rId6"/>
    <p:sldId id="259" r:id="rId7"/>
    <p:sldId id="260" r:id="rId8"/>
    <p:sldId id="261" r:id="rId9"/>
    <p:sldId id="276" r:id="rId10"/>
    <p:sldId id="275"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Garamond" pitchFamily="18" charset="0"/>
        <a:ea typeface="+mn-ea"/>
        <a:cs typeface="+mn-cs"/>
      </a:defRPr>
    </a:lvl2pPr>
    <a:lvl3pPr marL="914400" algn="l" rtl="0" fontAlgn="base">
      <a:spcBef>
        <a:spcPct val="0"/>
      </a:spcBef>
      <a:spcAft>
        <a:spcPct val="0"/>
      </a:spcAft>
      <a:defRPr kern="1200">
        <a:solidFill>
          <a:schemeClr val="tx1"/>
        </a:solidFill>
        <a:latin typeface="Garamond" pitchFamily="18" charset="0"/>
        <a:ea typeface="+mn-ea"/>
        <a:cs typeface="+mn-cs"/>
      </a:defRPr>
    </a:lvl3pPr>
    <a:lvl4pPr marL="1371600" algn="l" rtl="0" fontAlgn="base">
      <a:spcBef>
        <a:spcPct val="0"/>
      </a:spcBef>
      <a:spcAft>
        <a:spcPct val="0"/>
      </a:spcAft>
      <a:defRPr kern="1200">
        <a:solidFill>
          <a:schemeClr val="tx1"/>
        </a:solidFill>
        <a:latin typeface="Garamond" pitchFamily="18" charset="0"/>
        <a:ea typeface="+mn-ea"/>
        <a:cs typeface="+mn-cs"/>
      </a:defRPr>
    </a:lvl4pPr>
    <a:lvl5pPr marL="1828800" algn="l" rtl="0" fontAlgn="base">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60" autoAdjust="0"/>
  </p:normalViewPr>
  <p:slideViewPr>
    <p:cSldViewPr>
      <p:cViewPr varScale="1">
        <p:scale>
          <a:sx n="69" d="100"/>
          <a:sy n="69" d="100"/>
        </p:scale>
        <p:origin x="-133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6F67100D-0F3C-4501-9936-855B3C7F0087}" type="slidenum">
              <a:rPr lang="ru-RU" smtClean="0"/>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FA6A40B6-E1D5-49D5-885C-451EFE6538A9}" type="slidenum">
              <a:rPr lang="ru-RU" smtClean="0"/>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339A93A4-8376-4AF2-80A6-AC3171EA7316}" type="slidenum">
              <a:rPr lang="ru-RU" smtClean="0"/>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194F2E96-3CA6-490A-9063-9E09B779FB60}" type="slidenum">
              <a:rPr lang="ru-RU" smtClean="0"/>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F8C5F35B-A00A-4A1C-99E1-E840B311B176}" type="slidenum">
              <a:rPr lang="ru-RU" smtClean="0"/>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22F9D1F5-A737-42E6-BE92-49693B5D2443}" type="slidenum">
              <a:rPr lang="ru-RU" smtClean="0"/>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defRPr/>
            </a:pPr>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E3DC8EFB-7237-406A-9C6C-4C3D939EC0A2}" type="slidenum">
              <a:rPr lang="ru-RU" smtClean="0"/>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defRPr/>
            </a:pPr>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4A427FD7-BB98-44EC-8CEB-CBDAE5468FA1}" type="slidenum">
              <a:rPr lang="ru-RU" smtClean="0"/>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22C00E4B-F52E-4A90-BA7B-095F4D89B93B}" type="slidenum">
              <a:rPr lang="ru-RU" smtClean="0"/>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AC3765D5-3038-40A4-AE57-A88F5D0C981B}" type="slidenum">
              <a:rPr lang="ru-RU" smtClean="0"/>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5888024F-B802-4A32-AD8E-F002F2821242}" type="slidenum">
              <a:rPr lang="ru-RU" smtClean="0"/>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4696B04-17D1-42EA-8966-23033AF2D574}" type="slidenum">
              <a:rPr lang="ru-RU" smtClean="0"/>
              <a:pPr>
                <a:defRPr/>
              </a:pPr>
              <a:t>‹#›</a:t>
            </a:fld>
            <a:endParaRPr lang="ru-RU"/>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51520" y="476672"/>
            <a:ext cx="7164288" cy="1628800"/>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de-DE"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DeutscheWissenschaftl</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a:t>
            </a:r>
            <a:r>
              <a:rPr lang="de-DE"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 und ihre Erfindungen</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p>
        </p:txBody>
      </p:sp>
      <p:pic>
        <p:nvPicPr>
          <p:cNvPr id="8196" name="Picture 6" descr="http://crazy-frankenstein.com/free-wallpapers-files/aircrafts/zeppelin-wallpapers/graf-zeppelin-landing-wallpapers-1680x1050.jpg"/>
          <p:cNvPicPr>
            <a:picLocks noChangeAspect="1" noChangeArrowheads="1"/>
          </p:cNvPicPr>
          <p:nvPr/>
        </p:nvPicPr>
        <p:blipFill>
          <a:blip r:embed="rId2" cstate="print"/>
          <a:stretch>
            <a:fillRect/>
          </a:stretch>
        </p:blipFill>
        <p:spPr bwMode="auto">
          <a:xfrm>
            <a:off x="899592" y="2348880"/>
            <a:ext cx="7272808" cy="3636403"/>
          </a:xfrm>
          <a:prstGeom prst="rect">
            <a:avLst/>
          </a:prstGeom>
          <a:noFill/>
          <a:ln w="9525">
            <a:noFill/>
            <a:miter lim="800000"/>
            <a:headEnd/>
            <a:tailEnd/>
          </a:ln>
        </p:spPr>
      </p:pic>
      <p:pic>
        <p:nvPicPr>
          <p:cNvPr id="6" name="Рисунок 5" descr="1707864_1.jpg"/>
          <p:cNvPicPr>
            <a:picLocks noChangeAspect="1"/>
          </p:cNvPicPr>
          <p:nvPr/>
        </p:nvPicPr>
        <p:blipFill>
          <a:blip r:embed="rId3" cstate="print">
            <a:clrChange>
              <a:clrFrom>
                <a:srgbClr val="FDFDFD"/>
              </a:clrFrom>
              <a:clrTo>
                <a:srgbClr val="FDFDFD">
                  <a:alpha val="0"/>
                </a:srgbClr>
              </a:clrTo>
            </a:clrChange>
          </a:blip>
          <a:srcRect l="16667" t="4167" r="12500" b="8333"/>
          <a:stretch>
            <a:fillRect/>
          </a:stretch>
        </p:blipFill>
        <p:spPr>
          <a:xfrm>
            <a:off x="7164288" y="188640"/>
            <a:ext cx="1731621" cy="2139061"/>
          </a:xfrm>
          <a:prstGeom prst="rect">
            <a:avLst/>
          </a:prstGeom>
        </p:spPr>
      </p:pic>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Johann-Gottfried-Galle.jpg"/>
          <p:cNvPicPr>
            <a:picLocks noChangeAspect="1" noChangeArrowheads="1"/>
          </p:cNvPicPr>
          <p:nvPr/>
        </p:nvPicPr>
        <p:blipFill>
          <a:blip r:embed="rId2" cstate="print"/>
          <a:srcRect/>
          <a:stretch>
            <a:fillRect/>
          </a:stretch>
        </p:blipFill>
        <p:spPr bwMode="auto">
          <a:xfrm flipH="1">
            <a:off x="5292080" y="404664"/>
            <a:ext cx="3171825" cy="5233988"/>
          </a:xfrm>
          <a:prstGeom prst="rect">
            <a:avLst/>
          </a:prstGeom>
          <a:noFill/>
          <a:ln w="9525">
            <a:noFill/>
            <a:miter lim="800000"/>
            <a:headEnd/>
            <a:tailEnd/>
          </a:ln>
        </p:spPr>
      </p:pic>
      <p:pic>
        <p:nvPicPr>
          <p:cNvPr id="16387" name="Picture 4" descr="Neptune Full.jpg"/>
          <p:cNvPicPr>
            <a:picLocks noChangeAspect="1" noChangeArrowheads="1"/>
          </p:cNvPicPr>
          <p:nvPr/>
        </p:nvPicPr>
        <p:blipFill>
          <a:blip r:embed="rId3" cstate="print"/>
          <a:srcRect/>
          <a:stretch>
            <a:fillRect/>
          </a:stretch>
        </p:blipFill>
        <p:spPr bwMode="auto">
          <a:xfrm>
            <a:off x="683568" y="2204864"/>
            <a:ext cx="4143375" cy="4143375"/>
          </a:xfrm>
          <a:prstGeom prst="rect">
            <a:avLst/>
          </a:prstGeom>
          <a:noFill/>
          <a:ln w="9525">
            <a:noFill/>
            <a:miter lim="800000"/>
            <a:headEnd/>
            <a:tailEnd/>
          </a:ln>
        </p:spPr>
      </p:pic>
      <p:sp>
        <p:nvSpPr>
          <p:cNvPr id="16388" name="Прямоугольник 5"/>
          <p:cNvSpPr>
            <a:spLocks noChangeArrowheads="1"/>
          </p:cNvSpPr>
          <p:nvPr/>
        </p:nvSpPr>
        <p:spPr bwMode="auto">
          <a:xfrm>
            <a:off x="428625" y="357188"/>
            <a:ext cx="4572000" cy="1569660"/>
          </a:xfrm>
          <a:prstGeom prst="rect">
            <a:avLst/>
          </a:prstGeom>
          <a:noFill/>
          <a:ln w="9525">
            <a:noFill/>
            <a:miter lim="800000"/>
            <a:headEnd/>
            <a:tailEnd/>
          </a:ln>
        </p:spPr>
        <p:txBody>
          <a:bodyPr>
            <a:spAutoFit/>
          </a:bodyPr>
          <a:lstStyle/>
          <a:p>
            <a:pPr algn="just"/>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Johann Gottfried Galle </a:t>
            </a:r>
            <a:endParaRPr lang="ru-RU" sz="2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a:p>
            <a:pPr algn="just"/>
            <a:r>
              <a:rPr lang="en-GB" sz="24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1812-1910)</a:t>
            </a:r>
            <a:r>
              <a:rPr lang="en-GB" sz="2400" dirty="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algn="just"/>
            <a:r>
              <a:rPr lang="en-GB" sz="2400" dirty="0" smtClean="0">
                <a:latin typeface="Times New Roman" pitchFamily="18" charset="0"/>
                <a:cs typeface="Times New Roman" pitchFamily="18" charset="0"/>
              </a:rPr>
              <a:t>war </a:t>
            </a:r>
            <a:r>
              <a:rPr lang="en-GB" sz="2400" dirty="0" err="1">
                <a:latin typeface="Times New Roman" pitchFamily="18" charset="0"/>
                <a:cs typeface="Times New Roman" pitchFamily="18" charset="0"/>
              </a:rPr>
              <a:t>ein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deutscher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Astronom</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ist</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Entdecker</a:t>
            </a:r>
            <a:r>
              <a:rPr lang="en-GB" sz="2400" dirty="0">
                <a:latin typeface="Times New Roman" pitchFamily="18" charset="0"/>
                <a:cs typeface="Times New Roman" pitchFamily="18" charset="0"/>
              </a:rPr>
              <a:t> des </a:t>
            </a:r>
            <a:r>
              <a:rPr lang="en-GB" sz="2400" dirty="0" err="1">
                <a:latin typeface="Times New Roman" pitchFamily="18" charset="0"/>
                <a:cs typeface="Times New Roman" pitchFamily="18" charset="0"/>
              </a:rPr>
              <a:t>Planeten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Neptun</a:t>
            </a:r>
            <a:r>
              <a:rPr lang="en-GB" sz="2400" dirty="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spTree>
  </p:cSld>
  <p:clrMapOvr>
    <a:masterClrMapping/>
  </p:clrMapOvr>
  <p:transition>
    <p:circl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https://upload.wikimedia.org/wikipedia/commons/thumb/d/d9/Georg_Forster-larger.jpg/220px-Georg_Forster-larger.jpg"/>
          <p:cNvPicPr>
            <a:picLocks noChangeAspect="1" noChangeArrowheads="1"/>
          </p:cNvPicPr>
          <p:nvPr/>
        </p:nvPicPr>
        <p:blipFill>
          <a:blip r:embed="rId2" cstate="print"/>
          <a:srcRect/>
          <a:stretch>
            <a:fillRect/>
          </a:stretch>
        </p:blipFill>
        <p:spPr bwMode="auto">
          <a:xfrm>
            <a:off x="683568" y="2204864"/>
            <a:ext cx="3509963" cy="4468812"/>
          </a:xfrm>
          <a:prstGeom prst="rect">
            <a:avLst/>
          </a:prstGeom>
          <a:noFill/>
          <a:ln w="9525">
            <a:noFill/>
            <a:miter lim="800000"/>
            <a:headEnd/>
            <a:tailEnd/>
          </a:ln>
        </p:spPr>
      </p:pic>
      <p:pic>
        <p:nvPicPr>
          <p:cNvPr id="17411" name="Picture 6" descr="https://upload.wikimedia.org/wikipedia/commons/thumb/d/d5/Forsterundsohn.jpg/220px-Forsterundsohn.jpg"/>
          <p:cNvPicPr>
            <a:picLocks noChangeAspect="1" noChangeArrowheads="1"/>
          </p:cNvPicPr>
          <p:nvPr/>
        </p:nvPicPr>
        <p:blipFill>
          <a:blip r:embed="rId3" cstate="print"/>
          <a:srcRect/>
          <a:stretch>
            <a:fillRect/>
          </a:stretch>
        </p:blipFill>
        <p:spPr bwMode="auto">
          <a:xfrm>
            <a:off x="4499992" y="2204864"/>
            <a:ext cx="3571875" cy="4448175"/>
          </a:xfrm>
          <a:prstGeom prst="rect">
            <a:avLst/>
          </a:prstGeom>
          <a:noFill/>
          <a:ln w="9525">
            <a:noFill/>
            <a:miter lim="800000"/>
            <a:headEnd/>
            <a:tailEnd/>
          </a:ln>
        </p:spPr>
      </p:pic>
      <p:sp>
        <p:nvSpPr>
          <p:cNvPr id="17412" name="Прямоугольник 4"/>
          <p:cNvSpPr>
            <a:spLocks noChangeArrowheads="1"/>
          </p:cNvSpPr>
          <p:nvPr/>
        </p:nvSpPr>
        <p:spPr bwMode="auto">
          <a:xfrm>
            <a:off x="539552" y="260648"/>
            <a:ext cx="7704856" cy="1938992"/>
          </a:xfrm>
          <a:prstGeom prst="rect">
            <a:avLst/>
          </a:prstGeom>
          <a:noFill/>
          <a:ln w="9525">
            <a:noFill/>
            <a:miter lim="800000"/>
            <a:headEnd/>
            <a:tailEnd/>
          </a:ln>
        </p:spPr>
        <p:txBody>
          <a:bodyPr wrap="square">
            <a:spAutoFit/>
          </a:bodyPr>
          <a:lstStyle/>
          <a:p>
            <a:pPr algn="just"/>
            <a:r>
              <a:rPr lang="de-DE"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Georg Forster </a:t>
            </a:r>
            <a:r>
              <a:rPr lang="de-DE"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(1754-1794) </a:t>
            </a:r>
            <a:r>
              <a:rPr lang="de-DE" sz="2400" dirty="0">
                <a:latin typeface="Times New Roman" pitchFamily="18" charset="0"/>
                <a:cs typeface="Times New Roman" pitchFamily="18" charset="0"/>
              </a:rPr>
              <a:t>war ein deutscher Naturforscher, Ethnologe, Reiseschriftsteller, Journalist und Politiker. </a:t>
            </a:r>
            <a:r>
              <a:rPr lang="en-GB" sz="2400" dirty="0" err="1">
                <a:latin typeface="Times New Roman" pitchFamily="18" charset="0"/>
                <a:cs typeface="Times New Roman" pitchFamily="18" charset="0"/>
              </a:rPr>
              <a:t>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nahm</a:t>
            </a:r>
            <a:r>
              <a:rPr lang="en-GB" sz="2400" dirty="0">
                <a:latin typeface="Times New Roman" pitchFamily="18" charset="0"/>
                <a:cs typeface="Times New Roman" pitchFamily="18" charset="0"/>
              </a:rPr>
              <a:t> an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zweiten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Weltumseglung</a:t>
            </a:r>
            <a:r>
              <a:rPr lang="en-GB" sz="2400" dirty="0">
                <a:latin typeface="Times New Roman" pitchFamily="18" charset="0"/>
                <a:cs typeface="Times New Roman" pitchFamily="18" charset="0"/>
              </a:rPr>
              <a:t> von James Cook </a:t>
            </a:r>
            <a:r>
              <a:rPr lang="en-GB" sz="2400" dirty="0" err="1">
                <a:latin typeface="Times New Roman" pitchFamily="18" charset="0"/>
                <a:cs typeface="Times New Roman" pitchFamily="18" charset="0"/>
              </a:rPr>
              <a:t>teil</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erforschte</a:t>
            </a:r>
            <a:r>
              <a:rPr lang="en-GB" sz="2400" dirty="0">
                <a:latin typeface="Times New Roman" pitchFamily="18" charset="0"/>
                <a:cs typeface="Times New Roman" pitchFamily="18" charset="0"/>
              </a:rPr>
              <a:t> den </a:t>
            </a:r>
            <a:r>
              <a:rPr lang="en-GB" sz="2400" dirty="0" err="1">
                <a:latin typeface="Times New Roman" pitchFamily="18" charset="0"/>
                <a:cs typeface="Times New Roman" pitchFamily="18" charset="0"/>
              </a:rPr>
              <a:t>Stillen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Ozean</a:t>
            </a:r>
            <a:r>
              <a:rPr lang="en-GB" sz="2400" dirty="0">
                <a:latin typeface="Times New Roman" pitchFamily="18" charset="0"/>
                <a:cs typeface="Times New Roman" pitchFamily="18" charset="0"/>
              </a:rPr>
              <a:t> und seine </a:t>
            </a:r>
            <a:r>
              <a:rPr lang="en-GB" sz="2400" dirty="0" err="1">
                <a:latin typeface="Times New Roman" pitchFamily="18" charset="0"/>
                <a:cs typeface="Times New Roman" pitchFamily="18" charset="0"/>
              </a:rPr>
              <a:t>antarktischen</a:t>
            </a:r>
            <a:r>
              <a:rPr lang="en-GB" sz="2400" dirty="0">
                <a:latin typeface="Times New Roman" pitchFamily="18" charset="0"/>
                <a:cs typeface="Times New Roman" pitchFamily="18" charset="0"/>
              </a:rPr>
              <a:t>  und </a:t>
            </a:r>
            <a:r>
              <a:rPr lang="en-GB" sz="2400" dirty="0" err="1">
                <a:latin typeface="Times New Roman" pitchFamily="18" charset="0"/>
                <a:cs typeface="Times New Roman" pitchFamily="18" charset="0"/>
              </a:rPr>
              <a:t>nordöstlichen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Gebiete</a:t>
            </a:r>
            <a:r>
              <a:rPr lang="en-GB"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transition>
    <p:cover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http://cs624931.vk.me/v624931306/377bb/-xJIZb7kEFk.jpg"/>
          <p:cNvPicPr>
            <a:picLocks noChangeAspect="1" noChangeArrowheads="1"/>
          </p:cNvPicPr>
          <p:nvPr/>
        </p:nvPicPr>
        <p:blipFill>
          <a:blip r:embed="rId2" cstate="print"/>
          <a:srcRect/>
          <a:stretch>
            <a:fillRect/>
          </a:stretch>
        </p:blipFill>
        <p:spPr bwMode="auto">
          <a:xfrm>
            <a:off x="611560" y="1988840"/>
            <a:ext cx="3389313" cy="4357688"/>
          </a:xfrm>
          <a:prstGeom prst="rect">
            <a:avLst/>
          </a:prstGeom>
          <a:noFill/>
          <a:ln w="9525">
            <a:noFill/>
            <a:miter lim="800000"/>
            <a:headEnd/>
            <a:tailEnd/>
          </a:ln>
        </p:spPr>
      </p:pic>
      <p:pic>
        <p:nvPicPr>
          <p:cNvPr id="18435" name="Picture 6" descr="http://cultura.hu/wp-content/uploads/2014/03/Georg-Ohm-kiserlet.jpg"/>
          <p:cNvPicPr>
            <a:picLocks noChangeAspect="1" noChangeArrowheads="1"/>
          </p:cNvPicPr>
          <p:nvPr/>
        </p:nvPicPr>
        <p:blipFill>
          <a:blip r:embed="rId3" cstate="print"/>
          <a:srcRect/>
          <a:stretch>
            <a:fillRect/>
          </a:stretch>
        </p:blipFill>
        <p:spPr bwMode="auto">
          <a:xfrm>
            <a:off x="4427984" y="1916832"/>
            <a:ext cx="3889375" cy="4316413"/>
          </a:xfrm>
          <a:prstGeom prst="rect">
            <a:avLst/>
          </a:prstGeom>
          <a:noFill/>
          <a:ln w="9525">
            <a:noFill/>
            <a:miter lim="800000"/>
            <a:headEnd/>
            <a:tailEnd/>
          </a:ln>
        </p:spPr>
      </p:pic>
      <p:sp>
        <p:nvSpPr>
          <p:cNvPr id="18436" name="Прямоугольник 5"/>
          <p:cNvSpPr>
            <a:spLocks noChangeArrowheads="1"/>
          </p:cNvSpPr>
          <p:nvPr/>
        </p:nvSpPr>
        <p:spPr bwMode="auto">
          <a:xfrm>
            <a:off x="611560" y="548680"/>
            <a:ext cx="7560840" cy="1200329"/>
          </a:xfrm>
          <a:prstGeom prst="rect">
            <a:avLst/>
          </a:prstGeom>
          <a:noFill/>
          <a:ln w="9525">
            <a:noFill/>
            <a:miter lim="800000"/>
            <a:headEnd/>
            <a:tailEnd/>
          </a:ln>
        </p:spPr>
        <p:txBody>
          <a:bodyPr wrap="square">
            <a:spAutoFit/>
          </a:bodyPr>
          <a:lstStyle/>
          <a:p>
            <a:pPr algn="just"/>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Georg Simon Ohm </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(1789-1854)</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forschte</a:t>
            </a:r>
            <a:r>
              <a:rPr lang="en-GB" sz="2400" dirty="0">
                <a:latin typeface="Times New Roman" pitchFamily="18" charset="0"/>
                <a:cs typeface="Times New Roman" pitchFamily="18" charset="0"/>
              </a:rPr>
              <a:t> auf </a:t>
            </a:r>
            <a:r>
              <a:rPr lang="en-GB" sz="2400" dirty="0" err="1">
                <a:latin typeface="Times New Roman" pitchFamily="18" charset="0"/>
                <a:cs typeface="Times New Roman" pitchFamily="18" charset="0"/>
              </a:rPr>
              <a:t>dem</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Gebiet</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Physik</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entdeckte</a:t>
            </a:r>
            <a:r>
              <a:rPr lang="en-GB" sz="2400" dirty="0">
                <a:latin typeface="Times New Roman" pitchFamily="18" charset="0"/>
                <a:cs typeface="Times New Roman" pitchFamily="18" charset="0"/>
              </a:rPr>
              <a:t> das </a:t>
            </a:r>
            <a:r>
              <a:rPr lang="en-GB" sz="2400" dirty="0" err="1">
                <a:latin typeface="Times New Roman" pitchFamily="18" charset="0"/>
                <a:cs typeface="Times New Roman" pitchFamily="18" charset="0"/>
              </a:rPr>
              <a:t>nach</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ihm</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benannte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Gesetz</a:t>
            </a:r>
            <a:r>
              <a:rPr lang="en-GB" sz="2400" dirty="0">
                <a:latin typeface="Times New Roman" pitchFamily="18" charset="0"/>
                <a:cs typeface="Times New Roman" pitchFamily="18" charset="0"/>
              </a:rPr>
              <a:t> in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Elektrotechnik</a:t>
            </a:r>
            <a:r>
              <a:rPr lang="en-GB"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transition>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s://upload.wikimedia.org/wikipedia/commons/thumb/8/87/Gauss_corp2854.jpg/240px-Gauss_corp2854.jpg"/>
          <p:cNvPicPr>
            <a:picLocks noChangeAspect="1" noChangeArrowheads="1"/>
          </p:cNvPicPr>
          <p:nvPr/>
        </p:nvPicPr>
        <p:blipFill>
          <a:blip r:embed="rId2" cstate="print"/>
          <a:srcRect/>
          <a:stretch>
            <a:fillRect/>
          </a:stretch>
        </p:blipFill>
        <p:spPr bwMode="auto">
          <a:xfrm>
            <a:off x="539552" y="4005064"/>
            <a:ext cx="4178300" cy="2524125"/>
          </a:xfrm>
          <a:prstGeom prst="rect">
            <a:avLst/>
          </a:prstGeom>
          <a:noFill/>
          <a:ln w="9525">
            <a:noFill/>
            <a:miter lim="800000"/>
            <a:headEnd/>
            <a:tailEnd/>
          </a:ln>
        </p:spPr>
      </p:pic>
      <p:pic>
        <p:nvPicPr>
          <p:cNvPr id="19459" name="Picture 4" descr="http://lemur59.ru/sites/default/files/images/2067511%20%D0%B4%D1%80%D0%B5%D0%B9%D1%84.jpg"/>
          <p:cNvPicPr>
            <a:picLocks noChangeAspect="1" noChangeArrowheads="1"/>
          </p:cNvPicPr>
          <p:nvPr/>
        </p:nvPicPr>
        <p:blipFill>
          <a:blip r:embed="rId3" cstate="print"/>
          <a:srcRect/>
          <a:stretch>
            <a:fillRect/>
          </a:stretch>
        </p:blipFill>
        <p:spPr bwMode="auto">
          <a:xfrm>
            <a:off x="4932040" y="3068960"/>
            <a:ext cx="3913187" cy="3429000"/>
          </a:xfrm>
          <a:prstGeom prst="rect">
            <a:avLst/>
          </a:prstGeom>
          <a:noFill/>
          <a:ln w="9525">
            <a:noFill/>
            <a:miter lim="800000"/>
            <a:headEnd/>
            <a:tailEnd/>
          </a:ln>
        </p:spPr>
      </p:pic>
      <p:pic>
        <p:nvPicPr>
          <p:cNvPr id="19460" name="Picture 6" descr="Erich dagobert von drygalski.jpg"/>
          <p:cNvPicPr>
            <a:picLocks noChangeAspect="1" noChangeArrowheads="1"/>
          </p:cNvPicPr>
          <p:nvPr/>
        </p:nvPicPr>
        <p:blipFill>
          <a:blip r:embed="rId4" cstate="print"/>
          <a:srcRect/>
          <a:stretch>
            <a:fillRect/>
          </a:stretch>
        </p:blipFill>
        <p:spPr bwMode="auto">
          <a:xfrm>
            <a:off x="928688" y="214313"/>
            <a:ext cx="2503487" cy="3786187"/>
          </a:xfrm>
          <a:prstGeom prst="rect">
            <a:avLst/>
          </a:prstGeom>
          <a:noFill/>
          <a:ln w="9525">
            <a:noFill/>
            <a:miter lim="800000"/>
            <a:headEnd/>
            <a:tailEnd/>
          </a:ln>
        </p:spPr>
      </p:pic>
      <p:sp>
        <p:nvSpPr>
          <p:cNvPr id="19461" name="Прямоугольник 5"/>
          <p:cNvSpPr>
            <a:spLocks noChangeArrowheads="1"/>
          </p:cNvSpPr>
          <p:nvPr/>
        </p:nvSpPr>
        <p:spPr bwMode="auto">
          <a:xfrm>
            <a:off x="3707904" y="908720"/>
            <a:ext cx="5112568" cy="1384995"/>
          </a:xfrm>
          <a:prstGeom prst="rect">
            <a:avLst/>
          </a:prstGeom>
          <a:noFill/>
          <a:ln w="9525">
            <a:noFill/>
            <a:miter lim="800000"/>
            <a:headEnd/>
            <a:tailEnd/>
          </a:ln>
        </p:spPr>
        <p:txBody>
          <a:bodyPr wrap="square">
            <a:spAutoFit/>
          </a:bodyPr>
          <a:lstStyle/>
          <a:p>
            <a:r>
              <a:rPr lang="en-GB" sz="28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Erich von </a:t>
            </a:r>
            <a:r>
              <a:rPr lang="en-GB" sz="28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Drygalski</a:t>
            </a:r>
            <a:r>
              <a:rPr lang="en-GB" sz="28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GB" sz="28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(1865-1949) </a:t>
            </a:r>
            <a:endParaRPr lang="ru-RU" sz="28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a:p>
            <a:r>
              <a:rPr lang="en-GB" sz="2800" dirty="0" smtClean="0">
                <a:latin typeface="Times New Roman" pitchFamily="18" charset="0"/>
                <a:cs typeface="Times New Roman" pitchFamily="18" charset="0"/>
              </a:rPr>
              <a:t>war </a:t>
            </a:r>
            <a:r>
              <a:rPr lang="en-GB" sz="2800" dirty="0" err="1">
                <a:latin typeface="Times New Roman" pitchFamily="18" charset="0"/>
                <a:cs typeface="Times New Roman" pitchFamily="18" charset="0"/>
              </a:rPr>
              <a:t>ein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deutscher</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Geograf</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Geophysiker</a:t>
            </a:r>
            <a:r>
              <a:rPr lang="en-GB" sz="2800" dirty="0">
                <a:latin typeface="Times New Roman" pitchFamily="18" charset="0"/>
                <a:cs typeface="Times New Roman" pitchFamily="18" charset="0"/>
              </a:rPr>
              <a:t> und </a:t>
            </a:r>
            <a:r>
              <a:rPr lang="en-GB" sz="2800" dirty="0" err="1">
                <a:latin typeface="Times New Roman" pitchFamily="18" charset="0"/>
                <a:cs typeface="Times New Roman" pitchFamily="18" charset="0"/>
              </a:rPr>
              <a:t>Polarforscher</a:t>
            </a:r>
            <a:r>
              <a:rPr lang="en-GB" sz="2800" dirty="0">
                <a:latin typeface="Times New Roman" pitchFamily="18" charset="0"/>
                <a:cs typeface="Times New Roman" pitchFamily="18" charset="0"/>
              </a:rPr>
              <a:t>.</a:t>
            </a:r>
            <a:endParaRPr lang="ru-RU" sz="2800" dirty="0">
              <a:latin typeface="Times New Roman" pitchFamily="18" charset="0"/>
              <a:cs typeface="Times New Roman" pitchFamily="18" charset="0"/>
            </a:endParaRPr>
          </a:p>
        </p:txBody>
      </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Портрет"/>
          <p:cNvPicPr>
            <a:picLocks noChangeAspect="1" noChangeArrowheads="1"/>
          </p:cNvPicPr>
          <p:nvPr/>
        </p:nvPicPr>
        <p:blipFill>
          <a:blip r:embed="rId2" cstate="print"/>
          <a:srcRect/>
          <a:stretch>
            <a:fillRect/>
          </a:stretch>
        </p:blipFill>
        <p:spPr bwMode="auto">
          <a:xfrm>
            <a:off x="785813" y="2571750"/>
            <a:ext cx="2443162" cy="4176713"/>
          </a:xfrm>
          <a:prstGeom prst="rect">
            <a:avLst/>
          </a:prstGeom>
          <a:noFill/>
          <a:ln w="9525">
            <a:noFill/>
            <a:miter lim="800000"/>
            <a:headEnd/>
            <a:tailEnd/>
          </a:ln>
        </p:spPr>
      </p:pic>
      <p:pic>
        <p:nvPicPr>
          <p:cNvPr id="20483" name="Picture 4" descr="http://jice.ddns.net:808/files/802ef73ed118a6ed-u-AHR0cHM6Ly91cGxvYWQUd2lrAW1lZGlhLm9yZy93AWtpcGVkAWevY29tbW9Ucy90AHVtYi8yLzI4L1RJTuJVs1RVLuVJTlpVRy5qcGcvMTIwMHB4LVRJTuJVs1RVLuVJTlpVRy5qcGc.jpg"/>
          <p:cNvPicPr>
            <a:picLocks noChangeAspect="1" noChangeArrowheads="1"/>
          </p:cNvPicPr>
          <p:nvPr/>
        </p:nvPicPr>
        <p:blipFill>
          <a:blip r:embed="rId3" cstate="print"/>
          <a:srcRect/>
          <a:stretch>
            <a:fillRect/>
          </a:stretch>
        </p:blipFill>
        <p:spPr bwMode="auto">
          <a:xfrm>
            <a:off x="3857625" y="3571875"/>
            <a:ext cx="4848225" cy="2976563"/>
          </a:xfrm>
          <a:prstGeom prst="rect">
            <a:avLst/>
          </a:prstGeom>
          <a:noFill/>
          <a:ln w="9525">
            <a:noFill/>
            <a:miter lim="800000"/>
            <a:headEnd/>
            <a:tailEnd/>
          </a:ln>
        </p:spPr>
      </p:pic>
      <p:pic>
        <p:nvPicPr>
          <p:cNvPr id="20484" name="Picture 6" descr="http://www.geografia.ru/images/bart/03.jpg"/>
          <p:cNvPicPr>
            <a:picLocks noChangeAspect="1" noChangeArrowheads="1"/>
          </p:cNvPicPr>
          <p:nvPr/>
        </p:nvPicPr>
        <p:blipFill>
          <a:blip r:embed="rId4" cstate="print"/>
          <a:srcRect/>
          <a:stretch>
            <a:fillRect/>
          </a:stretch>
        </p:blipFill>
        <p:spPr bwMode="auto">
          <a:xfrm>
            <a:off x="4500563" y="285750"/>
            <a:ext cx="4191000" cy="3143250"/>
          </a:xfrm>
          <a:prstGeom prst="rect">
            <a:avLst/>
          </a:prstGeom>
          <a:noFill/>
          <a:ln w="9525">
            <a:noFill/>
            <a:miter lim="800000"/>
            <a:headEnd/>
            <a:tailEnd/>
          </a:ln>
        </p:spPr>
      </p:pic>
      <p:sp>
        <p:nvSpPr>
          <p:cNvPr id="20485" name="Прямоугольник 5"/>
          <p:cNvSpPr>
            <a:spLocks noChangeArrowheads="1"/>
          </p:cNvSpPr>
          <p:nvPr/>
        </p:nvSpPr>
        <p:spPr bwMode="auto">
          <a:xfrm>
            <a:off x="251520" y="476672"/>
            <a:ext cx="4177605" cy="1938992"/>
          </a:xfrm>
          <a:prstGeom prst="rect">
            <a:avLst/>
          </a:prstGeom>
          <a:noFill/>
          <a:ln w="9525">
            <a:noFill/>
            <a:miter lim="800000"/>
            <a:headEnd/>
            <a:tailEnd/>
          </a:ln>
        </p:spPr>
        <p:txBody>
          <a:bodyPr wrap="square">
            <a:spAutoFit/>
          </a:bodyPr>
          <a:lstStyle/>
          <a:p>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Heinrich Barth </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(1821-1865) </a:t>
            </a:r>
            <a:r>
              <a:rPr lang="en-GB" sz="2400" dirty="0">
                <a:latin typeface="Times New Roman" pitchFamily="18" charset="0"/>
                <a:cs typeface="Times New Roman" pitchFamily="18" charset="0"/>
              </a:rPr>
              <a:t>war </a:t>
            </a:r>
            <a:r>
              <a:rPr lang="en-GB" sz="2400" dirty="0" err="1">
                <a:latin typeface="Times New Roman" pitchFamily="18" charset="0"/>
                <a:cs typeface="Times New Roman" pitchFamily="18" charset="0"/>
              </a:rPr>
              <a:t>ein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deutscher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Afrikaforscher</a:t>
            </a:r>
            <a:r>
              <a:rPr lang="en-GB" sz="2400" dirty="0">
                <a:latin typeface="Times New Roman" pitchFamily="18" charset="0"/>
                <a:cs typeface="Times New Roman" pitchFamily="18" charset="0"/>
              </a:rPr>
              <a:t> und </a:t>
            </a:r>
            <a:r>
              <a:rPr lang="en-GB" sz="2400" dirty="0" err="1">
                <a:latin typeface="Times New Roman" pitchFamily="18" charset="0"/>
                <a:cs typeface="Times New Roman" pitchFamily="18" charset="0"/>
              </a:rPr>
              <a:t>Wissenschaftler</a:t>
            </a:r>
            <a:r>
              <a:rPr lang="ru-RU" sz="2400" dirty="0">
                <a:latin typeface="Times New Roman" pitchFamily="18" charset="0"/>
                <a:cs typeface="Times New Roman" pitchFamily="18" charset="0"/>
              </a:rPr>
              <a:t> – </a:t>
            </a:r>
            <a:r>
              <a:rPr lang="en-GB" sz="2400" dirty="0" err="1">
                <a:latin typeface="Times New Roman" pitchFamily="18" charset="0"/>
                <a:cs typeface="Times New Roman" pitchFamily="18" charset="0"/>
              </a:rPr>
              <a:t>Archäologe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Philologe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Geograf</a:t>
            </a:r>
            <a:r>
              <a:rPr lang="en-GB"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www.rus-de.com/Images2/Nemcy/uchenye/-Werner_von_Siemens-Erfinder-Industrieller-Begr_nd.jpg"/>
          <p:cNvPicPr>
            <a:picLocks noChangeAspect="1" noChangeArrowheads="1"/>
          </p:cNvPicPr>
          <p:nvPr/>
        </p:nvPicPr>
        <p:blipFill>
          <a:blip r:embed="rId2" cstate="print"/>
          <a:srcRect b="9266"/>
          <a:stretch>
            <a:fillRect/>
          </a:stretch>
        </p:blipFill>
        <p:spPr bwMode="auto">
          <a:xfrm>
            <a:off x="642938" y="2068122"/>
            <a:ext cx="3429000" cy="4025174"/>
          </a:xfrm>
          <a:prstGeom prst="rect">
            <a:avLst/>
          </a:prstGeom>
          <a:noFill/>
          <a:ln w="9525">
            <a:noFill/>
            <a:miter lim="800000"/>
            <a:headEnd/>
            <a:tailEnd/>
          </a:ln>
        </p:spPr>
      </p:pic>
      <p:pic>
        <p:nvPicPr>
          <p:cNvPr id="21507" name="Picture 4" descr="http://www.siemens.com/press/pool/de/pp_cc/2007/10_oct/sc_upload_file_sosep200729_16_1905_ingenieure_300dpi_1465430.jpg"/>
          <p:cNvPicPr>
            <a:picLocks noChangeAspect="1" noChangeArrowheads="1"/>
          </p:cNvPicPr>
          <p:nvPr/>
        </p:nvPicPr>
        <p:blipFill>
          <a:blip r:embed="rId3" cstate="print"/>
          <a:srcRect t="3508"/>
          <a:stretch>
            <a:fillRect/>
          </a:stretch>
        </p:blipFill>
        <p:spPr bwMode="auto">
          <a:xfrm>
            <a:off x="4499992" y="2132856"/>
            <a:ext cx="4159922" cy="4104456"/>
          </a:xfrm>
          <a:prstGeom prst="rect">
            <a:avLst/>
          </a:prstGeom>
          <a:noFill/>
          <a:ln w="9525">
            <a:noFill/>
            <a:miter lim="800000"/>
            <a:headEnd/>
            <a:tailEnd/>
          </a:ln>
        </p:spPr>
      </p:pic>
      <p:sp>
        <p:nvSpPr>
          <p:cNvPr id="21508" name="Прямоугольник 5"/>
          <p:cNvSpPr>
            <a:spLocks noChangeArrowheads="1"/>
          </p:cNvSpPr>
          <p:nvPr/>
        </p:nvSpPr>
        <p:spPr bwMode="auto">
          <a:xfrm>
            <a:off x="611559" y="260648"/>
            <a:ext cx="7848873" cy="1569660"/>
          </a:xfrm>
          <a:prstGeom prst="rect">
            <a:avLst/>
          </a:prstGeom>
          <a:noFill/>
          <a:ln w="9525">
            <a:noFill/>
            <a:miter lim="800000"/>
            <a:headEnd/>
            <a:tailEnd/>
          </a:ln>
        </p:spPr>
        <p:txBody>
          <a:bodyPr wrap="square">
            <a:spAutoFit/>
          </a:bodyPr>
          <a:lstStyle/>
          <a:p>
            <a:pPr algn="just"/>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Werner von Siemens </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(1816-1892) </a:t>
            </a:r>
            <a:r>
              <a:rPr lang="en-GB" sz="2400" dirty="0">
                <a:latin typeface="Times New Roman" pitchFamily="18" charset="0"/>
                <a:cs typeface="Times New Roman" pitchFamily="18" charset="0"/>
              </a:rPr>
              <a:t>war </a:t>
            </a:r>
            <a:r>
              <a:rPr lang="en-GB" sz="2400" dirty="0" err="1">
                <a:latin typeface="Times New Roman" pitchFamily="18" charset="0"/>
                <a:cs typeface="Times New Roman" pitchFamily="18" charset="0"/>
              </a:rPr>
              <a:t>ein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deutscher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Ing</a:t>
            </a:r>
            <a:r>
              <a:rPr lang="ru-RU" sz="2400" dirty="0">
                <a:latin typeface="Times New Roman" pitchFamily="18" charset="0"/>
                <a:cs typeface="Times New Roman" pitchFamily="18" charset="0"/>
              </a:rPr>
              <a:t>е</a:t>
            </a:r>
            <a:r>
              <a:rPr lang="en-GB" sz="2400" dirty="0" err="1">
                <a:latin typeface="Times New Roman" pitchFamily="18" charset="0"/>
                <a:cs typeface="Times New Roman" pitchFamily="18" charset="0"/>
              </a:rPr>
              <a:t>nieur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Unternehmer</a:t>
            </a:r>
            <a:r>
              <a:rPr lang="en-GB" sz="2400" dirty="0">
                <a:latin typeface="Times New Roman" pitchFamily="18" charset="0"/>
                <a:cs typeface="Times New Roman" pitchFamily="18" charset="0"/>
              </a:rPr>
              <a:t> und </a:t>
            </a:r>
            <a:r>
              <a:rPr lang="en-GB" sz="2400" dirty="0" err="1">
                <a:latin typeface="Times New Roman" pitchFamily="18" charset="0"/>
                <a:cs typeface="Times New Roman" pitchFamily="18" charset="0"/>
              </a:rPr>
              <a:t>Begründer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Elektrotechnik</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entdeckte</a:t>
            </a:r>
            <a:r>
              <a:rPr lang="en-GB" sz="2400" dirty="0">
                <a:latin typeface="Times New Roman" pitchFamily="18" charset="0"/>
                <a:cs typeface="Times New Roman" pitchFamily="18" charset="0"/>
              </a:rPr>
              <a:t> das </a:t>
            </a:r>
            <a:r>
              <a:rPr lang="en-GB" sz="2400" dirty="0" err="1">
                <a:latin typeface="Times New Roman" pitchFamily="18" charset="0"/>
                <a:cs typeface="Times New Roman" pitchFamily="18" charset="0"/>
              </a:rPr>
              <a:t>dynamoelektrische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Prinzip</a:t>
            </a:r>
            <a:r>
              <a:rPr lang="en-GB" sz="2400" dirty="0">
                <a:latin typeface="Times New Roman" pitchFamily="18" charset="0"/>
                <a:cs typeface="Times New Roman" pitchFamily="18" charset="0"/>
              </a:rPr>
              <a:t> und </a:t>
            </a:r>
            <a:r>
              <a:rPr lang="en-GB" sz="2400" dirty="0" err="1">
                <a:latin typeface="Times New Roman" pitchFamily="18" charset="0"/>
                <a:cs typeface="Times New Roman" pitchFamily="18" charset="0"/>
              </a:rPr>
              <a:t>baute</a:t>
            </a:r>
            <a:r>
              <a:rPr lang="en-GB" sz="2400" dirty="0">
                <a:latin typeface="Times New Roman" pitchFamily="18" charset="0"/>
                <a:cs typeface="Times New Roman" pitchFamily="18" charset="0"/>
              </a:rPr>
              <a:t> die </a:t>
            </a:r>
            <a:r>
              <a:rPr lang="en-GB" sz="2400" dirty="0" err="1">
                <a:latin typeface="Times New Roman" pitchFamily="18" charset="0"/>
                <a:cs typeface="Times New Roman" pitchFamily="18" charset="0"/>
              </a:rPr>
              <a:t>erste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elektrische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Straßenbahn</a:t>
            </a:r>
            <a:r>
              <a:rPr lang="en-GB"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transition>
    <p:cover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veronium.narod.ru/AllHimiki.files/image011.gif"/>
          <p:cNvPicPr>
            <a:picLocks noChangeAspect="1" noChangeArrowheads="1"/>
          </p:cNvPicPr>
          <p:nvPr/>
        </p:nvPicPr>
        <p:blipFill>
          <a:blip r:embed="rId2" cstate="print">
            <a:lum bright="10000"/>
          </a:blip>
          <a:stretch>
            <a:fillRect/>
          </a:stretch>
        </p:blipFill>
        <p:spPr bwMode="auto">
          <a:xfrm>
            <a:off x="6156176" y="404664"/>
            <a:ext cx="2470064" cy="3171441"/>
          </a:xfrm>
          <a:prstGeom prst="rect">
            <a:avLst/>
          </a:prstGeom>
          <a:noFill/>
          <a:ln w="9525">
            <a:noFill/>
            <a:miter lim="800000"/>
            <a:headEnd/>
            <a:tailEnd/>
          </a:ln>
        </p:spPr>
      </p:pic>
      <p:pic>
        <p:nvPicPr>
          <p:cNvPr id="22531" name="Picture 4" descr="http://www.askpins.com/pics/170/what-problem-in-periodic-table-of-lohar-meyer.jpg"/>
          <p:cNvPicPr>
            <a:picLocks noChangeAspect="1" noChangeArrowheads="1"/>
          </p:cNvPicPr>
          <p:nvPr/>
        </p:nvPicPr>
        <p:blipFill>
          <a:blip r:embed="rId3" cstate="print"/>
          <a:srcRect t="6480"/>
          <a:stretch>
            <a:fillRect/>
          </a:stretch>
        </p:blipFill>
        <p:spPr bwMode="auto">
          <a:xfrm>
            <a:off x="179512" y="2780928"/>
            <a:ext cx="5161862" cy="3261742"/>
          </a:xfrm>
          <a:prstGeom prst="rect">
            <a:avLst/>
          </a:prstGeom>
          <a:noFill/>
          <a:ln w="9525">
            <a:noFill/>
            <a:miter lim="800000"/>
            <a:headEnd/>
            <a:tailEnd/>
          </a:ln>
        </p:spPr>
      </p:pic>
      <p:sp>
        <p:nvSpPr>
          <p:cNvPr id="22532" name="Прямоугольник 5"/>
          <p:cNvSpPr>
            <a:spLocks noChangeArrowheads="1"/>
          </p:cNvSpPr>
          <p:nvPr/>
        </p:nvSpPr>
        <p:spPr bwMode="auto">
          <a:xfrm>
            <a:off x="323528" y="548680"/>
            <a:ext cx="5544616" cy="2000548"/>
          </a:xfrm>
          <a:prstGeom prst="rect">
            <a:avLst/>
          </a:prstGeom>
          <a:noFill/>
          <a:ln w="9525">
            <a:noFill/>
            <a:miter lim="800000"/>
            <a:headEnd/>
            <a:tailEnd/>
          </a:ln>
        </p:spPr>
        <p:txBody>
          <a:bodyPr wrap="square">
            <a:spAutoFit/>
          </a:bodyPr>
          <a:lstStyle/>
          <a:p>
            <a:pPr algn="just"/>
            <a:r>
              <a:rPr lang="en-GB" sz="2800" dirty="0"/>
              <a:t> </a:t>
            </a:r>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Julius </a:t>
            </a:r>
            <a:r>
              <a:rPr lang="en-GB" sz="24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Lothar</a:t>
            </a:r>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von Meyer </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(1830-1895) </a:t>
            </a:r>
            <a:endParaRPr lang="ru-RU" sz="24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a:p>
            <a:pPr algn="just"/>
            <a:r>
              <a:rPr lang="en-GB" sz="2400" dirty="0" smtClean="0">
                <a:latin typeface="Times New Roman" pitchFamily="18" charset="0"/>
                <a:cs typeface="Times New Roman" pitchFamily="18" charset="0"/>
              </a:rPr>
              <a:t>war </a:t>
            </a:r>
            <a:r>
              <a:rPr lang="en-GB" sz="2400" dirty="0" err="1">
                <a:latin typeface="Times New Roman" pitchFamily="18" charset="0"/>
                <a:cs typeface="Times New Roman" pitchFamily="18" charset="0"/>
              </a:rPr>
              <a:t>ein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deutscher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Arzt</a:t>
            </a:r>
            <a:r>
              <a:rPr lang="en-GB" sz="2400" dirty="0">
                <a:latin typeface="Times New Roman" pitchFamily="18" charset="0"/>
                <a:cs typeface="Times New Roman" pitchFamily="18" charset="0"/>
              </a:rPr>
              <a:t> und </a:t>
            </a:r>
            <a:r>
              <a:rPr lang="en-GB" sz="2400" dirty="0" err="1">
                <a:latin typeface="Times New Roman" pitchFamily="18" charset="0"/>
                <a:cs typeface="Times New Roman" pitchFamily="18" charset="0"/>
              </a:rPr>
              <a:t>Chemiker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Gleichzeitig</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mit</a:t>
            </a:r>
            <a:r>
              <a:rPr lang="en-GB" sz="2400" dirty="0">
                <a:latin typeface="Times New Roman" pitchFamily="18" charset="0"/>
                <a:cs typeface="Times New Roman" pitchFamily="18" charset="0"/>
              </a:rPr>
              <a:t> Dmitri </a:t>
            </a:r>
            <a:r>
              <a:rPr lang="en-GB" sz="2400" dirty="0" err="1">
                <a:latin typeface="Times New Roman" pitchFamily="18" charset="0"/>
                <a:cs typeface="Times New Roman" pitchFamily="18" charset="0"/>
              </a:rPr>
              <a:t>Mendelejew</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begründete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a:t>
            </a:r>
            <a:r>
              <a:rPr lang="en-GB" sz="2400" dirty="0">
                <a:latin typeface="Times New Roman" pitchFamily="18" charset="0"/>
                <a:cs typeface="Times New Roman" pitchFamily="18" charset="0"/>
              </a:rPr>
              <a:t> das </a:t>
            </a:r>
            <a:r>
              <a:rPr lang="en-GB" sz="2400" dirty="0" err="1">
                <a:latin typeface="Times New Roman" pitchFamily="18" charset="0"/>
                <a:cs typeface="Times New Roman" pitchFamily="18" charset="0"/>
              </a:rPr>
              <a:t>Periodensystem</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Elemente</a:t>
            </a:r>
            <a:r>
              <a:rPr lang="en-GB" sz="2400" dirty="0">
                <a:latin typeface="Times New Roman" pitchFamily="18" charset="0"/>
                <a:cs typeface="Times New Roman" pitchFamily="18" charset="0"/>
              </a:rPr>
              <a:t>. </a:t>
            </a:r>
            <a:endParaRPr lang="ru-RU" sz="2800" dirty="0">
              <a:latin typeface="Times New Roman" pitchFamily="18" charset="0"/>
              <a:cs typeface="Times New Roman" pitchFamily="18" charset="0"/>
            </a:endParaRPr>
          </a:p>
        </p:txBody>
      </p:sp>
      <p:pic>
        <p:nvPicPr>
          <p:cNvPr id="22533" name="Picture 8" descr="http://www.culodecebra.com/blog/hi-0536-relacion-masa-volumen-atomico-elementos-lothar-meyer-grafico-curva-periodos-quimica-clasificacion.jpg"/>
          <p:cNvPicPr>
            <a:picLocks noChangeAspect="1" noChangeArrowheads="1"/>
          </p:cNvPicPr>
          <p:nvPr/>
        </p:nvPicPr>
        <p:blipFill>
          <a:blip r:embed="rId4" cstate="print"/>
          <a:srcRect/>
          <a:stretch>
            <a:fillRect/>
          </a:stretch>
        </p:blipFill>
        <p:spPr bwMode="auto">
          <a:xfrm>
            <a:off x="5436096" y="3573016"/>
            <a:ext cx="3286125" cy="2220912"/>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7" name="Picture 7" descr="http://science-film.ru/uploads/video/55e832685237f.jpg"/>
          <p:cNvPicPr>
            <a:picLocks noChangeAspect="1" noChangeArrowheads="1"/>
          </p:cNvPicPr>
          <p:nvPr/>
        </p:nvPicPr>
        <p:blipFill>
          <a:blip r:embed="rId2" cstate="print"/>
          <a:srcRect l="8489" t="10597" r="7026" b="7276"/>
          <a:stretch>
            <a:fillRect/>
          </a:stretch>
        </p:blipFill>
        <p:spPr bwMode="auto">
          <a:xfrm>
            <a:off x="5292080" y="188640"/>
            <a:ext cx="3024336" cy="2232248"/>
          </a:xfrm>
          <a:prstGeom prst="rect">
            <a:avLst/>
          </a:prstGeom>
          <a:noFill/>
          <a:ln w="9525">
            <a:noFill/>
            <a:miter lim="800000"/>
            <a:headEnd/>
            <a:tailEnd/>
          </a:ln>
        </p:spPr>
      </p:pic>
      <p:pic>
        <p:nvPicPr>
          <p:cNvPr id="23555" name="Picture 4" descr="http://s.hswstatic.com/gif/videos/480x360/40395.jpg"/>
          <p:cNvPicPr>
            <a:picLocks noChangeAspect="1" noChangeArrowheads="1"/>
          </p:cNvPicPr>
          <p:nvPr/>
        </p:nvPicPr>
        <p:blipFill>
          <a:blip r:embed="rId3" cstate="print"/>
          <a:stretch>
            <a:fillRect/>
          </a:stretch>
        </p:blipFill>
        <p:spPr bwMode="auto">
          <a:xfrm>
            <a:off x="1091613" y="2492896"/>
            <a:ext cx="6864763" cy="3861429"/>
          </a:xfrm>
          <a:prstGeom prst="rect">
            <a:avLst/>
          </a:prstGeom>
          <a:noFill/>
          <a:ln w="9525">
            <a:noFill/>
            <a:miter lim="800000"/>
            <a:headEnd/>
            <a:tailEnd/>
          </a:ln>
        </p:spPr>
      </p:pic>
      <p:sp>
        <p:nvSpPr>
          <p:cNvPr id="23556" name="Rectangle 5"/>
          <p:cNvSpPr>
            <a:spLocks noChangeArrowheads="1"/>
          </p:cNvSpPr>
          <p:nvPr/>
        </p:nvSpPr>
        <p:spPr bwMode="auto">
          <a:xfrm>
            <a:off x="285750" y="879385"/>
            <a:ext cx="4429125" cy="1200329"/>
          </a:xfrm>
          <a:prstGeom prst="rect">
            <a:avLst/>
          </a:prstGeom>
          <a:noFill/>
          <a:ln w="9525">
            <a:noFill/>
            <a:miter lim="800000"/>
            <a:headEnd/>
            <a:tailEnd/>
          </a:ln>
        </p:spPr>
        <p:txBody>
          <a:bodyPr anchor="ctr">
            <a:spAutoFit/>
          </a:bodyPr>
          <a:lstStyle/>
          <a:p>
            <a:pPr algn="just" eaLnBrk="0" hangingPunct="0"/>
            <a:r>
              <a:rPr lang="de-DE"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Felix Hoffmann </a:t>
            </a:r>
            <a:r>
              <a:rPr lang="de-DE"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(1868-1946) </a:t>
            </a:r>
            <a:r>
              <a:rPr lang="de-DE" sz="2400" dirty="0">
                <a:latin typeface="Times New Roman" pitchFamily="18" charset="0"/>
                <a:cs typeface="Times New Roman" pitchFamily="18" charset="0"/>
              </a:rPr>
              <a:t>war </a:t>
            </a:r>
            <a:r>
              <a:rPr lang="de-DE" sz="2400" dirty="0" smtClean="0">
                <a:latin typeface="Times New Roman" pitchFamily="18" charset="0"/>
                <a:cs typeface="Times New Roman" pitchFamily="18" charset="0"/>
              </a:rPr>
              <a:t>ein </a:t>
            </a:r>
            <a:r>
              <a:rPr lang="de-DE" sz="2400" dirty="0">
                <a:latin typeface="Times New Roman" pitchFamily="18" charset="0"/>
                <a:cs typeface="Times New Roman" pitchFamily="18" charset="0"/>
              </a:rPr>
              <a:t>deutscher Chemiker, der 1897 das Medikament Aspirin erfand. </a:t>
            </a:r>
          </a:p>
        </p:txBody>
      </p:sp>
    </p:spTree>
  </p:cSld>
  <p:clrMapOvr>
    <a:masterClrMapping/>
  </p:clrMapOvr>
  <p:transition>
    <p:circl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telefonefax.pbworks.com/f/1205790409/reis.jpg"/>
          <p:cNvPicPr>
            <a:picLocks noChangeAspect="1" noChangeArrowheads="1"/>
          </p:cNvPicPr>
          <p:nvPr/>
        </p:nvPicPr>
        <p:blipFill>
          <a:blip r:embed="rId2" cstate="print"/>
          <a:srcRect/>
          <a:stretch>
            <a:fillRect/>
          </a:stretch>
        </p:blipFill>
        <p:spPr bwMode="auto">
          <a:xfrm>
            <a:off x="5357813" y="142875"/>
            <a:ext cx="3070225" cy="2286000"/>
          </a:xfrm>
          <a:prstGeom prst="rect">
            <a:avLst/>
          </a:prstGeom>
          <a:noFill/>
          <a:ln w="9525">
            <a:noFill/>
            <a:miter lim="800000"/>
            <a:headEnd/>
            <a:tailEnd/>
          </a:ln>
        </p:spPr>
      </p:pic>
      <p:pic>
        <p:nvPicPr>
          <p:cNvPr id="24579" name="Picture 4" descr="http://all-thinks.ru/wp-content/uploads/2013/10/tlf.jpg"/>
          <p:cNvPicPr>
            <a:picLocks noChangeAspect="1" noChangeArrowheads="1"/>
          </p:cNvPicPr>
          <p:nvPr/>
        </p:nvPicPr>
        <p:blipFill>
          <a:blip r:embed="rId3" cstate="print"/>
          <a:srcRect/>
          <a:stretch>
            <a:fillRect/>
          </a:stretch>
        </p:blipFill>
        <p:spPr bwMode="auto">
          <a:xfrm>
            <a:off x="1187624" y="2492896"/>
            <a:ext cx="6524773" cy="4026508"/>
          </a:xfrm>
          <a:prstGeom prst="rect">
            <a:avLst/>
          </a:prstGeom>
          <a:noFill/>
          <a:ln w="9525">
            <a:noFill/>
            <a:miter lim="800000"/>
            <a:headEnd/>
            <a:tailEnd/>
          </a:ln>
        </p:spPr>
      </p:pic>
      <p:sp>
        <p:nvSpPr>
          <p:cNvPr id="24580" name="Прямоугольник 4"/>
          <p:cNvSpPr>
            <a:spLocks noChangeArrowheads="1"/>
          </p:cNvSpPr>
          <p:nvPr/>
        </p:nvSpPr>
        <p:spPr bwMode="auto">
          <a:xfrm>
            <a:off x="428625" y="571500"/>
            <a:ext cx="4786313" cy="1200329"/>
          </a:xfrm>
          <a:prstGeom prst="rect">
            <a:avLst/>
          </a:prstGeom>
          <a:noFill/>
          <a:ln w="9525">
            <a:noFill/>
            <a:miter lim="800000"/>
            <a:headEnd/>
            <a:tailEnd/>
          </a:ln>
        </p:spPr>
        <p:txBody>
          <a:bodyPr>
            <a:spAutoFit/>
          </a:bodyPr>
          <a:lstStyle/>
          <a:p>
            <a:pPr algn="just"/>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Johann Philipp Reis </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(1834-1874) </a:t>
            </a:r>
            <a:r>
              <a:rPr lang="en-GB" sz="2400" dirty="0">
                <a:latin typeface="Times New Roman" pitchFamily="18" charset="0"/>
                <a:cs typeface="Times New Roman" pitchFamily="18" charset="0"/>
              </a:rPr>
              <a:t>war </a:t>
            </a:r>
            <a:r>
              <a:rPr lang="en-GB" sz="2400" dirty="0" err="1">
                <a:latin typeface="Times New Roman" pitchFamily="18" charset="0"/>
                <a:cs typeface="Times New Roman" pitchFamily="18" charset="0"/>
              </a:rPr>
              <a:t>ein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deutscher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Physiker</a:t>
            </a:r>
            <a:r>
              <a:rPr lang="en-GB" sz="2400" dirty="0">
                <a:latin typeface="Times New Roman" pitchFamily="18" charset="0"/>
                <a:cs typeface="Times New Roman" pitchFamily="18" charset="0"/>
              </a:rPr>
              <a:t> und </a:t>
            </a:r>
            <a:r>
              <a:rPr lang="en-GB" sz="2400" dirty="0" err="1">
                <a:latin typeface="Times New Roman" pitchFamily="18" charset="0"/>
                <a:cs typeface="Times New Roman" pitchFamily="18" charset="0"/>
              </a:rPr>
              <a:t>Erfinder</a:t>
            </a:r>
            <a:r>
              <a:rPr lang="en-GB" sz="2400" dirty="0">
                <a:latin typeface="Times New Roman" pitchFamily="18" charset="0"/>
                <a:cs typeface="Times New Roman" pitchFamily="18" charset="0"/>
              </a:rPr>
              <a:t> des </a:t>
            </a:r>
            <a:r>
              <a:rPr lang="en-GB" sz="2400" dirty="0" err="1">
                <a:latin typeface="Times New Roman" pitchFamily="18" charset="0"/>
                <a:cs typeface="Times New Roman" pitchFamily="18" charset="0"/>
              </a:rPr>
              <a:t>Telefons</a:t>
            </a:r>
            <a:r>
              <a:rPr lang="en-GB"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transition>
    <p:plu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http://itgsol.ucoz.com/_nw/3/48727089.jpg"/>
          <p:cNvPicPr>
            <a:picLocks noChangeAspect="1" noChangeArrowheads="1"/>
          </p:cNvPicPr>
          <p:nvPr/>
        </p:nvPicPr>
        <p:blipFill>
          <a:blip r:embed="rId2" cstate="print"/>
          <a:stretch>
            <a:fillRect/>
          </a:stretch>
        </p:blipFill>
        <p:spPr bwMode="auto">
          <a:xfrm>
            <a:off x="1187625" y="2132855"/>
            <a:ext cx="7072786" cy="3978441"/>
          </a:xfrm>
          <a:prstGeom prst="rect">
            <a:avLst/>
          </a:prstGeom>
          <a:noFill/>
          <a:ln w="9525">
            <a:noFill/>
            <a:miter lim="800000"/>
            <a:headEnd/>
            <a:tailEnd/>
          </a:ln>
        </p:spPr>
      </p:pic>
      <p:sp>
        <p:nvSpPr>
          <p:cNvPr id="25603" name="Прямоугольник 4"/>
          <p:cNvSpPr>
            <a:spLocks noChangeArrowheads="1"/>
          </p:cNvSpPr>
          <p:nvPr/>
        </p:nvSpPr>
        <p:spPr bwMode="auto">
          <a:xfrm>
            <a:off x="1475656" y="620688"/>
            <a:ext cx="6264696" cy="1200329"/>
          </a:xfrm>
          <a:prstGeom prst="rect">
            <a:avLst/>
          </a:prstGeom>
          <a:noFill/>
          <a:ln w="9525">
            <a:noFill/>
            <a:miter lim="800000"/>
            <a:headEnd/>
            <a:tailEnd/>
          </a:ln>
        </p:spPr>
        <p:txBody>
          <a:bodyPr wrap="square">
            <a:spAutoFit/>
          </a:bodyPr>
          <a:lstStyle/>
          <a:p>
            <a:r>
              <a:rPr lang="en-GB" sz="24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Hei</a:t>
            </a:r>
            <a:r>
              <a:rPr lang="en-US"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n</a:t>
            </a:r>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rich </a:t>
            </a:r>
            <a:r>
              <a:rPr lang="en-GB" sz="24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Focke</a:t>
            </a:r>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(1890-1979) </a:t>
            </a:r>
            <a:r>
              <a:rPr lang="en-GB" sz="2400" dirty="0">
                <a:latin typeface="Times New Roman" pitchFamily="18" charset="0"/>
                <a:cs typeface="Times New Roman" pitchFamily="18" charset="0"/>
              </a:rPr>
              <a:t>war </a:t>
            </a:r>
            <a:r>
              <a:rPr lang="en-GB" sz="2400" dirty="0" err="1">
                <a:latin typeface="Times New Roman" pitchFamily="18" charset="0"/>
                <a:cs typeface="Times New Roman" pitchFamily="18" charset="0"/>
              </a:rPr>
              <a:t>ein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bekannter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deutscher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Flugzeugkonstrukteur</a:t>
            </a:r>
            <a:r>
              <a:rPr lang="en-GB" sz="2400" dirty="0">
                <a:latin typeface="Times New Roman" pitchFamily="18" charset="0"/>
                <a:cs typeface="Times New Roman" pitchFamily="18" charset="0"/>
              </a:rPr>
              <a:t> und </a:t>
            </a:r>
            <a:r>
              <a:rPr lang="en-GB" sz="2400" dirty="0" err="1">
                <a:latin typeface="Times New Roman" pitchFamily="18" charset="0"/>
                <a:cs typeface="Times New Roman" pitchFamily="18" charset="0"/>
              </a:rPr>
              <a:t>Hubschrauberpionier</a:t>
            </a:r>
            <a:r>
              <a:rPr lang="en-GB" sz="2400" dirty="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spTree>
  </p:cSld>
  <p:clrMapOvr>
    <a:masterClrMapping/>
  </p:clrMapOvr>
  <p:transition>
    <p:whee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4"/>
          <p:cNvSpPr>
            <a:spLocks noChangeArrowheads="1"/>
          </p:cNvSpPr>
          <p:nvPr/>
        </p:nvSpPr>
        <p:spPr bwMode="auto">
          <a:xfrm>
            <a:off x="755576" y="260648"/>
            <a:ext cx="7560840" cy="1200329"/>
          </a:xfrm>
          <a:prstGeom prst="rect">
            <a:avLst/>
          </a:prstGeom>
          <a:noFill/>
          <a:ln w="9525">
            <a:noFill/>
            <a:miter lim="800000"/>
            <a:headEnd/>
            <a:tailEnd/>
          </a:ln>
        </p:spPr>
        <p:txBody>
          <a:bodyPr wrap="square">
            <a:spAutoFit/>
          </a:bodyPr>
          <a:lstStyle/>
          <a:p>
            <a:pPr algn="just"/>
            <a:r>
              <a:rPr lang="en-US" sz="2400" b="1" dirty="0" smtClean="0">
                <a:solidFill>
                  <a:srgbClr val="C00000"/>
                </a:solidFill>
                <a:effectLst>
                  <a:outerShdw blurRad="38100" dist="38100" dir="2700000" algn="tl">
                    <a:srgbClr val="000000">
                      <a:alpha val="43137"/>
                    </a:srgbClr>
                  </a:outerShdw>
                </a:effectLst>
                <a:latin typeface="+mn-lt"/>
              </a:rPr>
              <a:t>J</a:t>
            </a:r>
            <a:r>
              <a:rPr lang="de-DE" sz="2400" b="1" dirty="0" err="1" smtClean="0">
                <a:solidFill>
                  <a:srgbClr val="C00000"/>
                </a:solidFill>
                <a:effectLst>
                  <a:outerShdw blurRad="38100" dist="38100" dir="2700000" algn="tl">
                    <a:srgbClr val="000000">
                      <a:alpha val="43137"/>
                    </a:srgbClr>
                  </a:outerShdw>
                </a:effectLst>
                <a:latin typeface="+mn-lt"/>
              </a:rPr>
              <a:t>ohannes</a:t>
            </a:r>
            <a:r>
              <a:rPr lang="de-DE" sz="2400" b="1" dirty="0" smtClean="0">
                <a:solidFill>
                  <a:srgbClr val="C00000"/>
                </a:solidFill>
                <a:effectLst>
                  <a:outerShdw blurRad="38100" dist="38100" dir="2700000" algn="tl">
                    <a:srgbClr val="000000">
                      <a:alpha val="43137"/>
                    </a:srgbClr>
                  </a:outerShdw>
                </a:effectLst>
                <a:latin typeface="+mn-lt"/>
              </a:rPr>
              <a:t> </a:t>
            </a:r>
            <a:r>
              <a:rPr lang="de-DE" sz="2400" b="1" dirty="0" err="1" smtClean="0">
                <a:solidFill>
                  <a:srgbClr val="C00000"/>
                </a:solidFill>
                <a:effectLst>
                  <a:outerShdw blurRad="38100" dist="38100" dir="2700000" algn="tl">
                    <a:srgbClr val="000000">
                      <a:alpha val="43137"/>
                    </a:srgbClr>
                  </a:outerShdw>
                </a:effectLst>
                <a:latin typeface="+mn-lt"/>
              </a:rPr>
              <a:t>Gensfleisch</a:t>
            </a:r>
            <a:r>
              <a:rPr lang="de-DE" sz="2400" b="1" dirty="0" smtClean="0">
                <a:solidFill>
                  <a:srgbClr val="C00000"/>
                </a:solidFill>
                <a:effectLst>
                  <a:outerShdw blurRad="38100" dist="38100" dir="2700000" algn="tl">
                    <a:srgbClr val="000000">
                      <a:alpha val="43137"/>
                    </a:srgbClr>
                  </a:outerShdw>
                </a:effectLst>
                <a:latin typeface="+mn-lt"/>
              </a:rPr>
              <a:t> zur Laden zum Gutenberg</a:t>
            </a:r>
            <a:r>
              <a:rPr lang="ru-RU" sz="2400" b="1" dirty="0" smtClean="0">
                <a:solidFill>
                  <a:srgbClr val="C00000"/>
                </a:solidFill>
                <a:effectLst>
                  <a:outerShdw blurRad="38100" dist="38100" dir="2700000" algn="tl">
                    <a:srgbClr val="000000">
                      <a:alpha val="43137"/>
                    </a:srgbClr>
                  </a:outerShdw>
                </a:effectLst>
                <a:latin typeface="+mn-lt"/>
              </a:rPr>
              <a:t> </a:t>
            </a:r>
          </a:p>
          <a:p>
            <a:pPr algn="just"/>
            <a:r>
              <a:rPr lang="ru-RU" sz="2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(1397 – 1468) </a:t>
            </a:r>
            <a:r>
              <a:rPr lang="de-DE" sz="2400" dirty="0" smtClean="0">
                <a:latin typeface="Times New Roman" pitchFamily="18" charset="0"/>
                <a:cs typeface="Times New Roman" pitchFamily="18" charset="0"/>
              </a:rPr>
              <a:t>war ein deutscher Erfinder, Typograph, Graveur, Ingenieur. Er schuf die erste Druckmaschine.</a:t>
            </a:r>
            <a:endParaRPr lang="ru-RU" sz="2400" dirty="0">
              <a:latin typeface="Times New Roman" pitchFamily="18" charset="0"/>
              <a:cs typeface="Times New Roman" pitchFamily="18" charset="0"/>
            </a:endParaRPr>
          </a:p>
        </p:txBody>
      </p:sp>
      <p:pic>
        <p:nvPicPr>
          <p:cNvPr id="5" name="Рисунок 4" descr="gutenberg.jpg"/>
          <p:cNvPicPr>
            <a:picLocks noChangeAspect="1"/>
          </p:cNvPicPr>
          <p:nvPr/>
        </p:nvPicPr>
        <p:blipFill>
          <a:blip r:embed="rId2" cstate="print"/>
          <a:stretch>
            <a:fillRect/>
          </a:stretch>
        </p:blipFill>
        <p:spPr>
          <a:xfrm>
            <a:off x="539552" y="1556792"/>
            <a:ext cx="4104456" cy="2737640"/>
          </a:xfrm>
          <a:prstGeom prst="rect">
            <a:avLst/>
          </a:prstGeom>
        </p:spPr>
      </p:pic>
      <p:pic>
        <p:nvPicPr>
          <p:cNvPr id="6" name="Рисунок 5" descr="Imprenta-de-Gutenberg-y-tipos-moviles.jpg"/>
          <p:cNvPicPr>
            <a:picLocks noChangeAspect="1"/>
          </p:cNvPicPr>
          <p:nvPr/>
        </p:nvPicPr>
        <p:blipFill>
          <a:blip r:embed="rId3" cstate="print"/>
          <a:stretch>
            <a:fillRect/>
          </a:stretch>
        </p:blipFill>
        <p:spPr>
          <a:xfrm>
            <a:off x="3419872" y="2852936"/>
            <a:ext cx="5318547" cy="353417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Портрет"/>
          <p:cNvPicPr>
            <a:picLocks noChangeAspect="1" noChangeArrowheads="1"/>
          </p:cNvPicPr>
          <p:nvPr/>
        </p:nvPicPr>
        <p:blipFill>
          <a:blip r:embed="rId2" cstate="print"/>
          <a:stretch>
            <a:fillRect/>
          </a:stretch>
        </p:blipFill>
        <p:spPr bwMode="auto">
          <a:xfrm>
            <a:off x="6065778" y="500063"/>
            <a:ext cx="2352794" cy="3000375"/>
          </a:xfrm>
          <a:prstGeom prst="rect">
            <a:avLst/>
          </a:prstGeom>
          <a:noFill/>
          <a:ln w="9525">
            <a:noFill/>
            <a:miter lim="800000"/>
            <a:headEnd/>
            <a:tailEnd/>
          </a:ln>
        </p:spPr>
      </p:pic>
      <p:sp>
        <p:nvSpPr>
          <p:cNvPr id="26627" name="Прямоугольник 4"/>
          <p:cNvSpPr>
            <a:spLocks noChangeArrowheads="1"/>
          </p:cNvSpPr>
          <p:nvPr/>
        </p:nvSpPr>
        <p:spPr bwMode="auto">
          <a:xfrm>
            <a:off x="467544" y="764704"/>
            <a:ext cx="5000625" cy="1200329"/>
          </a:xfrm>
          <a:prstGeom prst="rect">
            <a:avLst/>
          </a:prstGeom>
          <a:noFill/>
          <a:ln w="9525">
            <a:noFill/>
            <a:miter lim="800000"/>
            <a:headEnd/>
            <a:tailEnd/>
          </a:ln>
        </p:spPr>
        <p:txBody>
          <a:bodyPr>
            <a:spAutoFit/>
          </a:bodyPr>
          <a:lstStyle/>
          <a:p>
            <a:pPr algn="just"/>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Levi Strauss </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(1829-1902) </a:t>
            </a:r>
            <a:r>
              <a:rPr lang="en-GB" sz="2400" dirty="0">
                <a:latin typeface="Times New Roman" pitchFamily="18" charset="0"/>
                <a:cs typeface="Times New Roman" pitchFamily="18" charset="0"/>
              </a:rPr>
              <a:t>war </a:t>
            </a:r>
            <a:r>
              <a:rPr lang="en-GB" sz="2400" dirty="0" err="1">
                <a:latin typeface="Times New Roman" pitchFamily="18" charset="0"/>
                <a:cs typeface="Times New Roman" pitchFamily="18" charset="0"/>
              </a:rPr>
              <a:t>ein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deutsch-amerikanischer</a:t>
            </a:r>
            <a:r>
              <a:rPr lang="ru-RU"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Unternehmer</a:t>
            </a:r>
            <a:r>
              <a:rPr lang="en-GB" sz="2400" dirty="0">
                <a:latin typeface="Times New Roman" pitchFamily="18" charset="0"/>
                <a:cs typeface="Times New Roman" pitchFamily="18" charset="0"/>
              </a:rPr>
              <a:t> und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Erfinder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Jeans. </a:t>
            </a:r>
            <a:endParaRPr lang="ru-RU" sz="2400" dirty="0">
              <a:latin typeface="Times New Roman" pitchFamily="18" charset="0"/>
              <a:cs typeface="Times New Roman" pitchFamily="18" charset="0"/>
            </a:endParaRPr>
          </a:p>
        </p:txBody>
      </p:sp>
      <p:pic>
        <p:nvPicPr>
          <p:cNvPr id="26629" name="Picture 8" descr="http://static.wixstatic.com/media/0496ef_e807117ba5831ee82e5a5f5c1fea347b.jpg"/>
          <p:cNvPicPr>
            <a:picLocks noChangeAspect="1" noChangeArrowheads="1"/>
          </p:cNvPicPr>
          <p:nvPr/>
        </p:nvPicPr>
        <p:blipFill>
          <a:blip r:embed="rId3" cstate="print"/>
          <a:srcRect l="1216"/>
          <a:stretch>
            <a:fillRect/>
          </a:stretch>
        </p:blipFill>
        <p:spPr bwMode="auto">
          <a:xfrm>
            <a:off x="539552" y="2492896"/>
            <a:ext cx="5040560" cy="3826953"/>
          </a:xfrm>
          <a:prstGeom prst="rect">
            <a:avLst/>
          </a:prstGeom>
          <a:noFill/>
          <a:ln w="9525">
            <a:noFill/>
            <a:miter lim="800000"/>
            <a:headEnd/>
            <a:tailEnd/>
          </a:ln>
        </p:spPr>
      </p:pic>
      <p:pic>
        <p:nvPicPr>
          <p:cNvPr id="26630" name="Picture 10" descr="http://63.img.avito.st/1280x960/1592076863.jpg"/>
          <p:cNvPicPr>
            <a:picLocks noChangeAspect="1" noChangeArrowheads="1"/>
          </p:cNvPicPr>
          <p:nvPr/>
        </p:nvPicPr>
        <p:blipFill>
          <a:blip r:embed="rId4" cstate="print"/>
          <a:srcRect/>
          <a:stretch>
            <a:fillRect/>
          </a:stretch>
        </p:blipFill>
        <p:spPr bwMode="auto">
          <a:xfrm>
            <a:off x="5796136" y="3861048"/>
            <a:ext cx="2916237" cy="1976438"/>
          </a:xfrm>
          <a:prstGeom prst="rect">
            <a:avLst/>
          </a:prstGeom>
          <a:noFill/>
          <a:ln w="9525">
            <a:noFill/>
            <a:miter lim="800000"/>
            <a:headEnd/>
            <a:tailEnd/>
          </a:ln>
        </p:spPr>
      </p:pic>
    </p:spTree>
  </p:cSld>
  <p:clrMapOvr>
    <a:masterClrMapping/>
  </p:clrMapOvr>
  <p:transition>
    <p:wheel spokes="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Оттмар фон Майенбург "/>
          <p:cNvPicPr>
            <a:picLocks noChangeAspect="1" noChangeArrowheads="1"/>
          </p:cNvPicPr>
          <p:nvPr/>
        </p:nvPicPr>
        <p:blipFill>
          <a:blip r:embed="rId2" cstate="print"/>
          <a:srcRect r="18757"/>
          <a:stretch>
            <a:fillRect/>
          </a:stretch>
        </p:blipFill>
        <p:spPr bwMode="auto">
          <a:xfrm>
            <a:off x="1043608" y="1700808"/>
            <a:ext cx="3067935" cy="2517510"/>
          </a:xfrm>
          <a:prstGeom prst="rect">
            <a:avLst/>
          </a:prstGeom>
          <a:noFill/>
          <a:ln w="9525">
            <a:noFill/>
            <a:miter lim="800000"/>
            <a:headEnd/>
            <a:tailEnd/>
          </a:ln>
        </p:spPr>
      </p:pic>
      <p:sp>
        <p:nvSpPr>
          <p:cNvPr id="27651" name="Прямоугольник 4"/>
          <p:cNvSpPr>
            <a:spLocks noChangeArrowheads="1"/>
          </p:cNvSpPr>
          <p:nvPr/>
        </p:nvSpPr>
        <p:spPr bwMode="auto">
          <a:xfrm>
            <a:off x="1043608" y="332656"/>
            <a:ext cx="6840761" cy="1200329"/>
          </a:xfrm>
          <a:prstGeom prst="rect">
            <a:avLst/>
          </a:prstGeom>
          <a:noFill/>
          <a:ln w="9525">
            <a:noFill/>
            <a:miter lim="800000"/>
            <a:headEnd/>
            <a:tailEnd/>
          </a:ln>
        </p:spPr>
        <p:txBody>
          <a:bodyPr wrap="square">
            <a:spAutoFit/>
          </a:bodyPr>
          <a:lstStyle/>
          <a:p>
            <a:pPr algn="just"/>
            <a:r>
              <a:rPr lang="en-GB" sz="24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Ottomar</a:t>
            </a:r>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GB" sz="24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Heinsius</a:t>
            </a:r>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von </a:t>
            </a:r>
            <a:r>
              <a:rPr lang="en-GB" sz="24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Meyenburg</a:t>
            </a:r>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(1865-1932) </a:t>
            </a:r>
            <a:r>
              <a:rPr lang="en-GB" sz="2400" dirty="0">
                <a:latin typeface="Times New Roman" pitchFamily="18" charset="0"/>
                <a:cs typeface="Times New Roman" pitchFamily="18" charset="0"/>
              </a:rPr>
              <a:t>war </a:t>
            </a:r>
            <a:r>
              <a:rPr lang="en-GB" sz="2400" dirty="0" err="1">
                <a:latin typeface="Times New Roman" pitchFamily="18" charset="0"/>
                <a:cs typeface="Times New Roman" pitchFamily="18" charset="0"/>
              </a:rPr>
              <a:t>ein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deutscher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Apotheker</a:t>
            </a:r>
            <a:r>
              <a:rPr lang="en-GB" sz="2400" dirty="0">
                <a:latin typeface="Times New Roman" pitchFamily="18" charset="0"/>
                <a:cs typeface="Times New Roman" pitchFamily="18" charset="0"/>
              </a:rPr>
              <a:t> und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Erfinder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Zahnpasta</a:t>
            </a:r>
            <a:r>
              <a:rPr lang="en-GB" sz="2400" dirty="0">
                <a:latin typeface="Times New Roman" pitchFamily="18" charset="0"/>
                <a:cs typeface="Times New Roman" pitchFamily="18" charset="0"/>
              </a:rPr>
              <a:t> in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Tube.</a:t>
            </a:r>
            <a:endParaRPr lang="ru-RU" sz="2400" dirty="0">
              <a:latin typeface="Times New Roman" pitchFamily="18" charset="0"/>
              <a:cs typeface="Times New Roman" pitchFamily="18" charset="0"/>
            </a:endParaRPr>
          </a:p>
        </p:txBody>
      </p:sp>
      <p:pic>
        <p:nvPicPr>
          <p:cNvPr id="27652" name="Picture 7" descr="http://meinland.ru/data/attachment/portal/201103/18/1712131ua9xhucggoaj99w.jpg"/>
          <p:cNvPicPr>
            <a:picLocks noChangeAspect="1" noChangeArrowheads="1"/>
          </p:cNvPicPr>
          <p:nvPr/>
        </p:nvPicPr>
        <p:blipFill>
          <a:blip r:embed="rId3" cstate="print"/>
          <a:srcRect/>
          <a:stretch>
            <a:fillRect/>
          </a:stretch>
        </p:blipFill>
        <p:spPr bwMode="auto">
          <a:xfrm>
            <a:off x="2195736" y="4293096"/>
            <a:ext cx="4464496" cy="2318627"/>
          </a:xfrm>
          <a:prstGeom prst="rect">
            <a:avLst/>
          </a:prstGeom>
          <a:noFill/>
          <a:ln w="9525">
            <a:noFill/>
            <a:miter lim="800000"/>
            <a:headEnd/>
            <a:tailEnd/>
          </a:ln>
        </p:spPr>
      </p:pic>
      <p:pic>
        <p:nvPicPr>
          <p:cNvPr id="27653" name="Picture 9" descr="http://meinland.ru/data/attachment/portal/201103/18/171213hwh5ioshk520whi2.jpg"/>
          <p:cNvPicPr>
            <a:picLocks noChangeAspect="1" noChangeArrowheads="1"/>
          </p:cNvPicPr>
          <p:nvPr/>
        </p:nvPicPr>
        <p:blipFill>
          <a:blip r:embed="rId4" cstate="print"/>
          <a:srcRect r="4444"/>
          <a:stretch>
            <a:fillRect/>
          </a:stretch>
        </p:blipFill>
        <p:spPr bwMode="auto">
          <a:xfrm>
            <a:off x="4788024" y="1700808"/>
            <a:ext cx="3188088" cy="2502278"/>
          </a:xfrm>
          <a:prstGeom prst="rect">
            <a:avLst/>
          </a:prstGeom>
          <a:noFill/>
          <a:ln w="9525">
            <a:noFill/>
            <a:miter lim="800000"/>
            <a:headEnd/>
            <a:tailEnd/>
          </a:ln>
        </p:spPr>
      </p:pic>
    </p:spTree>
  </p:cSld>
  <p:clrMapOvr>
    <a:masterClrMapping/>
  </p:clrMapOvr>
  <p:transition>
    <p:comb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oursociety.ru/images/1/68cac05a69c76eeca5da9fac4a.jpg"/>
          <p:cNvPicPr>
            <a:picLocks noChangeAspect="1" noChangeArrowheads="1"/>
          </p:cNvPicPr>
          <p:nvPr/>
        </p:nvPicPr>
        <p:blipFill>
          <a:blip r:embed="rId2" cstate="print"/>
          <a:srcRect/>
          <a:stretch>
            <a:fillRect/>
          </a:stretch>
        </p:blipFill>
        <p:spPr bwMode="auto">
          <a:xfrm>
            <a:off x="5220072" y="2492896"/>
            <a:ext cx="2000250" cy="2270125"/>
          </a:xfrm>
          <a:prstGeom prst="rect">
            <a:avLst/>
          </a:prstGeom>
          <a:noFill/>
          <a:ln w="9525">
            <a:noFill/>
            <a:miter lim="800000"/>
            <a:headEnd/>
            <a:tailEnd/>
          </a:ln>
        </p:spPr>
      </p:pic>
      <p:sp>
        <p:nvSpPr>
          <p:cNvPr id="28676" name="Содержимое 8"/>
          <p:cNvSpPr>
            <a:spLocks noGrp="1"/>
          </p:cNvSpPr>
          <p:nvPr>
            <p:ph idx="1"/>
          </p:nvPr>
        </p:nvSpPr>
        <p:spPr>
          <a:xfrm>
            <a:off x="467544" y="260648"/>
            <a:ext cx="8136904" cy="2276872"/>
          </a:xfrm>
        </p:spPr>
        <p:txBody>
          <a:bodyPr>
            <a:normAutofit lnSpcReduction="10000"/>
          </a:bodyPr>
          <a:lstStyle/>
          <a:p>
            <a:pPr marL="0" indent="0" algn="just">
              <a:buFont typeface="Wingdings" pitchFamily="2" charset="2"/>
              <a:buNone/>
            </a:pPr>
            <a:r>
              <a:rPr lang="de-DE" sz="2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Robert Koch (1843-1910)</a:t>
            </a:r>
            <a:r>
              <a:rPr lang="de-DE" sz="20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de-DE" sz="2000" dirty="0" smtClean="0">
                <a:latin typeface="Times New Roman" pitchFamily="18" charset="0"/>
                <a:cs typeface="Times New Roman" pitchFamily="18" charset="0"/>
              </a:rPr>
              <a:t>war ein großer Gelehrter und Forschungsreisender. </a:t>
            </a:r>
            <a:r>
              <a:rPr lang="en-GB" sz="2000" dirty="0" err="1" smtClean="0">
                <a:latin typeface="Times New Roman" pitchFamily="18" charset="0"/>
                <a:cs typeface="Times New Roman" pitchFamily="18" charset="0"/>
              </a:rPr>
              <a:t>Er</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arbeitete</a:t>
            </a:r>
            <a:r>
              <a:rPr lang="en-GB" sz="2000" dirty="0" smtClean="0">
                <a:latin typeface="Times New Roman" pitchFamily="18" charset="0"/>
                <a:cs typeface="Times New Roman" pitchFamily="18" charset="0"/>
              </a:rPr>
              <a:t> auf </a:t>
            </a:r>
            <a:r>
              <a:rPr lang="en-GB" sz="2000" dirty="0" err="1" smtClean="0">
                <a:latin typeface="Times New Roman" pitchFamily="18" charset="0"/>
                <a:cs typeface="Times New Roman" pitchFamily="18" charset="0"/>
              </a:rPr>
              <a:t>dem</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Gebiet</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der</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Bakteriologie</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Er</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entdeckte</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Tuberkel</a:t>
            </a:r>
            <a:r>
              <a:rPr lang="en-GB" sz="2000" dirty="0" smtClean="0">
                <a:latin typeface="Times New Roman" pitchFamily="18" charset="0"/>
                <a:cs typeface="Times New Roman" pitchFamily="18" charset="0"/>
              </a:rPr>
              <a:t>- und </a:t>
            </a:r>
            <a:r>
              <a:rPr lang="en-GB" sz="2000" dirty="0" err="1" smtClean="0">
                <a:latin typeface="Times New Roman" pitchFamily="18" charset="0"/>
                <a:cs typeface="Times New Roman" pitchFamily="18" charset="0"/>
              </a:rPr>
              <a:t>Cholerabazillen</a:t>
            </a:r>
            <a:r>
              <a:rPr lang="en-GB" sz="2000" dirty="0" smtClean="0">
                <a:latin typeface="Times New Roman" pitchFamily="18" charset="0"/>
                <a:cs typeface="Times New Roman" pitchFamily="18" charset="0"/>
              </a:rPr>
              <a:t> und </a:t>
            </a:r>
            <a:r>
              <a:rPr lang="en-GB" sz="2000" dirty="0" err="1" smtClean="0">
                <a:latin typeface="Times New Roman" pitchFamily="18" charset="0"/>
                <a:cs typeface="Times New Roman" pitchFamily="18" charset="0"/>
              </a:rPr>
              <a:t>fand</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Arzneimittel</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für</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ihre</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Bekämpfung</a:t>
            </a:r>
            <a:r>
              <a:rPr lang="en-GB" sz="2000" dirty="0" smtClean="0">
                <a:latin typeface="Times New Roman" pitchFamily="18" charset="0"/>
                <a:cs typeface="Times New Roman" pitchFamily="18" charset="0"/>
              </a:rPr>
              <a:t>. Koch </a:t>
            </a:r>
            <a:r>
              <a:rPr lang="en-GB" sz="2000" dirty="0" err="1" smtClean="0">
                <a:latin typeface="Times New Roman" pitchFamily="18" charset="0"/>
                <a:cs typeface="Times New Roman" pitchFamily="18" charset="0"/>
              </a:rPr>
              <a:t>unternahm</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Reisen</a:t>
            </a:r>
            <a:r>
              <a:rPr lang="en-GB" sz="2000" dirty="0" smtClean="0">
                <a:latin typeface="Times New Roman" pitchFamily="18" charset="0"/>
                <a:cs typeface="Times New Roman" pitchFamily="18" charset="0"/>
              </a:rPr>
              <a:t> in  </a:t>
            </a:r>
            <a:r>
              <a:rPr lang="en-GB" sz="2000" dirty="0" err="1" smtClean="0">
                <a:latin typeface="Times New Roman" pitchFamily="18" charset="0"/>
                <a:cs typeface="Times New Roman" pitchFamily="18" charset="0"/>
              </a:rPr>
              <a:t>Asien</a:t>
            </a:r>
            <a:r>
              <a:rPr lang="en-GB" sz="2000" dirty="0" smtClean="0">
                <a:latin typeface="Times New Roman" pitchFamily="18" charset="0"/>
                <a:cs typeface="Times New Roman" pitchFamily="18" charset="0"/>
              </a:rPr>
              <a:t> und </a:t>
            </a:r>
            <a:r>
              <a:rPr lang="en-GB" sz="2000" dirty="0" err="1" smtClean="0">
                <a:latin typeface="Times New Roman" pitchFamily="18" charset="0"/>
                <a:cs typeface="Times New Roman" pitchFamily="18" charset="0"/>
              </a:rPr>
              <a:t>Afrika</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Er</a:t>
            </a:r>
            <a:r>
              <a:rPr lang="en-GB" sz="2000" dirty="0" smtClean="0">
                <a:latin typeface="Times New Roman" pitchFamily="18" charset="0"/>
                <a:cs typeface="Times New Roman" pitchFamily="18" charset="0"/>
              </a:rPr>
              <a:t> half </a:t>
            </a:r>
            <a:r>
              <a:rPr lang="en-GB" sz="2000" dirty="0" err="1" smtClean="0">
                <a:latin typeface="Times New Roman" pitchFamily="18" charset="0"/>
                <a:cs typeface="Times New Roman" pitchFamily="18" charset="0"/>
              </a:rPr>
              <a:t>dort</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solche</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Krankheiten</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wie</a:t>
            </a:r>
            <a:r>
              <a:rPr lang="en-GB" sz="2000" dirty="0" smtClean="0">
                <a:latin typeface="Times New Roman" pitchFamily="18" charset="0"/>
                <a:cs typeface="Times New Roman" pitchFamily="18" charset="0"/>
              </a:rPr>
              <a:t> Cholera und Pest </a:t>
            </a:r>
            <a:r>
              <a:rPr lang="en-GB" sz="2000" dirty="0" err="1" smtClean="0">
                <a:latin typeface="Times New Roman" pitchFamily="18" charset="0"/>
                <a:cs typeface="Times New Roman" pitchFamily="18" charset="0"/>
              </a:rPr>
              <a:t>zu</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bekämpfen</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Sein</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ganzes</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Leben</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widmete</a:t>
            </a:r>
            <a:r>
              <a:rPr lang="en-GB" sz="2000" dirty="0" smtClean="0">
                <a:latin typeface="Times New Roman" pitchFamily="18" charset="0"/>
                <a:cs typeface="Times New Roman" pitchFamily="18" charset="0"/>
              </a:rPr>
              <a:t> Koch </a:t>
            </a:r>
            <a:r>
              <a:rPr lang="en-GB" sz="2000" dirty="0" err="1" smtClean="0">
                <a:latin typeface="Times New Roman" pitchFamily="18" charset="0"/>
                <a:cs typeface="Times New Roman" pitchFamily="18" charset="0"/>
              </a:rPr>
              <a:t>der</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Bekämpfung</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solcher</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schweren</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Krankheiten</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wie</a:t>
            </a:r>
            <a:r>
              <a:rPr lang="en-GB" sz="2000" dirty="0" smtClean="0">
                <a:latin typeface="Times New Roman" pitchFamily="18" charset="0"/>
                <a:cs typeface="Times New Roman" pitchFamily="18" charset="0"/>
              </a:rPr>
              <a:t> Pest, Cholera, </a:t>
            </a:r>
            <a:r>
              <a:rPr lang="en-GB" sz="2000" dirty="0" err="1" smtClean="0">
                <a:latin typeface="Times New Roman" pitchFamily="18" charset="0"/>
                <a:cs typeface="Times New Roman" pitchFamily="18" charset="0"/>
              </a:rPr>
              <a:t>Tuberkulose</a:t>
            </a:r>
            <a:r>
              <a:rPr lang="en-GB" sz="2000" dirty="0" smtClean="0">
                <a:latin typeface="Times New Roman" pitchFamily="18" charset="0"/>
                <a:cs typeface="Times New Roman" pitchFamily="18" charset="0"/>
              </a:rPr>
              <a:t> und </a:t>
            </a:r>
            <a:r>
              <a:rPr lang="en-GB" sz="2000" dirty="0" err="1" smtClean="0">
                <a:latin typeface="Times New Roman" pitchFamily="18" charset="0"/>
                <a:cs typeface="Times New Roman" pitchFamily="18" charset="0"/>
              </a:rPr>
              <a:t>anderer</a:t>
            </a:r>
            <a:r>
              <a:rPr lang="en-GB"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p:txBody>
      </p:sp>
      <p:pic>
        <p:nvPicPr>
          <p:cNvPr id="28677" name="Picture 8" descr="http://unitus.mk.ua/sites/default/files/mycotb_rawmilk.jpg"/>
          <p:cNvPicPr>
            <a:picLocks noChangeAspect="1" noChangeArrowheads="1"/>
          </p:cNvPicPr>
          <p:nvPr/>
        </p:nvPicPr>
        <p:blipFill>
          <a:blip r:embed="rId3" cstate="print"/>
          <a:srcRect/>
          <a:stretch>
            <a:fillRect/>
          </a:stretch>
        </p:blipFill>
        <p:spPr bwMode="auto">
          <a:xfrm>
            <a:off x="6732240" y="4221088"/>
            <a:ext cx="2005013" cy="2195513"/>
          </a:xfrm>
          <a:prstGeom prst="rect">
            <a:avLst/>
          </a:prstGeom>
          <a:noFill/>
          <a:ln w="9525">
            <a:noFill/>
            <a:miter lim="800000"/>
            <a:headEnd/>
            <a:tailEnd/>
          </a:ln>
        </p:spPr>
      </p:pic>
      <p:pic>
        <p:nvPicPr>
          <p:cNvPr id="28678" name="Picture 10" descr="http://www.yasamoykusu.com/images/person/orjinal/Robert_Koch6_yasamoykusu.jpg"/>
          <p:cNvPicPr>
            <a:picLocks noChangeAspect="1" noChangeArrowheads="1"/>
          </p:cNvPicPr>
          <p:nvPr/>
        </p:nvPicPr>
        <p:blipFill>
          <a:blip r:embed="rId4" cstate="print"/>
          <a:stretch>
            <a:fillRect/>
          </a:stretch>
        </p:blipFill>
        <p:spPr bwMode="auto">
          <a:xfrm>
            <a:off x="1043608" y="2492896"/>
            <a:ext cx="3810000" cy="3810000"/>
          </a:xfrm>
          <a:prstGeom prst="rect">
            <a:avLst/>
          </a:prstGeom>
          <a:noFill/>
          <a:ln w="9525">
            <a:noFill/>
            <a:miter lim="800000"/>
            <a:headEnd/>
            <a:tailEnd/>
          </a:ln>
        </p:spPr>
      </p:pic>
    </p:spTree>
  </p:cSld>
  <p:clrMapOvr>
    <a:masterClrMapping/>
  </p:clrMapOvr>
  <p:transition>
    <p:wheel spokes="3"/>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Roentgen2.jpg"/>
          <p:cNvPicPr>
            <a:picLocks noChangeAspect="1" noChangeArrowheads="1"/>
          </p:cNvPicPr>
          <p:nvPr/>
        </p:nvPicPr>
        <p:blipFill>
          <a:blip r:embed="rId2" cstate="print"/>
          <a:srcRect/>
          <a:stretch>
            <a:fillRect/>
          </a:stretch>
        </p:blipFill>
        <p:spPr bwMode="auto">
          <a:xfrm>
            <a:off x="5940152" y="2780928"/>
            <a:ext cx="2643187" cy="3713162"/>
          </a:xfrm>
          <a:prstGeom prst="rect">
            <a:avLst/>
          </a:prstGeom>
          <a:noFill/>
          <a:ln w="9525">
            <a:noFill/>
            <a:miter lim="800000"/>
            <a:headEnd/>
            <a:tailEnd/>
          </a:ln>
        </p:spPr>
      </p:pic>
      <p:pic>
        <p:nvPicPr>
          <p:cNvPr id="29699" name="Picture 3" descr="C:\Documents and Settings\All Users\Документы\Маме\Изобретатели\1394044686_hohotok.net_7.jpg"/>
          <p:cNvPicPr>
            <a:picLocks noChangeAspect="1" noChangeArrowheads="1"/>
          </p:cNvPicPr>
          <p:nvPr/>
        </p:nvPicPr>
        <p:blipFill>
          <a:blip r:embed="rId3" cstate="print"/>
          <a:stretch>
            <a:fillRect/>
          </a:stretch>
        </p:blipFill>
        <p:spPr bwMode="auto">
          <a:xfrm>
            <a:off x="539552" y="2924944"/>
            <a:ext cx="5232422" cy="3490773"/>
          </a:xfrm>
          <a:prstGeom prst="rect">
            <a:avLst/>
          </a:prstGeom>
          <a:noFill/>
          <a:ln w="9525">
            <a:noFill/>
            <a:miter lim="800000"/>
            <a:headEnd/>
            <a:tailEnd/>
          </a:ln>
        </p:spPr>
      </p:pic>
      <p:sp>
        <p:nvSpPr>
          <p:cNvPr id="29701" name="Прямоугольник 6"/>
          <p:cNvSpPr>
            <a:spLocks noChangeArrowheads="1"/>
          </p:cNvSpPr>
          <p:nvPr/>
        </p:nvSpPr>
        <p:spPr bwMode="auto">
          <a:xfrm>
            <a:off x="467543" y="188640"/>
            <a:ext cx="8208913" cy="2677656"/>
          </a:xfrm>
          <a:prstGeom prst="rect">
            <a:avLst/>
          </a:prstGeom>
          <a:noFill/>
          <a:ln w="9525">
            <a:noFill/>
            <a:miter lim="800000"/>
            <a:headEnd/>
            <a:tailEnd/>
          </a:ln>
        </p:spPr>
        <p:txBody>
          <a:bodyPr wrap="square">
            <a:spAutoFit/>
          </a:bodyPr>
          <a:lstStyle/>
          <a:p>
            <a:pPr algn="just"/>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Wilhelm Conrad </a:t>
            </a:r>
            <a:r>
              <a:rPr lang="en-GB" sz="2400"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Röntgen</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(1845-1923) </a:t>
            </a:r>
            <a:r>
              <a:rPr lang="en-GB" sz="2400" dirty="0">
                <a:latin typeface="Times New Roman" pitchFamily="18" charset="0"/>
                <a:cs typeface="Times New Roman" pitchFamily="18" charset="0"/>
              </a:rPr>
              <a:t>war </a:t>
            </a:r>
            <a:r>
              <a:rPr lang="en-GB" sz="2400" dirty="0" err="1">
                <a:latin typeface="Times New Roman" pitchFamily="18" charset="0"/>
                <a:cs typeface="Times New Roman" pitchFamily="18" charset="0"/>
              </a:rPr>
              <a:t>deutscher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Physiker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erforschte</a:t>
            </a:r>
            <a:r>
              <a:rPr lang="en-GB" sz="2400" dirty="0">
                <a:latin typeface="Times New Roman" pitchFamily="18" charset="0"/>
                <a:cs typeface="Times New Roman" pitchFamily="18" charset="0"/>
              </a:rPr>
              <a:t> die </a:t>
            </a:r>
            <a:r>
              <a:rPr lang="en-GB" sz="2400" dirty="0" err="1">
                <a:latin typeface="Times New Roman" pitchFamily="18" charset="0"/>
                <a:cs typeface="Times New Roman" pitchFamily="18" charset="0"/>
              </a:rPr>
              <a:t>Wärmeabsorption</a:t>
            </a:r>
            <a:r>
              <a:rPr lang="en-GB" sz="2400" dirty="0">
                <a:latin typeface="Times New Roman" pitchFamily="18" charset="0"/>
                <a:cs typeface="Times New Roman" pitchFamily="18" charset="0"/>
              </a:rPr>
              <a:t> des </a:t>
            </a:r>
            <a:r>
              <a:rPr lang="en-GB" sz="2400" dirty="0" err="1">
                <a:latin typeface="Times New Roman" pitchFamily="18" charset="0"/>
                <a:cs typeface="Times New Roman" pitchFamily="18" charset="0"/>
              </a:rPr>
              <a:t>Wasserdampfes</a:t>
            </a:r>
            <a:r>
              <a:rPr lang="en-GB" sz="2400" dirty="0">
                <a:latin typeface="Times New Roman" pitchFamily="18" charset="0"/>
                <a:cs typeface="Times New Roman" pitchFamily="18" charset="0"/>
              </a:rPr>
              <a:t>, die </a:t>
            </a:r>
            <a:r>
              <a:rPr lang="en-GB" sz="2400" dirty="0" err="1">
                <a:latin typeface="Times New Roman" pitchFamily="18" charset="0"/>
                <a:cs typeface="Times New Roman" pitchFamily="18" charset="0"/>
              </a:rPr>
              <a:t>Eigenschaften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Kristalle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Beim</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Experiementieren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mit</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Kathodenstrahlen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entdeckte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Röntgen</a:t>
            </a:r>
            <a:r>
              <a:rPr lang="en-GB" sz="2400" dirty="0">
                <a:latin typeface="Times New Roman" pitchFamily="18" charset="0"/>
                <a:cs typeface="Times New Roman" pitchFamily="18" charset="0"/>
              </a:rPr>
              <a:t> 1805 die von </a:t>
            </a:r>
            <a:r>
              <a:rPr lang="en-GB" sz="2400" dirty="0" err="1">
                <a:latin typeface="Times New Roman" pitchFamily="18" charset="0"/>
                <a:cs typeface="Times New Roman" pitchFamily="18" charset="0"/>
              </a:rPr>
              <a:t>ihm</a:t>
            </a:r>
            <a:r>
              <a:rPr lang="en-GB" sz="2400" dirty="0">
                <a:latin typeface="Times New Roman" pitchFamily="18" charset="0"/>
                <a:cs typeface="Times New Roman" pitchFamily="18" charset="0"/>
              </a:rPr>
              <a:t> x-</a:t>
            </a:r>
            <a:r>
              <a:rPr lang="en-GB" sz="2400" dirty="0" err="1">
                <a:latin typeface="Times New Roman" pitchFamily="18" charset="0"/>
                <a:cs typeface="Times New Roman" pitchFamily="18" charset="0"/>
              </a:rPr>
              <a:t>Strahlen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benannten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Röntgenstrahlen</a:t>
            </a:r>
            <a:r>
              <a:rPr lang="en-GB" sz="2400" dirty="0">
                <a:latin typeface="Times New Roman" pitchFamily="18" charset="0"/>
                <a:cs typeface="Times New Roman" pitchFamily="18" charset="0"/>
              </a:rPr>
              <a:t> und gab </a:t>
            </a:r>
            <a:r>
              <a:rPr lang="en-GB" sz="2400" dirty="0" err="1">
                <a:latin typeface="Times New Roman" pitchFamily="18" charset="0"/>
                <a:cs typeface="Times New Roman" pitchFamily="18" charset="0"/>
              </a:rPr>
              <a:t>ihre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wichtigsten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Eigenschaften</a:t>
            </a:r>
            <a:r>
              <a:rPr lang="en-GB" sz="2400" dirty="0">
                <a:latin typeface="Times New Roman" pitchFamily="18" charset="0"/>
                <a:cs typeface="Times New Roman" pitchFamily="18" charset="0"/>
              </a:rPr>
              <a:t> an. </a:t>
            </a:r>
            <a:r>
              <a:rPr lang="en-GB" sz="2400" dirty="0" err="1">
                <a:latin typeface="Times New Roman" pitchFamily="18" charset="0"/>
                <a:cs typeface="Times New Roman" pitchFamily="18" charset="0"/>
              </a:rPr>
              <a:t>Als</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erster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erhielt</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a:t>
            </a:r>
            <a:r>
              <a:rPr lang="en-GB" sz="2400" dirty="0">
                <a:latin typeface="Times New Roman" pitchFamily="18" charset="0"/>
                <a:cs typeface="Times New Roman" pitchFamily="18" charset="0"/>
              </a:rPr>
              <a:t> 1901 den </a:t>
            </a:r>
            <a:r>
              <a:rPr lang="en-GB" sz="2400" dirty="0" err="1">
                <a:latin typeface="Times New Roman" pitchFamily="18" charset="0"/>
                <a:cs typeface="Times New Roman" pitchFamily="18" charset="0"/>
              </a:rPr>
              <a:t>Nobelpreis</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für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Physik</a:t>
            </a:r>
            <a:r>
              <a:rPr lang="en-GB"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transition>
    <p:randomBa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s://upload.wikimedia.org/wikipedia/commons/c/c6/First_Zeppelin_ascent.jpg"/>
          <p:cNvPicPr>
            <a:picLocks noChangeAspect="1" noChangeArrowheads="1"/>
          </p:cNvPicPr>
          <p:nvPr/>
        </p:nvPicPr>
        <p:blipFill>
          <a:blip r:embed="rId2" cstate="print"/>
          <a:stretch>
            <a:fillRect/>
          </a:stretch>
        </p:blipFill>
        <p:spPr bwMode="auto">
          <a:xfrm>
            <a:off x="6372200" y="1556792"/>
            <a:ext cx="2304256" cy="2748306"/>
          </a:xfrm>
          <a:prstGeom prst="rect">
            <a:avLst/>
          </a:prstGeom>
          <a:noFill/>
          <a:ln w="9525">
            <a:noFill/>
            <a:miter lim="800000"/>
            <a:headEnd/>
            <a:tailEnd/>
          </a:ln>
        </p:spPr>
      </p:pic>
      <p:pic>
        <p:nvPicPr>
          <p:cNvPr id="30723" name="Picture 4" descr="https://upload.wikimedia.org/wikipedia/commons/thumb/e/e1/LZ_2_Flug_1905.jpg/300px-LZ_2_Flug_1905.jpg"/>
          <p:cNvPicPr>
            <a:picLocks noChangeAspect="1" noChangeArrowheads="1"/>
          </p:cNvPicPr>
          <p:nvPr/>
        </p:nvPicPr>
        <p:blipFill>
          <a:blip r:embed="rId3" cstate="print"/>
          <a:srcRect l="3961" t="7780" r="4928" b="11823"/>
          <a:stretch>
            <a:fillRect/>
          </a:stretch>
        </p:blipFill>
        <p:spPr bwMode="auto">
          <a:xfrm>
            <a:off x="1043608" y="4437112"/>
            <a:ext cx="3312368" cy="2232248"/>
          </a:xfrm>
          <a:prstGeom prst="rect">
            <a:avLst/>
          </a:prstGeom>
          <a:noFill/>
          <a:ln w="9525">
            <a:noFill/>
            <a:miter lim="800000"/>
            <a:headEnd/>
            <a:tailEnd/>
          </a:ln>
        </p:spPr>
      </p:pic>
      <p:pic>
        <p:nvPicPr>
          <p:cNvPr id="30724" name="Picture 6" descr="http://persons-info.com/userfiles/image/persons/10000-20000/15000-16000/15011/TSEPPELIN_Ferdinand_fon1.jpg"/>
          <p:cNvPicPr>
            <a:picLocks noChangeAspect="1" noChangeArrowheads="1"/>
          </p:cNvPicPr>
          <p:nvPr/>
        </p:nvPicPr>
        <p:blipFill>
          <a:blip r:embed="rId4" cstate="print"/>
          <a:stretch>
            <a:fillRect/>
          </a:stretch>
        </p:blipFill>
        <p:spPr bwMode="auto">
          <a:xfrm>
            <a:off x="395536" y="1484784"/>
            <a:ext cx="5683224" cy="2808312"/>
          </a:xfrm>
          <a:prstGeom prst="rect">
            <a:avLst/>
          </a:prstGeom>
          <a:noFill/>
          <a:ln w="9525">
            <a:noFill/>
            <a:miter lim="800000"/>
            <a:headEnd/>
            <a:tailEnd/>
          </a:ln>
        </p:spPr>
      </p:pic>
      <p:sp>
        <p:nvSpPr>
          <p:cNvPr id="30726" name="Прямоугольник 6"/>
          <p:cNvSpPr>
            <a:spLocks noChangeArrowheads="1"/>
          </p:cNvSpPr>
          <p:nvPr/>
        </p:nvSpPr>
        <p:spPr bwMode="auto">
          <a:xfrm>
            <a:off x="899592" y="404664"/>
            <a:ext cx="7165429" cy="830997"/>
          </a:xfrm>
          <a:prstGeom prst="rect">
            <a:avLst/>
          </a:prstGeom>
          <a:noFill/>
          <a:ln w="9525">
            <a:noFill/>
            <a:miter lim="800000"/>
            <a:headEnd/>
            <a:tailEnd/>
          </a:ln>
        </p:spPr>
        <p:txBody>
          <a:bodyPr wrap="square">
            <a:spAutoFit/>
          </a:bodyPr>
          <a:lstStyle/>
          <a:p>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Graf Ferdinand von Zeppelin (1807-1886) </a:t>
            </a:r>
            <a:r>
              <a:rPr lang="en-GB" sz="2400" dirty="0" err="1">
                <a:latin typeface="Times New Roman" pitchFamily="18" charset="0"/>
                <a:cs typeface="Times New Roman" pitchFamily="18" charset="0"/>
              </a:rPr>
              <a:t>erfand</a:t>
            </a:r>
            <a:r>
              <a:rPr lang="en-GB" sz="2400" dirty="0">
                <a:latin typeface="Times New Roman" pitchFamily="18" charset="0"/>
                <a:cs typeface="Times New Roman" pitchFamily="18" charset="0"/>
              </a:rPr>
              <a:t> das </a:t>
            </a:r>
            <a:r>
              <a:rPr lang="en-GB" sz="2400" dirty="0" err="1">
                <a:latin typeface="Times New Roman" pitchFamily="18" charset="0"/>
                <a:cs typeface="Times New Roman" pitchFamily="18" charset="0"/>
              </a:rPr>
              <a:t>Luftschiff</a:t>
            </a:r>
            <a:r>
              <a:rPr lang="en-GB" sz="2400" dirty="0">
                <a:latin typeface="Times New Roman" pitchFamily="18" charset="0"/>
                <a:cs typeface="Times New Roman" pitchFamily="18" charset="0"/>
              </a:rPr>
              <a:t>, das </a:t>
            </a:r>
            <a:r>
              <a:rPr lang="en-GB" sz="2400" dirty="0" err="1">
                <a:latin typeface="Times New Roman" pitchFamily="18" charset="0"/>
                <a:cs typeface="Times New Roman" pitchFamily="18" charset="0"/>
              </a:rPr>
              <a:t>nach</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ihm</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benannt</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wurde</a:t>
            </a:r>
            <a:r>
              <a:rPr lang="en-GB" sz="2400" dirty="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pic>
        <p:nvPicPr>
          <p:cNvPr id="7" name="Рисунок 6" descr="MLD18809b.jpg"/>
          <p:cNvPicPr>
            <a:picLocks noChangeAspect="1"/>
          </p:cNvPicPr>
          <p:nvPr/>
        </p:nvPicPr>
        <p:blipFill>
          <a:blip r:embed="rId5" cstate="print"/>
          <a:stretch>
            <a:fillRect/>
          </a:stretch>
        </p:blipFill>
        <p:spPr>
          <a:xfrm>
            <a:off x="4932040" y="4365104"/>
            <a:ext cx="2882755" cy="2305424"/>
          </a:xfrm>
          <a:prstGeom prst="rect">
            <a:avLst/>
          </a:prstGeom>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descr="Гумбольдт на берегу реки Амазонки. (Гравюра А. П. Журова.)"/>
          <p:cNvPicPr>
            <a:picLocks noChangeAspect="1" noChangeArrowheads="1"/>
          </p:cNvPicPr>
          <p:nvPr/>
        </p:nvPicPr>
        <p:blipFill>
          <a:blip r:embed="rId2" cstate="print"/>
          <a:srcRect l="6914" t="29517" r="53488"/>
          <a:stretch>
            <a:fillRect/>
          </a:stretch>
        </p:blipFill>
        <p:spPr bwMode="auto">
          <a:xfrm>
            <a:off x="899592" y="2204864"/>
            <a:ext cx="3290289" cy="4392488"/>
          </a:xfrm>
          <a:prstGeom prst="rect">
            <a:avLst/>
          </a:prstGeom>
          <a:noFill/>
          <a:ln w="9525">
            <a:noFill/>
            <a:miter lim="800000"/>
            <a:headEnd/>
            <a:tailEnd/>
          </a:ln>
        </p:spPr>
      </p:pic>
      <p:pic>
        <p:nvPicPr>
          <p:cNvPr id="9219" name="Picture 7" descr="Александр Гумбольдт."/>
          <p:cNvPicPr>
            <a:picLocks noChangeAspect="1" noChangeArrowheads="1"/>
          </p:cNvPicPr>
          <p:nvPr/>
        </p:nvPicPr>
        <p:blipFill>
          <a:blip r:embed="rId3" cstate="print"/>
          <a:srcRect/>
          <a:stretch>
            <a:fillRect/>
          </a:stretch>
        </p:blipFill>
        <p:spPr bwMode="auto">
          <a:xfrm>
            <a:off x="4788024" y="2204864"/>
            <a:ext cx="3429000" cy="4332287"/>
          </a:xfrm>
          <a:prstGeom prst="rect">
            <a:avLst/>
          </a:prstGeom>
          <a:noFill/>
          <a:ln w="9525">
            <a:noFill/>
            <a:miter lim="800000"/>
            <a:headEnd/>
            <a:tailEnd/>
          </a:ln>
        </p:spPr>
      </p:pic>
      <p:sp>
        <p:nvSpPr>
          <p:cNvPr id="9220" name="Прямоугольник 4"/>
          <p:cNvSpPr>
            <a:spLocks noChangeArrowheads="1"/>
          </p:cNvSpPr>
          <p:nvPr/>
        </p:nvSpPr>
        <p:spPr bwMode="auto">
          <a:xfrm>
            <a:off x="755576" y="260648"/>
            <a:ext cx="7560840" cy="1938992"/>
          </a:xfrm>
          <a:prstGeom prst="rect">
            <a:avLst/>
          </a:prstGeom>
          <a:noFill/>
          <a:ln w="9525">
            <a:noFill/>
            <a:miter lim="800000"/>
            <a:headEnd/>
            <a:tailEnd/>
          </a:ln>
        </p:spPr>
        <p:txBody>
          <a:bodyPr wrap="square">
            <a:spAutoFit/>
          </a:bodyPr>
          <a:lstStyle/>
          <a:p>
            <a:pPr algn="just"/>
            <a:r>
              <a:rPr lang="de-DE"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Alexander von </a:t>
            </a:r>
            <a:r>
              <a:rPr lang="de-DE" sz="24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Humbold</a:t>
            </a:r>
            <a:r>
              <a:rPr lang="de-DE"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de-DE"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(1769-1859</a:t>
            </a:r>
            <a:r>
              <a:rPr lang="de-DE" sz="24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sz="24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a:p>
            <a:pPr algn="just"/>
            <a:r>
              <a:rPr lang="de-DE" sz="2400" dirty="0" smtClean="0">
                <a:latin typeface="Times New Roman" pitchFamily="18" charset="0"/>
                <a:cs typeface="Times New Roman" pitchFamily="18" charset="0"/>
              </a:rPr>
              <a:t>der </a:t>
            </a:r>
            <a:r>
              <a:rPr lang="de-DE" sz="2400" dirty="0">
                <a:latin typeface="Times New Roman" pitchFamily="18" charset="0"/>
                <a:cs typeface="Times New Roman" pitchFamily="18" charset="0"/>
              </a:rPr>
              <a:t>bedeutende deutsche Gelehrte war Naturforscher und Mitbegründer der modernen wissenschaftlichen Geografie. Er trug zur Erforschung von Mittelamerika, Südamerika und Sibirien viel bei.</a:t>
            </a:r>
            <a:endParaRPr lang="ru-RU" sz="2400" dirty="0">
              <a:latin typeface="Times New Roman" pitchFamily="18" charset="0"/>
              <a:cs typeface="Times New Roman" pitchFamily="18" charset="0"/>
            </a:endParaRPr>
          </a:p>
        </p:txBody>
      </p:sp>
    </p:spTree>
  </p:cSld>
  <p:clrMapOvr>
    <a:masterClrMapping/>
  </p:clrMapOvr>
  <p:transition>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WilhelmvonHumboldt.jpg"/>
          <p:cNvPicPr>
            <a:picLocks noChangeAspect="1" noChangeArrowheads="1"/>
          </p:cNvPicPr>
          <p:nvPr/>
        </p:nvPicPr>
        <p:blipFill>
          <a:blip r:embed="rId2" cstate="print"/>
          <a:stretch>
            <a:fillRect/>
          </a:stretch>
        </p:blipFill>
        <p:spPr bwMode="auto">
          <a:xfrm>
            <a:off x="827584" y="2132856"/>
            <a:ext cx="3543491" cy="4278764"/>
          </a:xfrm>
          <a:prstGeom prst="rect">
            <a:avLst/>
          </a:prstGeom>
          <a:noFill/>
          <a:ln w="9525">
            <a:noFill/>
            <a:miter lim="800000"/>
            <a:headEnd/>
            <a:tailEnd/>
          </a:ln>
        </p:spPr>
      </p:pic>
      <p:sp>
        <p:nvSpPr>
          <p:cNvPr id="10243" name="Прямоугольник 3"/>
          <p:cNvSpPr>
            <a:spLocks noChangeArrowheads="1"/>
          </p:cNvSpPr>
          <p:nvPr/>
        </p:nvSpPr>
        <p:spPr bwMode="auto">
          <a:xfrm>
            <a:off x="899592" y="404664"/>
            <a:ext cx="7344816" cy="1569660"/>
          </a:xfrm>
          <a:prstGeom prst="rect">
            <a:avLst/>
          </a:prstGeom>
          <a:noFill/>
          <a:ln w="9525">
            <a:noFill/>
            <a:miter lim="800000"/>
            <a:headEnd/>
            <a:tailEnd/>
          </a:ln>
        </p:spPr>
        <p:txBody>
          <a:bodyPr wrap="square">
            <a:spAutoFit/>
          </a:bodyPr>
          <a:lstStyle/>
          <a:p>
            <a:pPr algn="just"/>
            <a:r>
              <a:rPr lang="de-DE"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Wilhelm von </a:t>
            </a:r>
            <a:r>
              <a:rPr lang="de-DE" sz="24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Humbold</a:t>
            </a:r>
            <a:r>
              <a:rPr lang="de-DE"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de-DE"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(1767-1835) </a:t>
            </a:r>
            <a:endParaRPr lang="ru-RU" sz="24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a:p>
            <a:pPr algn="just"/>
            <a:r>
              <a:rPr lang="de-DE" sz="2400" dirty="0" smtClean="0">
                <a:latin typeface="Times New Roman" pitchFamily="18" charset="0"/>
                <a:cs typeface="Times New Roman" pitchFamily="18" charset="0"/>
              </a:rPr>
              <a:t>Kunst- und </a:t>
            </a:r>
            <a:r>
              <a:rPr lang="de-DE" sz="2400" dirty="0">
                <a:latin typeface="Times New Roman" pitchFamily="18" charset="0"/>
                <a:cs typeface="Times New Roman" pitchFamily="18" charset="0"/>
              </a:rPr>
              <a:t>Sprachwissenschaftler. </a:t>
            </a:r>
            <a:r>
              <a:rPr lang="en-GB" sz="2400" dirty="0" err="1">
                <a:latin typeface="Times New Roman" pitchFamily="18" charset="0"/>
                <a:cs typeface="Times New Roman" pitchFamily="18" charset="0"/>
              </a:rPr>
              <a:t>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begründete</a:t>
            </a:r>
            <a:r>
              <a:rPr lang="en-GB" sz="2400" dirty="0">
                <a:latin typeface="Times New Roman" pitchFamily="18" charset="0"/>
                <a:cs typeface="Times New Roman" pitchFamily="18" charset="0"/>
              </a:rPr>
              <a:t> das </a:t>
            </a:r>
            <a:r>
              <a:rPr lang="en-GB" sz="2400" dirty="0" err="1">
                <a:latin typeface="Times New Roman" pitchFamily="18" charset="0"/>
                <a:cs typeface="Times New Roman" pitchFamily="18" charset="0"/>
              </a:rPr>
              <a:t>humanistische</a:t>
            </a:r>
            <a:r>
              <a:rPr lang="en-GB" sz="2400" dirty="0">
                <a:latin typeface="Times New Roman" pitchFamily="18" charset="0"/>
                <a:cs typeface="Times New Roman" pitchFamily="18" charset="0"/>
              </a:rPr>
              <a:t> Gymnasium und die Berliner </a:t>
            </a:r>
            <a:r>
              <a:rPr lang="en-GB" sz="2400" dirty="0" err="1">
                <a:latin typeface="Times New Roman" pitchFamily="18" charset="0"/>
                <a:cs typeface="Times New Roman" pitchFamily="18" charset="0"/>
              </a:rPr>
              <a:t>Universität</a:t>
            </a:r>
            <a:r>
              <a:rPr lang="en-GB" sz="2400" dirty="0">
                <a:latin typeface="Times New Roman" pitchFamily="18" charset="0"/>
                <a:cs typeface="Times New Roman" pitchFamily="18" charset="0"/>
              </a:rPr>
              <a:t>, die </a:t>
            </a:r>
            <a:r>
              <a:rPr lang="en-GB" sz="2400" dirty="0" err="1">
                <a:latin typeface="Times New Roman" pitchFamily="18" charset="0"/>
                <a:cs typeface="Times New Roman" pitchFamily="18" charset="0"/>
              </a:rPr>
              <a:t>später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nach</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seinem</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Namen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benannt</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wurde</a:t>
            </a:r>
            <a:r>
              <a:rPr lang="en-GB"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10244" name="Picture 5" descr="http://profilib.com/reader/26/77/b57726/020.jpg"/>
          <p:cNvPicPr>
            <a:picLocks noChangeAspect="1" noChangeArrowheads="1"/>
          </p:cNvPicPr>
          <p:nvPr/>
        </p:nvPicPr>
        <p:blipFill>
          <a:blip r:embed="rId3" cstate="print"/>
          <a:stretch>
            <a:fillRect/>
          </a:stretch>
        </p:blipFill>
        <p:spPr bwMode="auto">
          <a:xfrm>
            <a:off x="4572000" y="2708920"/>
            <a:ext cx="4389060" cy="3168352"/>
          </a:xfrm>
          <a:prstGeom prst="rect">
            <a:avLst/>
          </a:prstGeom>
          <a:noFill/>
          <a:ln w="9525">
            <a:noFill/>
            <a:miter lim="800000"/>
            <a:headEnd/>
            <a:tailEnd/>
          </a:ln>
        </p:spPr>
      </p:pic>
    </p:spTree>
  </p:cSld>
  <p:clrMapOvr>
    <a:masterClrMapping/>
  </p:clrMapOvr>
  <p:transition>
    <p:cover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5" descr="https://upload.wikimedia.org/wikipedia/commons/1/14/Benz-1.jpg"/>
          <p:cNvPicPr>
            <a:picLocks noChangeAspect="1" noChangeArrowheads="1"/>
          </p:cNvPicPr>
          <p:nvPr/>
        </p:nvPicPr>
        <p:blipFill>
          <a:blip r:embed="rId2" cstate="print"/>
          <a:stretch>
            <a:fillRect/>
          </a:stretch>
        </p:blipFill>
        <p:spPr bwMode="auto">
          <a:xfrm>
            <a:off x="3347864" y="4725144"/>
            <a:ext cx="2448272" cy="1951521"/>
          </a:xfrm>
          <a:prstGeom prst="rect">
            <a:avLst/>
          </a:prstGeom>
          <a:noFill/>
          <a:ln w="9525">
            <a:noFill/>
            <a:miter lim="800000"/>
            <a:headEnd/>
            <a:tailEnd/>
          </a:ln>
        </p:spPr>
      </p:pic>
      <p:pic>
        <p:nvPicPr>
          <p:cNvPr id="11267" name="Picture 7" descr="https://upload.wikimedia.org/wikipedia/commons/thumb/1/1e/Benz-velo.jpg/800px-Benz-velo.jpg"/>
          <p:cNvPicPr>
            <a:picLocks noChangeAspect="1" noChangeArrowheads="1"/>
          </p:cNvPicPr>
          <p:nvPr/>
        </p:nvPicPr>
        <p:blipFill>
          <a:blip r:embed="rId3" cstate="print"/>
          <a:srcRect/>
          <a:stretch>
            <a:fillRect/>
          </a:stretch>
        </p:blipFill>
        <p:spPr bwMode="auto">
          <a:xfrm>
            <a:off x="214313" y="4714875"/>
            <a:ext cx="2657475" cy="2000250"/>
          </a:xfrm>
          <a:prstGeom prst="rect">
            <a:avLst/>
          </a:prstGeom>
          <a:noFill/>
          <a:ln w="9525">
            <a:noFill/>
            <a:miter lim="800000"/>
            <a:headEnd/>
            <a:tailEnd/>
          </a:ln>
        </p:spPr>
      </p:pic>
      <p:pic>
        <p:nvPicPr>
          <p:cNvPr id="11268" name="Picture 11" descr="http://www.famousinventors.org/images/karl-benz.jpg"/>
          <p:cNvPicPr>
            <a:picLocks noChangeAspect="1" noChangeArrowheads="1"/>
          </p:cNvPicPr>
          <p:nvPr/>
        </p:nvPicPr>
        <p:blipFill>
          <a:blip r:embed="rId4" cstate="print"/>
          <a:srcRect/>
          <a:stretch>
            <a:fillRect/>
          </a:stretch>
        </p:blipFill>
        <p:spPr bwMode="auto">
          <a:xfrm>
            <a:off x="6084168" y="2852936"/>
            <a:ext cx="2840037" cy="1928813"/>
          </a:xfrm>
          <a:prstGeom prst="rect">
            <a:avLst/>
          </a:prstGeom>
          <a:noFill/>
          <a:ln w="9525">
            <a:noFill/>
            <a:miter lim="800000"/>
            <a:headEnd/>
            <a:tailEnd/>
          </a:ln>
        </p:spPr>
      </p:pic>
      <p:pic>
        <p:nvPicPr>
          <p:cNvPr id="11269" name="Picture 13" descr="Gottlieb Daimler 1890s2.jpg"/>
          <p:cNvPicPr>
            <a:picLocks noChangeAspect="1" noChangeArrowheads="1"/>
          </p:cNvPicPr>
          <p:nvPr/>
        </p:nvPicPr>
        <p:blipFill>
          <a:blip r:embed="rId5" cstate="print"/>
          <a:srcRect/>
          <a:stretch>
            <a:fillRect/>
          </a:stretch>
        </p:blipFill>
        <p:spPr bwMode="auto">
          <a:xfrm>
            <a:off x="6588224" y="188640"/>
            <a:ext cx="2095500" cy="2619375"/>
          </a:xfrm>
          <a:prstGeom prst="rect">
            <a:avLst/>
          </a:prstGeom>
          <a:noFill/>
          <a:ln w="9525">
            <a:noFill/>
            <a:miter lim="800000"/>
            <a:headEnd/>
            <a:tailEnd/>
          </a:ln>
        </p:spPr>
      </p:pic>
      <p:pic>
        <p:nvPicPr>
          <p:cNvPr id="11270" name="Picture 15" descr="https://upload.wikimedia.org/wikipedia/commons/thumb/c/c9/Daimler_First_Motorcycle.jpg/220px-Daimler_First_Motorcycle.jpg"/>
          <p:cNvPicPr>
            <a:picLocks noChangeAspect="1" noChangeArrowheads="1"/>
          </p:cNvPicPr>
          <p:nvPr/>
        </p:nvPicPr>
        <p:blipFill>
          <a:blip r:embed="rId6" cstate="print"/>
          <a:srcRect/>
          <a:stretch>
            <a:fillRect/>
          </a:stretch>
        </p:blipFill>
        <p:spPr bwMode="auto">
          <a:xfrm>
            <a:off x="6156176" y="4797152"/>
            <a:ext cx="2471738" cy="1785938"/>
          </a:xfrm>
          <a:prstGeom prst="rect">
            <a:avLst/>
          </a:prstGeom>
          <a:noFill/>
          <a:ln w="9525">
            <a:noFill/>
            <a:miter lim="800000"/>
            <a:headEnd/>
            <a:tailEnd/>
          </a:ln>
        </p:spPr>
      </p:pic>
      <p:sp>
        <p:nvSpPr>
          <p:cNvPr id="11271" name="Прямоугольник 7"/>
          <p:cNvSpPr>
            <a:spLocks noChangeArrowheads="1"/>
          </p:cNvSpPr>
          <p:nvPr/>
        </p:nvSpPr>
        <p:spPr bwMode="auto">
          <a:xfrm>
            <a:off x="142875" y="0"/>
            <a:ext cx="6357938" cy="2970213"/>
          </a:xfrm>
          <a:prstGeom prst="rect">
            <a:avLst/>
          </a:prstGeom>
          <a:noFill/>
          <a:ln w="9525">
            <a:noFill/>
            <a:miter lim="800000"/>
            <a:headEnd/>
            <a:tailEnd/>
          </a:ln>
        </p:spPr>
        <p:txBody>
          <a:bodyPr>
            <a:spAutoFit/>
          </a:bodyPr>
          <a:lstStyle/>
          <a:p>
            <a:pPr indent="358775" algn="just"/>
            <a:r>
              <a:rPr lang="de-DE" sz="1700" dirty="0">
                <a:latin typeface="Times New Roman" pitchFamily="18" charset="0"/>
                <a:cs typeface="Times New Roman" pitchFamily="18" charset="0"/>
              </a:rPr>
              <a:t>Im 19. Jahrhundert suchte man einen kleinen Motor für kleine Fahrzeuge. Zwei Männer entwickelten gleichzeitig, aber völlig unabhängig voneinander, solch einen Motor. Die Beiden waren deutsche Ingenieure: </a:t>
            </a:r>
            <a:r>
              <a:rPr lang="de-DE" sz="17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Gottlieb Daimler </a:t>
            </a:r>
            <a:r>
              <a:rPr lang="de-DE" sz="17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(1834-1900) </a:t>
            </a:r>
            <a:r>
              <a:rPr lang="de-DE" sz="1700" dirty="0">
                <a:latin typeface="Times New Roman" pitchFamily="18" charset="0"/>
                <a:cs typeface="Times New Roman" pitchFamily="18" charset="0"/>
              </a:rPr>
              <a:t>und </a:t>
            </a:r>
            <a:r>
              <a:rPr lang="de-DE" sz="17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Carl Benz </a:t>
            </a:r>
            <a:r>
              <a:rPr lang="de-DE" sz="17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(1844-1929).</a:t>
            </a:r>
            <a:r>
              <a:rPr lang="de-DE" sz="1700" dirty="0">
                <a:latin typeface="Times New Roman" pitchFamily="18" charset="0"/>
                <a:cs typeface="Times New Roman" pitchFamily="18" charset="0"/>
              </a:rPr>
              <a:t> Sie arbeiteten nur hundert Kilometer voneinander entfernt: Daimler in Stuttgart und Benz in Mannheim. Beide Städte liegen im Südwesten Deutschland. </a:t>
            </a:r>
            <a:endParaRPr lang="ru-RU" sz="1700" dirty="0">
              <a:latin typeface="Times New Roman" pitchFamily="18" charset="0"/>
              <a:cs typeface="Times New Roman" pitchFamily="18" charset="0"/>
            </a:endParaRPr>
          </a:p>
          <a:p>
            <a:pPr indent="358775" algn="just"/>
            <a:r>
              <a:rPr lang="de-DE" sz="1700" dirty="0">
                <a:latin typeface="Times New Roman" pitchFamily="18" charset="0"/>
                <a:cs typeface="Times New Roman" pitchFamily="18" charset="0"/>
              </a:rPr>
              <a:t>1885  hatte G. Daimler den ersten Motor erfunden. Sein Wagen sah wie ein Motorrad aus.  1886 stand das erste Auto mit dem Zweitaktmotor auch auf dem Hof der Werkstatt von Carl Benz. Er hatte die Form einer Kutsche auf drei Rädern.</a:t>
            </a:r>
            <a:r>
              <a:rPr lang="ru-RU" sz="1700" dirty="0">
                <a:latin typeface="Times New Roman" pitchFamily="18" charset="0"/>
                <a:cs typeface="Times New Roman" pitchFamily="18" charset="0"/>
              </a:rPr>
              <a:t> </a:t>
            </a:r>
          </a:p>
        </p:txBody>
      </p:sp>
      <p:sp>
        <p:nvSpPr>
          <p:cNvPr id="11272" name="Прямоугольник 9"/>
          <p:cNvSpPr>
            <a:spLocks noChangeArrowheads="1"/>
          </p:cNvSpPr>
          <p:nvPr/>
        </p:nvSpPr>
        <p:spPr bwMode="auto">
          <a:xfrm>
            <a:off x="142875" y="2857500"/>
            <a:ext cx="5643563" cy="1995488"/>
          </a:xfrm>
          <a:prstGeom prst="rect">
            <a:avLst/>
          </a:prstGeom>
          <a:noFill/>
          <a:ln w="9525">
            <a:noFill/>
            <a:miter lim="800000"/>
            <a:headEnd/>
            <a:tailEnd/>
          </a:ln>
        </p:spPr>
        <p:txBody>
          <a:bodyPr>
            <a:spAutoFit/>
          </a:bodyPr>
          <a:lstStyle/>
          <a:p>
            <a:pPr indent="358775" algn="just"/>
            <a:r>
              <a:rPr lang="de-DE" sz="1700" dirty="0">
                <a:latin typeface="Times New Roman" pitchFamily="18" charset="0"/>
                <a:cs typeface="Times New Roman" pitchFamily="18" charset="0"/>
              </a:rPr>
              <a:t>Aus den Werkstätten von Benz in Mannheim und von Daimler in Stuttgart entwickelten sich im Laufe der Zeit große Autofabriken. 1926 wurden die beiden Autofabriken zu einer großen Fabrik in Stuttgart vereinigt. Der Name "Mercedes" geht auf einen Sieg eines Daimler-Wagens bei einer Tourenfahrt in Nizza 1899 zurück. Das Auto wurde von Daimler nach seiner  geborenen Tochter Mercedes benannt.</a:t>
            </a:r>
            <a:endParaRPr lang="ru-RU" sz="1700" dirty="0">
              <a:latin typeface="Times New Roman" pitchFamily="18" charset="0"/>
              <a:cs typeface="Times New Roman" pitchFamily="18" charset="0"/>
            </a:endParaRPr>
          </a:p>
        </p:txBody>
      </p:sp>
    </p:spTree>
  </p:cSld>
  <p:clrMapOvr>
    <a:masterClrMapping/>
  </p:clrMapOvr>
  <p:transition>
    <p:wheel spokes="3"/>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7" descr="http://www.theautochannel.com/news/2010/05/09/476811.1-lg.jpg"/>
          <p:cNvPicPr>
            <a:picLocks noChangeAspect="1" noChangeArrowheads="1"/>
          </p:cNvPicPr>
          <p:nvPr/>
        </p:nvPicPr>
        <p:blipFill>
          <a:blip r:embed="rId2" cstate="print"/>
          <a:srcRect/>
          <a:stretch>
            <a:fillRect/>
          </a:stretch>
        </p:blipFill>
        <p:spPr bwMode="auto">
          <a:xfrm>
            <a:off x="1691680" y="2564904"/>
            <a:ext cx="5621596" cy="3960440"/>
          </a:xfrm>
          <a:prstGeom prst="rect">
            <a:avLst/>
          </a:prstGeom>
          <a:noFill/>
          <a:ln w="9525">
            <a:noFill/>
            <a:miter lim="800000"/>
            <a:headEnd/>
            <a:tailEnd/>
          </a:ln>
        </p:spPr>
      </p:pic>
      <p:sp>
        <p:nvSpPr>
          <p:cNvPr id="12291" name="Прямоугольник 4"/>
          <p:cNvSpPr>
            <a:spLocks noChangeArrowheads="1"/>
          </p:cNvSpPr>
          <p:nvPr/>
        </p:nvSpPr>
        <p:spPr bwMode="auto">
          <a:xfrm>
            <a:off x="395536" y="188640"/>
            <a:ext cx="8280920" cy="2308324"/>
          </a:xfrm>
          <a:prstGeom prst="rect">
            <a:avLst/>
          </a:prstGeom>
          <a:noFill/>
          <a:ln w="9525">
            <a:noFill/>
            <a:miter lim="800000"/>
            <a:headEnd/>
            <a:tailEnd/>
          </a:ln>
        </p:spPr>
        <p:txBody>
          <a:bodyPr wrap="square">
            <a:spAutoFit/>
          </a:bodyPr>
          <a:lstStyle/>
          <a:p>
            <a:pPr algn="just"/>
            <a:r>
              <a:rPr lang="de-DE" sz="2400" dirty="0">
                <a:latin typeface="Times New Roman" pitchFamily="18" charset="0"/>
                <a:cs typeface="Times New Roman" pitchFamily="18" charset="0"/>
              </a:rPr>
              <a:t>Der deutsche Ingenieur </a:t>
            </a:r>
            <a:r>
              <a:rPr lang="de-DE"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Rudolf Diesel </a:t>
            </a:r>
            <a:r>
              <a:rPr lang="de-DE"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(1858-1913</a:t>
            </a:r>
            <a:r>
              <a:rPr lang="de-DE" sz="24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de-DE" sz="2400" dirty="0">
                <a:latin typeface="Times New Roman" pitchFamily="18" charset="0"/>
                <a:cs typeface="Times New Roman" pitchFamily="18" charset="0"/>
              </a:rPr>
              <a:t>zählt zu den großen Pionieren im Bau der Verbrennungsmotoren. Mit dem nach seinen Plänen entwickelten Dieselmotor verbannte Rudolf Diesel die Dampfmaschine aus der Industrie und Eisenbahn. 1892 erhielt Diesel das Patent für die später nach ihm benannte Verbrennungskraftmaschine mit hohem Wirkungsgrad.</a:t>
            </a:r>
            <a:endParaRPr lang="ru-RU" sz="2400" dirty="0">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descr="http://s00.yaplakal.com/pics/pics_original/7/4/6/6164647.jpg"/>
          <p:cNvPicPr>
            <a:picLocks noChangeAspect="1" noChangeArrowheads="1"/>
          </p:cNvPicPr>
          <p:nvPr/>
        </p:nvPicPr>
        <p:blipFill>
          <a:blip r:embed="rId2" cstate="print"/>
          <a:srcRect/>
          <a:stretch>
            <a:fillRect/>
          </a:stretch>
        </p:blipFill>
        <p:spPr bwMode="auto">
          <a:xfrm>
            <a:off x="1500188" y="2286000"/>
            <a:ext cx="6048375" cy="4362450"/>
          </a:xfrm>
          <a:prstGeom prst="rect">
            <a:avLst/>
          </a:prstGeom>
          <a:noFill/>
          <a:ln w="9525">
            <a:noFill/>
            <a:miter lim="800000"/>
            <a:headEnd/>
            <a:tailEnd/>
          </a:ln>
        </p:spPr>
      </p:pic>
      <p:sp>
        <p:nvSpPr>
          <p:cNvPr id="13315" name="Прямоугольник 4"/>
          <p:cNvSpPr>
            <a:spLocks noChangeArrowheads="1"/>
          </p:cNvSpPr>
          <p:nvPr/>
        </p:nvSpPr>
        <p:spPr bwMode="auto">
          <a:xfrm>
            <a:off x="395536" y="260648"/>
            <a:ext cx="8280920" cy="1938992"/>
          </a:xfrm>
          <a:prstGeom prst="rect">
            <a:avLst/>
          </a:prstGeom>
          <a:noFill/>
          <a:ln w="9525">
            <a:noFill/>
            <a:miter lim="800000"/>
            <a:headEnd/>
            <a:tailEnd/>
          </a:ln>
        </p:spPr>
        <p:txBody>
          <a:bodyPr wrap="square">
            <a:spAutoFit/>
          </a:bodyPr>
          <a:lstStyle/>
          <a:p>
            <a:pPr algn="just"/>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Albert Einstein </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(1879-1955) </a:t>
            </a:r>
            <a:r>
              <a:rPr lang="en-GB" sz="2400" dirty="0">
                <a:latin typeface="Times New Roman" pitchFamily="18" charset="0"/>
                <a:cs typeface="Times New Roman" pitchFamily="18" charset="0"/>
              </a:rPr>
              <a:t>war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berühmte</a:t>
            </a:r>
            <a:r>
              <a:rPr lang="en-GB" sz="2400" dirty="0">
                <a:latin typeface="Times New Roman" pitchFamily="18" charset="0"/>
                <a:cs typeface="Times New Roman" pitchFamily="18" charset="0"/>
              </a:rPr>
              <a:t> deutsche </a:t>
            </a:r>
            <a:r>
              <a:rPr lang="en-GB" sz="2400" dirty="0" err="1">
                <a:latin typeface="Times New Roman" pitchFamily="18" charset="0"/>
                <a:cs typeface="Times New Roman" pitchFamily="18" charset="0"/>
              </a:rPr>
              <a:t>Physiker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schuf</a:t>
            </a:r>
            <a:r>
              <a:rPr lang="en-GB" sz="2400" dirty="0">
                <a:latin typeface="Times New Roman" pitchFamily="18" charset="0"/>
                <a:cs typeface="Times New Roman" pitchFamily="18" charset="0"/>
              </a:rPr>
              <a:t> die </a:t>
            </a:r>
            <a:r>
              <a:rPr lang="en-GB" sz="2400" dirty="0" err="1">
                <a:latin typeface="Times New Roman" pitchFamily="18" charset="0"/>
                <a:cs typeface="Times New Roman" pitchFamily="18" charset="0"/>
              </a:rPr>
              <a:t>Relativitätstheorie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Für</a:t>
            </a:r>
            <a:r>
              <a:rPr lang="en-GB" sz="2400" dirty="0">
                <a:latin typeface="Times New Roman" pitchFamily="18" charset="0"/>
                <a:cs typeface="Times New Roman" pitchFamily="18" charset="0"/>
              </a:rPr>
              <a:t> seine </a:t>
            </a:r>
            <a:r>
              <a:rPr lang="en-GB" sz="2400" dirty="0" err="1">
                <a:latin typeface="Times New Roman" pitchFamily="18" charset="0"/>
                <a:cs typeface="Times New Roman" pitchFamily="18" charset="0"/>
              </a:rPr>
              <a:t>Untersuchungen</a:t>
            </a:r>
            <a:r>
              <a:rPr lang="en-GB" sz="2400" dirty="0">
                <a:latin typeface="Times New Roman" pitchFamily="18" charset="0"/>
                <a:cs typeface="Times New Roman" pitchFamily="18" charset="0"/>
              </a:rPr>
              <a:t> auf </a:t>
            </a:r>
            <a:r>
              <a:rPr lang="en-GB" sz="2400" dirty="0" err="1">
                <a:latin typeface="Times New Roman" pitchFamily="18" charset="0"/>
                <a:cs typeface="Times New Roman" pitchFamily="18" charset="0"/>
              </a:rPr>
              <a:t>dem</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Gebiet</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theoretischen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Physik</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wurde</a:t>
            </a:r>
            <a:r>
              <a:rPr lang="en-GB" sz="2400" dirty="0">
                <a:latin typeface="Times New Roman" pitchFamily="18" charset="0"/>
                <a:cs typeface="Times New Roman" pitchFamily="18" charset="0"/>
              </a:rPr>
              <a:t> Einstein 1921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Nobelpreis</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verliehen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große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Physiker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trat</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für</a:t>
            </a:r>
            <a:r>
              <a:rPr lang="en-GB" sz="2400" dirty="0">
                <a:latin typeface="Times New Roman" pitchFamily="18" charset="0"/>
                <a:cs typeface="Times New Roman" pitchFamily="18" charset="0"/>
              </a:rPr>
              <a:t> die </a:t>
            </a:r>
            <a:r>
              <a:rPr lang="en-GB" sz="2400" dirty="0" err="1">
                <a:latin typeface="Times New Roman" pitchFamily="18" charset="0"/>
                <a:cs typeface="Times New Roman" pitchFamily="18" charset="0"/>
              </a:rPr>
              <a:t>friedliche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Vervendung</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Kernenerggie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ein</a:t>
            </a:r>
            <a:r>
              <a:rPr lang="en-GB"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5" descr="Heinrich Schliemann.jpg"/>
          <p:cNvPicPr>
            <a:picLocks noChangeAspect="1" noChangeArrowheads="1"/>
          </p:cNvPicPr>
          <p:nvPr/>
        </p:nvPicPr>
        <p:blipFill>
          <a:blip r:embed="rId2" cstate="print"/>
          <a:srcRect t="2949"/>
          <a:stretch>
            <a:fillRect/>
          </a:stretch>
        </p:blipFill>
        <p:spPr bwMode="auto">
          <a:xfrm>
            <a:off x="4716016" y="1772816"/>
            <a:ext cx="3429000" cy="4739134"/>
          </a:xfrm>
          <a:prstGeom prst="rect">
            <a:avLst/>
          </a:prstGeom>
          <a:noFill/>
          <a:ln w="9525">
            <a:noFill/>
            <a:miter lim="800000"/>
            <a:headEnd/>
            <a:tailEnd/>
          </a:ln>
        </p:spPr>
      </p:pic>
      <p:pic>
        <p:nvPicPr>
          <p:cNvPr id="14339" name="Picture 5"/>
          <p:cNvPicPr>
            <a:picLocks noChangeAspect="1" noChangeArrowheads="1"/>
          </p:cNvPicPr>
          <p:nvPr/>
        </p:nvPicPr>
        <p:blipFill>
          <a:blip r:embed="rId3" cstate="print"/>
          <a:srcRect l="54372" t="17540" b="7298"/>
          <a:stretch>
            <a:fillRect/>
          </a:stretch>
        </p:blipFill>
        <p:spPr bwMode="auto">
          <a:xfrm>
            <a:off x="755576" y="1772816"/>
            <a:ext cx="3617515" cy="4469264"/>
          </a:xfrm>
          <a:prstGeom prst="rect">
            <a:avLst/>
          </a:prstGeom>
          <a:noFill/>
          <a:ln w="9525">
            <a:noFill/>
            <a:miter lim="800000"/>
            <a:headEnd/>
            <a:tailEnd/>
          </a:ln>
        </p:spPr>
      </p:pic>
      <p:sp>
        <p:nvSpPr>
          <p:cNvPr id="14340" name="Прямоугольник 6"/>
          <p:cNvSpPr>
            <a:spLocks noChangeArrowheads="1"/>
          </p:cNvSpPr>
          <p:nvPr/>
        </p:nvSpPr>
        <p:spPr bwMode="auto">
          <a:xfrm>
            <a:off x="827584" y="214313"/>
            <a:ext cx="7416824" cy="1569660"/>
          </a:xfrm>
          <a:prstGeom prst="rect">
            <a:avLst/>
          </a:prstGeom>
          <a:noFill/>
          <a:ln w="9525">
            <a:noFill/>
            <a:miter lim="800000"/>
            <a:headEnd/>
            <a:tailEnd/>
          </a:ln>
        </p:spPr>
        <p:txBody>
          <a:bodyPr wrap="square">
            <a:spAutoFit/>
          </a:bodyPr>
          <a:lstStyle/>
          <a:p>
            <a:pPr algn="just"/>
            <a:r>
              <a:rPr lang="en-GB" sz="2400" b="1" dirty="0" err="1">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Hienrich</a:t>
            </a:r>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Schliemann </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(1822-1890) </a:t>
            </a:r>
            <a:r>
              <a:rPr lang="en-GB" sz="2400" dirty="0">
                <a:latin typeface="Times New Roman" pitchFamily="18" charset="0"/>
                <a:cs typeface="Times New Roman" pitchFamily="18" charset="0"/>
              </a:rPr>
              <a:t>war Kaufmann und </a:t>
            </a:r>
            <a:r>
              <a:rPr lang="en-GB" sz="2400" dirty="0" err="1">
                <a:latin typeface="Times New Roman" pitchFamily="18" charset="0"/>
                <a:cs typeface="Times New Roman" pitchFamily="18" charset="0"/>
              </a:rPr>
              <a:t>Pionier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Feldarchäologie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a:t>
            </a:r>
            <a:r>
              <a:rPr lang="en-GB" sz="2400" dirty="0">
                <a:latin typeface="Times New Roman" pitchFamily="18" charset="0"/>
                <a:cs typeface="Times New Roman" pitchFamily="18" charset="0"/>
              </a:rPr>
              <a:t> war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erste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die </a:t>
            </a:r>
            <a:r>
              <a:rPr lang="en-GB" sz="2400" dirty="0" err="1">
                <a:latin typeface="Times New Roman" pitchFamily="18" charset="0"/>
                <a:cs typeface="Times New Roman" pitchFamily="18" charset="0"/>
              </a:rPr>
              <a:t>Ruinen</a:t>
            </a:r>
            <a:r>
              <a:rPr lang="en-GB" sz="2400" dirty="0">
                <a:latin typeface="Times New Roman" pitchFamily="18" charset="0"/>
                <a:cs typeface="Times New Roman" pitchFamily="18" charset="0"/>
              </a:rPr>
              <a:t> von </a:t>
            </a:r>
            <a:r>
              <a:rPr lang="en-GB" sz="2400" dirty="0" err="1">
                <a:latin typeface="Times New Roman" pitchFamily="18" charset="0"/>
                <a:cs typeface="Times New Roman" pitchFamily="18" charset="0"/>
              </a:rPr>
              <a:t>Troja</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erforschte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a:t>
            </a:r>
            <a:r>
              <a:rPr lang="en-GB" sz="2400" dirty="0">
                <a:latin typeface="Times New Roman" pitchFamily="18" charset="0"/>
                <a:cs typeface="Times New Roman" pitchFamily="18" charset="0"/>
              </a:rPr>
              <a:t> grub </a:t>
            </a:r>
            <a:r>
              <a:rPr lang="en-GB" sz="2400" dirty="0" err="1">
                <a:latin typeface="Times New Roman" pitchFamily="18" charset="0"/>
                <a:cs typeface="Times New Roman" pitchFamily="18" charset="0"/>
              </a:rPr>
              <a:t>sie</a:t>
            </a:r>
            <a:r>
              <a:rPr lang="en-GB" sz="2400" dirty="0">
                <a:latin typeface="Times New Roman" pitchFamily="18" charset="0"/>
                <a:cs typeface="Times New Roman" pitchFamily="18" charset="0"/>
              </a:rPr>
              <a:t> an </a:t>
            </a:r>
            <a:r>
              <a:rPr lang="en-GB" sz="2400" dirty="0" err="1">
                <a:latin typeface="Times New Roman" pitchFamily="18" charset="0"/>
                <a:cs typeface="Times New Roman" pitchFamily="18" charset="0"/>
              </a:rPr>
              <a:t>der</a:t>
            </a:r>
            <a:r>
              <a:rPr lang="en-GB" sz="2400" dirty="0">
                <a:latin typeface="Times New Roman" pitchFamily="18" charset="0"/>
                <a:cs typeface="Times New Roman" pitchFamily="18" charset="0"/>
              </a:rPr>
              <a:t> von Homer </a:t>
            </a:r>
            <a:r>
              <a:rPr lang="en-GB" sz="2400" dirty="0" err="1">
                <a:latin typeface="Times New Roman" pitchFamily="18" charset="0"/>
                <a:cs typeface="Times New Roman" pitchFamily="18" charset="0"/>
              </a:rPr>
              <a:t>bezeichneten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Stelle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aus</a:t>
            </a:r>
            <a:r>
              <a:rPr lang="en-GB"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transition>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4" descr="http://scilib-physics.narod.ru/Manoloff/images1/134.gif"/>
          <p:cNvPicPr>
            <a:picLocks noChangeAspect="1" noChangeArrowheads="1"/>
          </p:cNvPicPr>
          <p:nvPr/>
        </p:nvPicPr>
        <p:blipFill>
          <a:blip r:embed="rId2" cstate="print"/>
          <a:srcRect r="53022"/>
          <a:stretch>
            <a:fillRect/>
          </a:stretch>
        </p:blipFill>
        <p:spPr bwMode="auto">
          <a:xfrm flipH="1">
            <a:off x="5796136" y="404664"/>
            <a:ext cx="2736304" cy="3464045"/>
          </a:xfrm>
          <a:prstGeom prst="rect">
            <a:avLst/>
          </a:prstGeom>
          <a:noFill/>
          <a:ln w="9525">
            <a:noFill/>
            <a:miter lim="800000"/>
            <a:headEnd/>
            <a:tailEnd/>
          </a:ln>
        </p:spPr>
      </p:pic>
      <p:sp>
        <p:nvSpPr>
          <p:cNvPr id="15364" name="Прямоугольник 5"/>
          <p:cNvSpPr>
            <a:spLocks noChangeArrowheads="1"/>
          </p:cNvSpPr>
          <p:nvPr/>
        </p:nvSpPr>
        <p:spPr bwMode="auto">
          <a:xfrm>
            <a:off x="357188" y="500063"/>
            <a:ext cx="5357812" cy="1569660"/>
          </a:xfrm>
          <a:prstGeom prst="rect">
            <a:avLst/>
          </a:prstGeom>
          <a:noFill/>
          <a:ln w="9525">
            <a:noFill/>
            <a:miter lim="800000"/>
            <a:headEnd/>
            <a:tailEnd/>
          </a:ln>
        </p:spPr>
        <p:txBody>
          <a:bodyPr>
            <a:spAutoFit/>
          </a:bodyPr>
          <a:lstStyle/>
          <a:p>
            <a:pPr algn="just"/>
            <a:r>
              <a:rPr lang="en-GB"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Carl Wilhelm Scheele </a:t>
            </a:r>
            <a:r>
              <a:rPr lang="en-GB" sz="24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(1742-1786) </a:t>
            </a:r>
            <a:r>
              <a:rPr lang="en-GB" sz="2400" dirty="0">
                <a:latin typeface="Times New Roman" pitchFamily="18" charset="0"/>
                <a:cs typeface="Times New Roman" pitchFamily="18" charset="0"/>
              </a:rPr>
              <a:t>war </a:t>
            </a:r>
            <a:r>
              <a:rPr lang="en-GB" sz="2400" dirty="0" err="1">
                <a:latin typeface="Times New Roman" pitchFamily="18" charset="0"/>
                <a:cs typeface="Times New Roman" pitchFamily="18" charset="0"/>
              </a:rPr>
              <a:t>ein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deutsch-schwedischer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Chemiker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entdeckte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Chlor</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Mangan</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Sauerstoff</a:t>
            </a:r>
            <a:r>
              <a:rPr lang="en-GB" sz="2400" dirty="0">
                <a:latin typeface="Times New Roman" pitchFamily="18" charset="0"/>
                <a:cs typeface="Times New Roman" pitchFamily="18" charset="0"/>
              </a:rPr>
              <a:t> und </a:t>
            </a:r>
            <a:r>
              <a:rPr lang="en-GB" sz="2400" dirty="0" err="1">
                <a:latin typeface="Times New Roman" pitchFamily="18" charset="0"/>
                <a:cs typeface="Times New Roman" pitchFamily="18" charset="0"/>
              </a:rPr>
              <a:t>andere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chemische</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Elemente</a:t>
            </a:r>
            <a:r>
              <a:rPr lang="en-GB"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6" name="Picture 4" descr="http://scilib-physics.narod.ru/Manoloff/images1/134.gif"/>
          <p:cNvPicPr>
            <a:picLocks noChangeAspect="1" noChangeArrowheads="1"/>
          </p:cNvPicPr>
          <p:nvPr/>
        </p:nvPicPr>
        <p:blipFill>
          <a:blip r:embed="rId3" cstate="print"/>
          <a:stretch>
            <a:fillRect/>
          </a:stretch>
        </p:blipFill>
        <p:spPr bwMode="auto">
          <a:xfrm flipH="1">
            <a:off x="1259632" y="2204864"/>
            <a:ext cx="3888432" cy="4377263"/>
          </a:xfrm>
          <a:prstGeom prst="rect">
            <a:avLst/>
          </a:prstGeom>
          <a:noFill/>
          <a:ln w="9525">
            <a:noFill/>
            <a:miter lim="800000"/>
            <a:headEnd/>
            <a:tailEnd/>
          </a:ln>
        </p:spPr>
      </p:pic>
    </p:spTree>
  </p:cSld>
  <p:clrMapOvr>
    <a:masterClrMapping/>
  </p:clrMapOvr>
  <p:transition>
    <p:strips/>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191</TotalTime>
  <Words>821</Words>
  <Application>Microsoft Office PowerPoint</Application>
  <PresentationFormat>Экран (4:3)</PresentationFormat>
  <Paragraphs>33</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DeutscheWissenschaftler und ihre Erfindungen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Deutsche Erfinder,  Gelehrte und Forscher  </dc:title>
  <dc:creator>User</dc:creator>
  <cp:lastModifiedBy>User</cp:lastModifiedBy>
  <cp:revision>4</cp:revision>
  <cp:lastPrinted>1601-01-01T00:00:00Z</cp:lastPrinted>
  <dcterms:created xsi:type="dcterms:W3CDTF">2021-03-13T14:34:15Z</dcterms:created>
  <dcterms:modified xsi:type="dcterms:W3CDTF">2021-03-14T09:35:00Z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