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758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78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4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3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924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411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19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74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37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1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0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7DC757A-090D-4E80-93DB-482A93214466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B8D3B70-B222-4063-9FF7-CCE24BE7F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66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Юный эколог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химии и биологии: </a:t>
            </a:r>
            <a:r>
              <a:rPr lang="ru-RU" dirty="0" err="1" smtClean="0"/>
              <a:t>Дианова</a:t>
            </a:r>
            <a:r>
              <a:rPr lang="ru-RU" dirty="0" smtClean="0"/>
              <a:t> Алина Геннадьевна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53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609600"/>
            <a:ext cx="7315200" cy="5486400"/>
          </a:xfrm>
        </p:spPr>
      </p:pic>
    </p:spTree>
    <p:extLst>
      <p:ext uri="{BB962C8B-B14F-4D97-AF65-F5344CB8AC3E}">
        <p14:creationId xmlns:p14="http://schemas.microsoft.com/office/powerpoint/2010/main" val="28183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Ассоциации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828800"/>
            <a:ext cx="36876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Весна</a:t>
            </a:r>
          </a:p>
          <a:p>
            <a:r>
              <a:rPr lang="ru-RU" sz="5400" dirty="0" smtClean="0">
                <a:solidFill>
                  <a:srgbClr val="00B050"/>
                </a:solidFill>
              </a:rPr>
              <a:t>Семена</a:t>
            </a:r>
          </a:p>
          <a:p>
            <a:r>
              <a:rPr lang="ru-RU" sz="5400" dirty="0" smtClean="0">
                <a:solidFill>
                  <a:srgbClr val="00B050"/>
                </a:solidFill>
              </a:rPr>
              <a:t>Огород</a:t>
            </a:r>
            <a:endParaRPr lang="ru-RU" sz="5400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448" y="1530860"/>
            <a:ext cx="5730240" cy="3818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076" y="1530860"/>
            <a:ext cx="5690984" cy="37939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4"/>
          <a:stretch/>
        </p:blipFill>
        <p:spPr>
          <a:xfrm>
            <a:off x="5079075" y="913539"/>
            <a:ext cx="5810597" cy="505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 smtClean="0"/>
              <a:t>Тема занятия</a:t>
            </a:r>
            <a:r>
              <a:rPr lang="ru-RU" dirty="0" smtClean="0"/>
              <a:t>: Посадим цветы для красоты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Какова цель занятия?</a:t>
            </a:r>
          </a:p>
          <a:p>
            <a:r>
              <a:rPr lang="ru-RU" sz="2800" dirty="0" smtClean="0"/>
              <a:t>ЦЕЛЬ: сформировать практические навыки по выращиванию рассады цветочных культур</a:t>
            </a:r>
          </a:p>
          <a:p>
            <a:r>
              <a:rPr lang="ru-RU" sz="2800" dirty="0" smtClean="0"/>
              <a:t>Задачи?</a:t>
            </a:r>
          </a:p>
          <a:p>
            <a:pPr marL="560070" indent="-514350">
              <a:buAutoNum type="arabicPeriod"/>
            </a:pPr>
            <a:r>
              <a:rPr lang="ru-RU" sz="2800" dirty="0" smtClean="0"/>
              <a:t>Узнать условия для будущего растения</a:t>
            </a:r>
          </a:p>
          <a:p>
            <a:pPr marL="560070" indent="-514350">
              <a:buAutoNum type="arabicPeriod"/>
            </a:pPr>
            <a:r>
              <a:rPr lang="ru-RU" sz="2800" dirty="0" smtClean="0"/>
              <a:t>Изучить особенности семян</a:t>
            </a:r>
          </a:p>
          <a:p>
            <a:pPr marL="560070" indent="-514350">
              <a:buAutoNum type="arabicPeriod"/>
            </a:pPr>
            <a:r>
              <a:rPr lang="ru-RU" sz="2800" dirty="0" smtClean="0"/>
              <a:t>Определить способы их посадки </a:t>
            </a:r>
          </a:p>
          <a:p>
            <a:pPr marL="560070" indent="-514350">
              <a:buAutoNum type="arabicPeriod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299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Свет</a:t>
            </a:r>
          </a:p>
          <a:p>
            <a:r>
              <a:rPr lang="ru-RU" sz="4000" dirty="0" smtClean="0"/>
              <a:t>Вода</a:t>
            </a:r>
          </a:p>
          <a:p>
            <a:r>
              <a:rPr lang="ru-RU" sz="4000" dirty="0" smtClean="0"/>
              <a:t>Тепло</a:t>
            </a:r>
          </a:p>
          <a:p>
            <a:r>
              <a:rPr lang="ru-RU" sz="4000" dirty="0" smtClean="0"/>
              <a:t>Воздух</a:t>
            </a:r>
          </a:p>
          <a:p>
            <a:r>
              <a:rPr lang="ru-RU" sz="4000" dirty="0" smtClean="0"/>
              <a:t>Питание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91" y="1625600"/>
            <a:ext cx="6096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 растений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ИБЕРИС ЗОНТИЧНЫЙ СМЕСЬ КРАСОК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Однолетнее неприхотливое растение до 40 см высотой, с душистыми цветами, собранными в щитковидные соцветия.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АГЕРАТУМ БЛУ МИНК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Компактный однолетник, до 30 см высотой, с пушистыми соцветиями насыщенной сиренево – голубой окраски и приятным ароматом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39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4"/>
          <a:stretch/>
        </p:blipFill>
        <p:spPr>
          <a:xfrm>
            <a:off x="185052" y="2582957"/>
            <a:ext cx="3040168" cy="375458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411" y="3428085"/>
            <a:ext cx="3554152" cy="22213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772" y="945341"/>
            <a:ext cx="3672273" cy="20412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975" y="3322319"/>
            <a:ext cx="3083117" cy="30831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0036" y="2043776"/>
            <a:ext cx="932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122115" y="2291603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35502" y="4538757"/>
            <a:ext cx="394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179679" y="5767771"/>
            <a:ext cx="4235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3979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Технологическая карта посева семян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805972"/>
              </p:ext>
            </p:extLst>
          </p:nvPr>
        </p:nvGraphicFramePr>
        <p:xfrm>
          <a:off x="1143000" y="1810327"/>
          <a:ext cx="10236199" cy="4027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4566">
                  <a:extLst>
                    <a:ext uri="{9D8B030D-6E8A-4147-A177-3AD203B41FA5}">
                      <a16:colId xmlns:a16="http://schemas.microsoft.com/office/drawing/2014/main" val="3386474031"/>
                    </a:ext>
                  </a:extLst>
                </a:gridCol>
                <a:gridCol w="3582029">
                  <a:extLst>
                    <a:ext uri="{9D8B030D-6E8A-4147-A177-3AD203B41FA5}">
                      <a16:colId xmlns:a16="http://schemas.microsoft.com/office/drawing/2014/main" val="2369691298"/>
                    </a:ext>
                  </a:extLst>
                </a:gridCol>
                <a:gridCol w="6049604">
                  <a:extLst>
                    <a:ext uri="{9D8B030D-6E8A-4147-A177-3AD203B41FA5}">
                      <a16:colId xmlns:a16="http://schemas.microsoft.com/office/drawing/2014/main" val="2816272217"/>
                    </a:ext>
                  </a:extLst>
                </a:gridCol>
              </a:tblGrid>
              <a:tr h="6115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№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Последовательность</a:t>
                      </a:r>
                      <a:endParaRPr lang="ru-RU" sz="1200" kern="150">
                        <a:effectLst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выполнения.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Содержание.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449778787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1.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Подготовить почвенную смесь.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Хорошо перемешать.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860709948"/>
                  </a:ext>
                </a:extLst>
              </a:tr>
              <a:tr h="9278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2.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Заполнить посевной ящик.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</a:rPr>
                        <a:t>Наполняем почвенной смесью ящик и проливаем раствором марганцовки, выравниваем и уплотняем трамбовкой поверхность почвы.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448804224"/>
                  </a:ext>
                </a:extLst>
              </a:tr>
              <a:tr h="3825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3.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Разметить рядки.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</a:rPr>
                        <a:t>Разметить маркером на расстоянии 5 см, глубиной 1-2 см.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719022275"/>
                  </a:ext>
                </a:extLst>
              </a:tr>
              <a:tr h="6115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4.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Разложить семена.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</a:rPr>
                        <a:t>Разложить семена в бороздки с помощью листочка бумаги.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596027562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5.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Присыпать посевы.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</a:rPr>
                        <a:t>Присыпать почвенной смесью около 1 см.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446719078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6.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Увлажнить посевы.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</a:rPr>
                        <a:t>Полить не размывая верхний слой почвы.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030447025"/>
                  </a:ext>
                </a:extLst>
              </a:tr>
              <a:tr h="38165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7.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Подписать сорта.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50">
                          <a:effectLst/>
                        </a:rPr>
                        <a:t>Обозначить</a:t>
                      </a:r>
                      <a:r>
                        <a:rPr lang="ru-RU" sz="1200" kern="150">
                          <a:effectLst/>
                        </a:rPr>
                        <a:t> названия</a:t>
                      </a:r>
                      <a:r>
                        <a:rPr lang="en-US" sz="1200" kern="150">
                          <a:effectLst/>
                        </a:rPr>
                        <a:t>.</a:t>
                      </a:r>
                      <a:endParaRPr lang="ru-RU" sz="1200" kern="15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394841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49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 для удобрения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Для приготовления рабочего раствора в лейку наливают воду примерно на 2/3 объема, добавляют необходимое количество удобрения, доливают воду до расчетного объема, раствор перемешивают и проводят подкормки.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07504"/>
              </p:ext>
            </p:extLst>
          </p:nvPr>
        </p:nvGraphicFramePr>
        <p:xfrm>
          <a:off x="1142999" y="3335016"/>
          <a:ext cx="9872871" cy="2977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0957">
                  <a:extLst>
                    <a:ext uri="{9D8B030D-6E8A-4147-A177-3AD203B41FA5}">
                      <a16:colId xmlns:a16="http://schemas.microsoft.com/office/drawing/2014/main" val="1309441059"/>
                    </a:ext>
                  </a:extLst>
                </a:gridCol>
                <a:gridCol w="3290957">
                  <a:extLst>
                    <a:ext uri="{9D8B030D-6E8A-4147-A177-3AD203B41FA5}">
                      <a16:colId xmlns:a16="http://schemas.microsoft.com/office/drawing/2014/main" val="2618678083"/>
                    </a:ext>
                  </a:extLst>
                </a:gridCol>
                <a:gridCol w="3290957">
                  <a:extLst>
                    <a:ext uri="{9D8B030D-6E8A-4147-A177-3AD203B41FA5}">
                      <a16:colId xmlns:a16="http://schemas.microsoft.com/office/drawing/2014/main" val="312886943"/>
                    </a:ext>
                  </a:extLst>
                </a:gridCol>
              </a:tblGrid>
              <a:tr h="992564">
                <a:tc>
                  <a:txBody>
                    <a:bodyPr/>
                    <a:lstStyle/>
                    <a:p>
                      <a:r>
                        <a:rPr lang="ru-RU" dirty="0" smtClean="0"/>
                        <a:t>Культура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Доза применения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01863"/>
                  </a:ext>
                </a:extLst>
              </a:tr>
              <a:tr h="992564">
                <a:tc>
                  <a:txBody>
                    <a:bodyPr/>
                    <a:lstStyle/>
                    <a:p>
                      <a:r>
                        <a:rPr lang="ru-RU" dirty="0" smtClean="0"/>
                        <a:t>Картофель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 мл/100 кг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Обработка клубней перед посадкой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739770"/>
                  </a:ext>
                </a:extLst>
              </a:tr>
              <a:tr h="99256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Цветочно</a:t>
                      </a:r>
                      <a:r>
                        <a:rPr lang="ru-RU" dirty="0" smtClean="0"/>
                        <a:t> – декоративные культуры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1,0 – 2,5 мл/ л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Подкормка растений в период с марта по сентябрь – 3-4 раза.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69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00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наблюдений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688528"/>
              </p:ext>
            </p:extLst>
          </p:nvPr>
        </p:nvGraphicFramePr>
        <p:xfrm>
          <a:off x="1302327" y="1864975"/>
          <a:ext cx="9716192" cy="386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9048">
                  <a:extLst>
                    <a:ext uri="{9D8B030D-6E8A-4147-A177-3AD203B41FA5}">
                      <a16:colId xmlns:a16="http://schemas.microsoft.com/office/drawing/2014/main" val="3680320715"/>
                    </a:ext>
                  </a:extLst>
                </a:gridCol>
                <a:gridCol w="2429048">
                  <a:extLst>
                    <a:ext uri="{9D8B030D-6E8A-4147-A177-3AD203B41FA5}">
                      <a16:colId xmlns:a16="http://schemas.microsoft.com/office/drawing/2014/main" val="1194132631"/>
                    </a:ext>
                  </a:extLst>
                </a:gridCol>
                <a:gridCol w="2429048">
                  <a:extLst>
                    <a:ext uri="{9D8B030D-6E8A-4147-A177-3AD203B41FA5}">
                      <a16:colId xmlns:a16="http://schemas.microsoft.com/office/drawing/2014/main" val="3255474646"/>
                    </a:ext>
                  </a:extLst>
                </a:gridCol>
                <a:gridCol w="2429048">
                  <a:extLst>
                    <a:ext uri="{9D8B030D-6E8A-4147-A177-3AD203B41FA5}">
                      <a16:colId xmlns:a16="http://schemas.microsoft.com/office/drawing/2014/main" val="2464496959"/>
                    </a:ext>
                  </a:extLst>
                </a:gridCol>
              </a:tblGrid>
              <a:tr h="482696"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642265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459196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260888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273248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956039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962157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09722"/>
                  </a:ext>
                </a:extLst>
              </a:tr>
              <a:tr h="4826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9386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799378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97</TotalTime>
  <Words>282</Words>
  <Application>Microsoft Office PowerPoint</Application>
  <PresentationFormat>Широкоэкранный</PresentationFormat>
  <Paragraphs>70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Corbel</vt:lpstr>
      <vt:lpstr>Tahoma</vt:lpstr>
      <vt:lpstr>Базис</vt:lpstr>
      <vt:lpstr>Юный эколог</vt:lpstr>
      <vt:lpstr>Ассоциации</vt:lpstr>
      <vt:lpstr>Тема занятия: Посадим цветы для красоты</vt:lpstr>
      <vt:lpstr>Условия</vt:lpstr>
      <vt:lpstr>Описание растений</vt:lpstr>
      <vt:lpstr>Презентация PowerPoint</vt:lpstr>
      <vt:lpstr>Технологическая карта посева семян</vt:lpstr>
      <vt:lpstr>Инструкция для удобрения</vt:lpstr>
      <vt:lpstr>Таблица наблюдений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Юный эколог</dc:title>
  <dc:creator>1</dc:creator>
  <cp:lastModifiedBy>1</cp:lastModifiedBy>
  <cp:revision>10</cp:revision>
  <dcterms:created xsi:type="dcterms:W3CDTF">2024-03-18T14:13:53Z</dcterms:created>
  <dcterms:modified xsi:type="dcterms:W3CDTF">2024-03-19T01:42:11Z</dcterms:modified>
</cp:coreProperties>
</file>