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61" r:id="rId2"/>
    <p:sldId id="258" r:id="rId3"/>
    <p:sldId id="266" r:id="rId4"/>
    <p:sldId id="259" r:id="rId5"/>
    <p:sldId id="260" r:id="rId6"/>
    <p:sldId id="262" r:id="rId7"/>
    <p:sldId id="263" r:id="rId8"/>
    <p:sldId id="264" r:id="rId9"/>
    <p:sldId id="265" r:id="rId10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426A58-1147-4754-94E3-B5309458619B}" v="248" dt="2024-06-01T14:49:38.0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51" d="100"/>
          <a:sy n="51" d="100"/>
        </p:scale>
        <p:origin x="77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330CFF0-D68D-4066-858F-6E2012C1093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61C713E-5766-4E59-8B77-B16702AFA44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862FB769-B224-4588-BB59-59CB790211D2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F98872C-FA2D-4987-BF07-5E7052FE5C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AF3AF77-23D4-4C1B-AA94-F1B40A73700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AFECD8F5-4614-4B38-A864-EA5B360E2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140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графический дизайн, плака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B752563F-3DFC-7F4B-B688-FBFF8CE2F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057" y="2743"/>
            <a:ext cx="10682431" cy="685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939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Бумажное изделие, снимок экрана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93E61B79-67DF-D4FA-C79C-A28E89004F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582" y="-3319"/>
            <a:ext cx="10732653" cy="686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742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9D671148-C911-463E-B575-3E7E6E7BA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062" y="3429000"/>
            <a:ext cx="2601732" cy="328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FF1F8C2E-B480-4209-B2B6-A992D68213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339" y="251927"/>
            <a:ext cx="11562886" cy="6460590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b="1" i="0" dirty="0">
                <a:latin typeface="Times New Roman" panose="02020603050405020304" pitchFamily="18" charset="0"/>
                <a:ea typeface="YS Text"/>
                <a:cs typeface="Times New Roman" panose="02020603050405020304" pitchFamily="18" charset="0"/>
              </a:rPr>
              <a:t>«Школа России» </a:t>
            </a:r>
            <a:r>
              <a:rPr lang="ru-RU" sz="2400" dirty="0">
                <a:latin typeface="Times New Roman" panose="02020603050405020304" pitchFamily="18" charset="0"/>
                <a:ea typeface="YS Text"/>
                <a:cs typeface="Times New Roman" panose="02020603050405020304" pitchFamily="18" charset="0"/>
              </a:rPr>
              <a:t>- </a:t>
            </a:r>
            <a:r>
              <a:rPr lang="ru-RU" sz="2400" i="0" dirty="0">
                <a:latin typeface="Times New Roman" panose="02020603050405020304" pitchFamily="18" charset="0"/>
                <a:ea typeface="YS Text"/>
                <a:cs typeface="Times New Roman" panose="02020603050405020304" pitchFamily="18" charset="0"/>
              </a:rPr>
              <a:t>это система учебников (учебно-методический комплекс) для1- 4 классов общеобразовательных учреждений.</a:t>
            </a:r>
          </a:p>
          <a:p>
            <a:pPr marL="0" indent="457200" algn="just">
              <a:buNone/>
            </a:pPr>
            <a:r>
              <a:rPr lang="ru-RU" sz="2400" i="0" dirty="0">
                <a:latin typeface="Times New Roman" panose="02020603050405020304" pitchFamily="18" charset="0"/>
                <a:ea typeface="YS Text"/>
                <a:cs typeface="Times New Roman" panose="02020603050405020304" pitchFamily="18" charset="0"/>
              </a:rPr>
              <a:t>Она обеспечивает достижение требований к результатам освоения основной образовательной программы начального общего образования.</a:t>
            </a:r>
          </a:p>
          <a:p>
            <a:pPr marL="0" indent="457200" algn="just">
              <a:buNone/>
            </a:pPr>
            <a:r>
              <a:rPr lang="ru-RU" sz="2400" b="0" i="0" dirty="0">
                <a:latin typeface="Times New Roman"/>
                <a:ea typeface="YS Text"/>
                <a:cs typeface="YS Text"/>
              </a:rPr>
              <a:t>Главная цель </a:t>
            </a:r>
            <a:r>
              <a:rPr lang="ru-RU" sz="2400" b="0" i="1" dirty="0">
                <a:latin typeface="Times New Roman"/>
                <a:ea typeface="YS Text"/>
                <a:cs typeface="YS Text"/>
              </a:rPr>
              <a:t>«школы России»</a:t>
            </a:r>
            <a:r>
              <a:rPr lang="ru-RU" sz="2400" b="0" i="0" dirty="0">
                <a:latin typeface="Times New Roman"/>
                <a:ea typeface="YS Text"/>
                <a:cs typeface="YS Text"/>
              </a:rPr>
              <a:t> духовно-нравственное развитие, которое должно достигаться за счет создания условий развития школьника, освоение им знаний по основным предметам, формирование интереса к учебе, а также здоровье сберегающих навыков. В учебно-методический комплекс включены завершенные линии учебников, рабочих тетрадей по математике, литературному чтению, окружающему миру, обучению грамоте и чтению, ИЗО.</a:t>
            </a:r>
          </a:p>
          <a:p>
            <a:pPr marL="0" indent="457200" algn="just">
              <a:buNone/>
            </a:pPr>
            <a:endParaRPr lang="ru-RU"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73444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0AD5B2-FFEF-B5E0-1FED-AC1CE2697811}"/>
              </a:ext>
            </a:extLst>
          </p:cNvPr>
          <p:cNvSpPr txBox="1"/>
          <p:nvPr/>
        </p:nvSpPr>
        <p:spPr>
          <a:xfrm>
            <a:off x="753341" y="507999"/>
            <a:ext cx="10347613" cy="56323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400" b="1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Основными целями начального обучения математике являются: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Математическое развитие младших школьников.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Формирование системы начальных математических знаний.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Воспитание интереса к математике, к умственной деятельности.</a:t>
            </a:r>
          </a:p>
          <a:p>
            <a:pPr algn="l"/>
            <a:r>
              <a:rPr lang="ru-RU" sz="2400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Программа определяет ряд задач, решение которых направлено на достижение основных целей начального математического образования: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Формирование элементов самостоятельной интеллектуальной деятельности на основе овладения несложными математическими методами познания окружающего мира (умения устанавливать, описывать, моделировать и объяснять количественные и пространственные отношения);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Развитие основ логического, знаково-символического и алгоритмического мышления;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Развитие пространственного воображения;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Развитие математической речи;</a:t>
            </a:r>
            <a:endParaRPr lang="ru-RU"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19761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снимок экрана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A291CBF6-4FCF-A566-04F9-C7EBE19E8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037" y="2742"/>
            <a:ext cx="10640290" cy="685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932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снимок экрана, число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EC83B50F-9EAA-FFB3-DAE5-755E69C510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9" y="0"/>
            <a:ext cx="121855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313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снимок экрана, графический дизайн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E82C1EF2-0BFD-6EC1-521B-BDC563621C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014" y="0"/>
            <a:ext cx="108565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863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, Шрифт, снимок экрана, белый&#10;&#10;Автоматически созданное описание">
            <a:extLst>
              <a:ext uri="{FF2B5EF4-FFF2-40B4-BE49-F238E27FC236}">
                <a16:creationId xmlns:a16="http://schemas.microsoft.com/office/drawing/2014/main" id="{D9B67EFB-0C86-72F4-D6C7-BA5159772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49" y="319376"/>
            <a:ext cx="10357427" cy="1612611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мультфильм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1F47F8C3-F6AE-ECC2-F442-FED3E52FD7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83" y="2152939"/>
            <a:ext cx="5368925" cy="3799031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диаграмма, линия, График&#10;&#10;Автоматически созданное описание">
            <a:extLst>
              <a:ext uri="{FF2B5EF4-FFF2-40B4-BE49-F238E27FC236}">
                <a16:creationId xmlns:a16="http://schemas.microsoft.com/office/drawing/2014/main" id="{02307B48-4548-0963-4A6D-BF4C6B9D86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640" y="2257425"/>
            <a:ext cx="5060083" cy="360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436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, графическая вставка, мультфильм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593728FB-5FDF-7BB4-486B-A90B6A511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51" y="0"/>
            <a:ext cx="517328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1343139-9DC5-0AA1-9E68-E189792D8FF5}"/>
              </a:ext>
            </a:extLst>
          </p:cNvPr>
          <p:cNvSpPr txBox="1"/>
          <p:nvPr/>
        </p:nvSpPr>
        <p:spPr>
          <a:xfrm>
            <a:off x="5560479" y="231568"/>
            <a:ext cx="6191250" cy="56323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Выводы: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Соответствие учебника (пособия) учебному плану и учебной программе школам   (какому классу?): </a:t>
            </a:r>
            <a:r>
              <a:rPr lang="ru-RU" sz="2000" b="1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Учебник по математике 2 класс соответствует требованиям учебного плана и программе, а также требования ФГОС НОО.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Соответствие учебника (пособия) задачам (обучающим, развивающим, воспитывающим, коррекционным) специального обучения: </a:t>
            </a:r>
            <a:r>
              <a:rPr lang="ru-RU" sz="2000" b="1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Учебник соответствует обучающим, развивающим, воспитывающим и коррекционным задачам.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Соответствие учебника (пособия) общим и специфическим дидактическим принципам обучения математике детей с нарушениями слуха: </a:t>
            </a:r>
            <a:r>
              <a:rPr lang="ru-RU" sz="2000" b="1" i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Учебник соответствует общим и специфическим дидактическим принципам обучения математике детей с нарушениями слуха.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082382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278</Words>
  <Application>Microsoft Office PowerPoint</Application>
  <PresentationFormat>Широкоэкранный</PresentationFormat>
  <Paragraphs>16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Азиза Аджимурадова</dc:creator>
  <cp:lastModifiedBy>Азиза Аджимурадова</cp:lastModifiedBy>
  <cp:revision>136</cp:revision>
  <cp:lastPrinted>2024-06-02T08:46:59Z</cp:lastPrinted>
  <dcterms:created xsi:type="dcterms:W3CDTF">2024-06-01T14:12:18Z</dcterms:created>
  <dcterms:modified xsi:type="dcterms:W3CDTF">2024-06-02T09:19:04Z</dcterms:modified>
</cp:coreProperties>
</file>