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4" r:id="rId6"/>
    <p:sldId id="275" r:id="rId7"/>
    <p:sldId id="276" r:id="rId8"/>
    <p:sldId id="277" r:id="rId9"/>
    <p:sldId id="278" r:id="rId10"/>
    <p:sldId id="279" r:id="rId11"/>
    <p:sldId id="28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836712"/>
            <a:ext cx="5724128" cy="5832648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графике изображено изменение ситуации на потребительском рынке стационарных компьютеров в стране 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Кривая спроса переместилась из положения 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положение 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D1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при неизменном предложении 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На графике 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  — цена товара; 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  — количество товара.</a:t>
            </a:r>
          </a:p>
          <a:p>
            <a:pPr algn="l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  Как изменилась равновесная цена?</a:t>
            </a:r>
          </a:p>
          <a:p>
            <a:pPr algn="l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  Что могло вызвать изменение спроса? Укажите любое одно обстоятельство (фактор) и объясните его влияние на спрос. 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Объяснение должно быть дано применительно к рынку, указанному в тексте задания.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  Как изменятся предложение и равновесная цена на данном рынке в условиях появления нового крупного производителя компьютерной техники на рынке государства 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при прочих равных условиях?</a:t>
            </a:r>
          </a:p>
          <a:p>
            <a:endParaRPr lang="ru-RU" dirty="0"/>
          </a:p>
        </p:txBody>
      </p:sp>
      <p:sp>
        <p:nvSpPr>
          <p:cNvPr id="4" name="AutoShape 2" descr="https://soc-ege.sdamgia.ru/get_file?id=10413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soc-ege.sdamgia.ru/get_file?id=104137"/>
          <p:cNvSpPr>
            <a:spLocks noGrp="1" noChangeAspect="1" noChangeArrowheads="1"/>
          </p:cNvSpPr>
          <p:nvPr>
            <p:ph type="ctrTitle"/>
          </p:nvPr>
        </p:nvSpPr>
        <p:spPr bwMode="auto">
          <a:xfrm>
            <a:off x="5867400" y="333375"/>
            <a:ext cx="2449513" cy="475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ru-RU" sz="18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764704"/>
            <a:ext cx="334786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816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№25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Используя обществоведческие знания, факты общественной жизни и личный социальный опыт, выполните задания, ответьте на вопрос.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1.  Обоснуйте роль принципа многообразия форм собственности в развитии экономики. </a:t>
            </a:r>
            <a:r>
              <a:rPr lang="ru-RU" i="1" dirty="0"/>
              <a:t>Обоснование должно быть дано с опорой на обществоведческие знания в нескольких связанных между собой распространённых предложениях, раскрывать причинно-следственные и (или) функциональные связи.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2.  Какие формы собственности признаются и защищаются в Российской Федерации? </a:t>
            </a:r>
            <a:r>
              <a:rPr lang="ru-RU" i="1" dirty="0"/>
              <a:t>Назовите любые три формы.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3.  Для каждой из указанных в пункте 2 форм приведите по одному примеру, иллюстрирующему их роль в развитии экономики Российской Федерации. </a:t>
            </a:r>
            <a:r>
              <a:rPr lang="ru-RU" i="1" dirty="0"/>
              <a:t>Каждый пример должен быть сформулирован развёрнуто. В совокупности примеры должны иллюстрировать роль трёх различных форм собственности.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59011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№25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507288" cy="576064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1.  Многообразие форм собственности позволяет эффективно использовать преимущества каждой из них, что является одним из условий функционирования рыночной экономики. Более того, данное многообразие позволяет корректировать несовершенства рыночной экономики.</a:t>
            </a:r>
          </a:p>
          <a:p>
            <a:pPr marL="0" indent="0">
              <a:buNone/>
            </a:pPr>
            <a:r>
              <a:rPr lang="ru-RU" dirty="0"/>
              <a:t>2.  Частная собственность, муниципальная собственность, государственная собственность.</a:t>
            </a:r>
          </a:p>
          <a:p>
            <a:pPr marL="0" indent="0">
              <a:buNone/>
            </a:pPr>
            <a:r>
              <a:rPr lang="ru-RU" dirty="0"/>
              <a:t>3.  Примеры роли форм собственности в развитии рыночной экономики: </a:t>
            </a:r>
          </a:p>
          <a:p>
            <a:r>
              <a:rPr lang="ru-RU" dirty="0"/>
              <a:t>—  в Российской Федерации имущество фирм находится в частной собственности, что приносит большое количество налоговых поступлений в бюджет государства и приводит к экономическому росту страны;</a:t>
            </a:r>
          </a:p>
          <a:p>
            <a:r>
              <a:rPr lang="ru-RU" dirty="0"/>
              <a:t>—  в Российской Федерации некоторые объекты находятся в государственной собственности, что позволяет сглаживать несовершенства рынка, вызванные большим количеством объектов, находящихся в частной собственности;</a:t>
            </a:r>
          </a:p>
          <a:p>
            <a:r>
              <a:rPr lang="ru-RU" dirty="0"/>
              <a:t>—  в Российской Федерации имущество муниципалитетов относится к муниципальной собственности, что позволяет иметь муниципальным образованиям доход от его использования и формировать местные бюджеты.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3301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562074"/>
          </a:xfrm>
        </p:spPr>
        <p:txBody>
          <a:bodyPr>
            <a:normAutofit fontScale="90000"/>
          </a:bodyPr>
          <a:lstStyle/>
          <a:p>
            <a:r>
              <a:rPr lang="ru-RU" dirty="0"/>
              <a:t>№21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8363272" cy="514543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/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правильном ответе должны быть следующие элементы.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  Ответ на первый вопрос: равновесная цена уменьшается.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  Ответ на второй вопрос (одно обстоятельство (фактор) с объяснением влияния), например: в государстве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сократилась средняя стоимость на ноутбуки, это приводит к тому, что люди начинают меньше покупать стационарные компьютеры, отдавая предпочтение их субститутам (товарам-заменителям)  — ноутбукам, в итоге сокращается спрос на стационарные компьютеры.</a:t>
            </a:r>
          </a:p>
          <a:p>
            <a:pPr marL="0" indent="0">
              <a:buNone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Может быть названо и объяснено другое обстоятельство / другой фактор. Засчитывается только объяснение, данное применительно к рынку, указанному в тексте задания. Ответ на второй вопрос засчитывается только при правильном указании обстоятельства/фактора и объяснения.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  Ответ на третий вопрос: появление нового крупного производителя компьютерной техники на рынке государства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приведёт к увеличению предложения и сокращению равновесной цены.</a:t>
            </a:r>
          </a:p>
          <a:p>
            <a:pPr marL="0" indent="0">
              <a:buNone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Ответ на третий вопрос засчитывается только при правильном указании изменения спроса и равновесной цены.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Элементы ответа могут быть представлены в других формулировках.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17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soc-ege.sdamgia.ru/get_file?id=104146"/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457200" y="476672"/>
            <a:ext cx="4690864" cy="5649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Задание 21</a:t>
            </a:r>
            <a:endParaRPr lang="en-US" dirty="0"/>
          </a:p>
          <a:p>
            <a:pPr marL="0" indent="0">
              <a:buNone/>
            </a:pPr>
            <a:r>
              <a:rPr lang="ru-RU" dirty="0"/>
              <a:t>На графике изображено изменение ситуации на рынке парикмахерских услуг в стране </a:t>
            </a:r>
            <a:r>
              <a:rPr lang="ru-RU" i="1" dirty="0"/>
              <a:t>Z</a:t>
            </a:r>
            <a:r>
              <a:rPr lang="ru-RU" dirty="0"/>
              <a:t>. Кривая предложения переместилась из положения </a:t>
            </a:r>
            <a:r>
              <a:rPr lang="ru-RU" i="1" dirty="0"/>
              <a:t>S</a:t>
            </a:r>
            <a:r>
              <a:rPr lang="ru-RU" dirty="0"/>
              <a:t> в положение </a:t>
            </a:r>
            <a:r>
              <a:rPr lang="ru-RU" i="1" dirty="0"/>
              <a:t>S1</a:t>
            </a:r>
            <a:r>
              <a:rPr lang="ru-RU" dirty="0"/>
              <a:t> при неизменном спросе </a:t>
            </a:r>
            <a:r>
              <a:rPr lang="ru-RU" i="1" dirty="0"/>
              <a:t>D</a:t>
            </a:r>
            <a:r>
              <a:rPr lang="ru-RU" dirty="0"/>
              <a:t>. На графике </a:t>
            </a:r>
            <a:r>
              <a:rPr lang="ru-RU" i="1" dirty="0"/>
              <a:t>P</a:t>
            </a:r>
            <a:r>
              <a:rPr lang="ru-RU" dirty="0"/>
              <a:t>  — цена товара; </a:t>
            </a:r>
            <a:r>
              <a:rPr lang="ru-RU" i="1" dirty="0"/>
              <a:t>Q</a:t>
            </a:r>
            <a:r>
              <a:rPr lang="ru-RU" dirty="0"/>
              <a:t>  — количество товара.</a:t>
            </a:r>
          </a:p>
          <a:p>
            <a:r>
              <a:rPr lang="ru-RU" dirty="0"/>
              <a:t>1.  Как изменилась равновесная цена?</a:t>
            </a:r>
          </a:p>
          <a:p>
            <a:r>
              <a:rPr lang="ru-RU" dirty="0"/>
              <a:t>2.  Что могло вызвать изменение предложения? Укажите любое одно обстоятельство (фактор) и объясните его влияние на предложение. </a:t>
            </a:r>
            <a:r>
              <a:rPr lang="ru-RU" i="1" dirty="0"/>
              <a:t>Объяснение должно быть дано применительно к рынку, указанному в тексте задания.</a:t>
            </a:r>
            <a:endParaRPr lang="ru-RU" dirty="0"/>
          </a:p>
          <a:p>
            <a:r>
              <a:rPr lang="ru-RU" dirty="0"/>
              <a:t>3.  Как изменятся спрос и равновесная цена на данном рынке, если вырастут доходы населения при прочих равных условиях?</a:t>
            </a:r>
          </a:p>
          <a:p>
            <a:endParaRPr lang="ru-RU" dirty="0"/>
          </a:p>
        </p:txBody>
      </p:sp>
      <p:sp>
        <p:nvSpPr>
          <p:cNvPr id="5" name="AutoShape 4" descr="https://soc-ege.sdamgia.ru/get_file?id=104146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5364163" y="274638"/>
            <a:ext cx="3322637" cy="553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16832"/>
            <a:ext cx="3168352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4628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В правильном ответе должны быть следующие элементы.</a:t>
            </a:r>
          </a:p>
          <a:p>
            <a:r>
              <a:rPr lang="ru-RU" dirty="0"/>
              <a:t>1.  Ответ на первый вопрос: </a:t>
            </a:r>
            <a:r>
              <a:rPr lang="ru-RU" b="1" dirty="0"/>
              <a:t>равновесная цена уменьшилась</a:t>
            </a:r>
            <a:r>
              <a:rPr lang="ru-RU" dirty="0"/>
              <a:t>.</a:t>
            </a:r>
          </a:p>
          <a:p>
            <a:r>
              <a:rPr lang="ru-RU" dirty="0"/>
              <a:t>2.  Ответ на второй вопрос (одно обстоятельство (фактор) с объяснением влияния), например: </a:t>
            </a:r>
            <a:r>
              <a:rPr lang="ru-RU" b="1" dirty="0"/>
              <a:t>благодаря появлению на рынке более дешёвой и качественной косметики, которую используют в салонах красоты для оказания парикмахерских услуг, сократились издержки на них, что провело к росту предложения данных услуг.</a:t>
            </a:r>
          </a:p>
          <a:p>
            <a:r>
              <a:rPr lang="ru-RU" i="1" dirty="0"/>
              <a:t>Может быть названо и объяснено другое обстоятельство / другой фактор. Засчитывается только объяснение, данное применительно к рынку, указанному в тексте задания. Ответ на второй вопрос засчитывается только при правильном указании обстоятельства/фактора и объяснения.</a:t>
            </a:r>
            <a:endParaRPr lang="ru-RU" dirty="0"/>
          </a:p>
          <a:p>
            <a:r>
              <a:rPr lang="ru-RU" dirty="0"/>
              <a:t>3.  Ответ на третий вопрос: </a:t>
            </a:r>
            <a:r>
              <a:rPr lang="ru-RU" b="1" dirty="0"/>
              <a:t>рост доходов населения приведёт к увеличению спроса и увеличению равновесной цены.</a:t>
            </a:r>
          </a:p>
          <a:p>
            <a:r>
              <a:rPr lang="ru-RU" i="1" dirty="0"/>
              <a:t>Ответ на третий вопрос засчитывается только при правильном указании изменения спроса и равновесной цены.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041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BFA53E9F-CD94-428F-A8AD-C76496E64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0"/>
            <a:ext cx="8183563" cy="8572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1">
                    <a:tint val="88000"/>
                    <a:satMod val="150000"/>
                  </a:schemeClr>
                </a:solidFill>
              </a:rPr>
              <a:t>Рыночное предложение, величина и факторы предложения</a:t>
            </a:r>
          </a:p>
        </p:txBody>
      </p:sp>
      <p:pic>
        <p:nvPicPr>
          <p:cNvPr id="24579" name="Picture 3">
            <a:extLst>
              <a:ext uri="{FF2B5EF4-FFF2-40B4-BE49-F238E27FC236}">
                <a16:creationId xmlns:a16="http://schemas.microsoft.com/office/drawing/2014/main" xmlns="" id="{2FC49BCE-4C40-4175-95AA-C32431D899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2" t="37607" r="31871" b="18518"/>
          <a:stretch>
            <a:fillRect/>
          </a:stretch>
        </p:blipFill>
        <p:spPr bwMode="auto">
          <a:xfrm>
            <a:off x="428625" y="1857375"/>
            <a:ext cx="828675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BC54922D-CD06-424C-BF7B-BA85056E6309}"/>
              </a:ext>
            </a:extLst>
          </p:cNvPr>
          <p:cNvSpPr/>
          <p:nvPr/>
        </p:nvSpPr>
        <p:spPr>
          <a:xfrm>
            <a:off x="714375" y="928688"/>
            <a:ext cx="8001000" cy="9286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Предложение</a:t>
            </a:r>
            <a:r>
              <a:rPr lang="ru-RU" dirty="0"/>
              <a:t> – то количество товара, которое производитель готов произвести и поставить на рынок в зависимости от ряда ценовых и неценовых факторов.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274638"/>
            <a:ext cx="3826768" cy="5458618"/>
          </a:xfrm>
        </p:spPr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3898776" cy="5793507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На графике изображено изменение ситуации на потребительском рынке консервированных овощей в стране </a:t>
            </a:r>
            <a:r>
              <a:rPr lang="ru-RU" i="1" dirty="0"/>
              <a:t>Z</a:t>
            </a:r>
            <a:r>
              <a:rPr lang="ru-RU" dirty="0"/>
              <a:t>. Кривая спроса переместилась из положения </a:t>
            </a:r>
            <a:r>
              <a:rPr lang="ru-RU" i="1" dirty="0"/>
              <a:t>D</a:t>
            </a:r>
            <a:r>
              <a:rPr lang="ru-RU" dirty="0"/>
              <a:t> в положение </a:t>
            </a:r>
            <a:r>
              <a:rPr lang="ru-RU" i="1" dirty="0"/>
              <a:t>D</a:t>
            </a:r>
            <a:r>
              <a:rPr lang="ru-RU" baseline="-25000" dirty="0"/>
              <a:t>1</a:t>
            </a:r>
            <a:r>
              <a:rPr lang="ru-RU" dirty="0"/>
              <a:t> при неизменном предложении </a:t>
            </a:r>
            <a:r>
              <a:rPr lang="ru-RU" i="1" dirty="0"/>
              <a:t>S</a:t>
            </a:r>
            <a:r>
              <a:rPr lang="ru-RU" dirty="0"/>
              <a:t>. На графике </a:t>
            </a:r>
            <a:r>
              <a:rPr lang="ru-RU" i="1" dirty="0"/>
              <a:t>P</a:t>
            </a:r>
            <a:r>
              <a:rPr lang="ru-RU" dirty="0"/>
              <a:t>  — цена товара; </a:t>
            </a:r>
            <a:r>
              <a:rPr lang="ru-RU" i="1" dirty="0"/>
              <a:t>Q</a:t>
            </a:r>
            <a:r>
              <a:rPr lang="ru-RU" dirty="0"/>
              <a:t>  — количество товара.</a:t>
            </a:r>
          </a:p>
          <a:p>
            <a:r>
              <a:rPr lang="ru-RU" dirty="0"/>
              <a:t>1.  Как изменилась равновесная цена?</a:t>
            </a:r>
          </a:p>
          <a:p>
            <a:r>
              <a:rPr lang="ru-RU" dirty="0"/>
              <a:t>2.  Что могло вызвать изменение спроса? Укажите любое одно обстоятельство (фактор) и объясните его влияние на спрос. </a:t>
            </a:r>
            <a:r>
              <a:rPr lang="ru-RU" i="1" dirty="0"/>
              <a:t>Объяснение должно быть дано применительно к рынку, указанному в тексте задания.</a:t>
            </a:r>
            <a:endParaRPr lang="ru-RU" dirty="0"/>
          </a:p>
          <a:p>
            <a:r>
              <a:rPr lang="ru-RU" dirty="0"/>
              <a:t>3.  Как изменятся предложение и равновесная цена на данном рынке, если вырастут поставки консервированных овощей из-за рубежа при прочих равных условиях?</a:t>
            </a:r>
          </a:p>
          <a:p>
            <a:endParaRPr lang="ru-RU" dirty="0"/>
          </a:p>
        </p:txBody>
      </p:sp>
      <p:sp>
        <p:nvSpPr>
          <p:cNvPr id="4" name="AutoShape 2" descr="https://soc-ege.sdamgia.ru/get_file?id=10415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soc-ege.sdamgia.ru/get_file?id=104152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C:\Users\Natus Vincere\AppData\Local\Packages\Microsoft.Windows.Photos_8wekyb3d8bbwe\TempState\ShareServiceTempFolder\2024-02-28_18-47-3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24744"/>
            <a:ext cx="360040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783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/>
              <a:t>Пояснение. </a:t>
            </a:r>
            <a:r>
              <a:rPr lang="ru-RU" dirty="0"/>
              <a:t>1.  Ответ на первый вопрос: равновесная цена уменьшилась.</a:t>
            </a:r>
          </a:p>
          <a:p>
            <a:r>
              <a:rPr lang="ru-RU" dirty="0"/>
              <a:t>2.  Ответ на второй вопрос (одно обстоятельство (фактор) с объяснением влияния), например: наступление летнего сезона и поступление в продажу свежих овощей, поскольку изменятся предпочтения потребителей.</a:t>
            </a:r>
          </a:p>
          <a:p>
            <a:r>
              <a:rPr lang="ru-RU" dirty="0"/>
              <a:t>3.  Ответ на третий вопрос: если вырастут поставки консервированных овощей из-за рубежа, предложение вырастет, а равновесная цена упадёт.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8576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№22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92696"/>
            <a:ext cx="8568952" cy="61206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 последние 10 лет на рынке сотовой связи в стране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количество сотовых операторов сократилось с двенадцати до четырёх, обеспечивающих потребителям предоставление услуг связи на всей территории страны. Оставшиеся на рынке сотовой связи операторы контролируют в совокупности 98% рынка. Эти операторы согласовывают между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собой тарифы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для потребителей, проведение распродаж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акций.  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рынке какого типа по пространственному масштабу действуют операторы сотовой связи в стране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Какой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тип конкуренции сложился на рынке сотовой связи страны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Какую тенденцию в динамике конкуренции на рынке сотовой связи отражают приведённые данные?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положительные черты для современной экономики имеет конкуренция? Укажите две черты.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270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418058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№22</a:t>
            </a:r>
            <a:endParaRPr lang="ru-RU" sz="1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1.  Национальный рынок.</a:t>
            </a:r>
          </a:p>
          <a:p>
            <a:pPr marL="0" indent="0">
              <a:buNone/>
            </a:pPr>
            <a:r>
              <a:rPr lang="ru-RU" dirty="0"/>
              <a:t>2.  Олигополия.</a:t>
            </a:r>
          </a:p>
          <a:p>
            <a:pPr marL="0" indent="0">
              <a:buNone/>
            </a:pPr>
            <a:r>
              <a:rPr lang="ru-RU" dirty="0"/>
              <a:t>3.  Тенденция монополизации рынка.</a:t>
            </a:r>
          </a:p>
          <a:p>
            <a:pPr marL="0" indent="0">
              <a:buNone/>
            </a:pPr>
            <a:r>
              <a:rPr lang="ru-RU" dirty="0"/>
              <a:t>4.  Две положительные черты конкуренции:</a:t>
            </a:r>
          </a:p>
          <a:p>
            <a:pPr marL="0" indent="0">
              <a:buNone/>
            </a:pPr>
            <a:r>
              <a:rPr lang="ru-RU" dirty="0"/>
              <a:t>—  увеличивает возможность выбора для потребителя;</a:t>
            </a:r>
          </a:p>
          <a:p>
            <a:pPr marL="0" indent="0">
              <a:buNone/>
            </a:pPr>
            <a:r>
              <a:rPr lang="ru-RU" dirty="0"/>
              <a:t>—  способствует улучшению качества продукции;</a:t>
            </a:r>
          </a:p>
          <a:p>
            <a:pPr marL="0" indent="0">
              <a:buNone/>
            </a:pPr>
            <a:r>
              <a:rPr lang="ru-RU" dirty="0"/>
              <a:t>—  сдерживает рост цен на товары и услуги;</a:t>
            </a:r>
          </a:p>
          <a:p>
            <a:pPr marL="0" indent="0">
              <a:buNone/>
            </a:pPr>
            <a:r>
              <a:rPr lang="ru-RU" dirty="0"/>
              <a:t>—  способствует снижению затрат;</a:t>
            </a:r>
          </a:p>
          <a:p>
            <a:pPr marL="0" indent="0">
              <a:buNone/>
            </a:pPr>
            <a:r>
              <a:rPr lang="ru-RU" dirty="0"/>
              <a:t>—  способствует внедрению и распространению новых технологий.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40153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185</Words>
  <Application>Microsoft Office PowerPoint</Application>
  <PresentationFormat>Экран (4:3)</PresentationFormat>
  <Paragraphs>62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№21</vt:lpstr>
      <vt:lpstr>Презентация PowerPoint</vt:lpstr>
      <vt:lpstr>Презентация PowerPoint</vt:lpstr>
      <vt:lpstr>Рыночное предложение, величина и факторы предложения</vt:lpstr>
      <vt:lpstr>   </vt:lpstr>
      <vt:lpstr>Презентация PowerPoint</vt:lpstr>
      <vt:lpstr>№22</vt:lpstr>
      <vt:lpstr>№22</vt:lpstr>
      <vt:lpstr>№25</vt:lpstr>
      <vt:lpstr>№25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Natus Vincere</dc:creator>
  <cp:lastModifiedBy>Natus Vincere</cp:lastModifiedBy>
  <cp:revision>9</cp:revision>
  <dcterms:created xsi:type="dcterms:W3CDTF">2024-02-19T18:12:56Z</dcterms:created>
  <dcterms:modified xsi:type="dcterms:W3CDTF">2024-02-28T15:09:19Z</dcterms:modified>
</cp:coreProperties>
</file>