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2" r:id="rId6"/>
    <p:sldId id="260" r:id="rId7"/>
    <p:sldId id="263" r:id="rId8"/>
    <p:sldId id="264" r:id="rId9"/>
    <p:sldId id="265" r:id="rId10"/>
    <p:sldId id="266" r:id="rId11"/>
    <p:sldId id="267" r:id="rId12"/>
    <p:sldId id="261" r:id="rId13"/>
    <p:sldId id="268" r:id="rId1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7" d="100"/>
          <a:sy n="87" d="100"/>
        </p:scale>
        <p:origin x="-1464" y="-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1">
        <a:schemeClr val="bg1"/>
      </p:bgRef>
    </p:bg>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2286000" y="3124200"/>
            <a:ext cx="6172200" cy="1894362"/>
          </a:xfrm>
        </p:spPr>
        <p:txBody>
          <a:bodyPr/>
          <a:lstStyle>
            <a:lvl1pPr>
              <a:defRPr b="1"/>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bwMode="auto">
          <a:xfrm rot="5400000">
            <a:off x="7764621" y="1174097"/>
            <a:ext cx="2286000" cy="381000"/>
          </a:xfrm>
        </p:spPr>
        <p:txBody>
          <a:bodyPr/>
          <a:lstStyle/>
          <a:p>
            <a:fld id="{572C3399-BF4E-433F-8F7A-E25522353430}" type="datetimeFigureOut">
              <a:rPr lang="ru-RU" smtClean="0"/>
              <a:t>02.06.2024</a:t>
            </a:fld>
            <a:endParaRPr lang="ru-RU"/>
          </a:p>
        </p:txBody>
      </p:sp>
      <p:sp>
        <p:nvSpPr>
          <p:cNvPr id="17" name="Нижний колонтитул 16"/>
          <p:cNvSpPr>
            <a:spLocks noGrp="1"/>
          </p:cNvSpPr>
          <p:nvPr>
            <p:ph type="ftr" sz="quarter" idx="11"/>
          </p:nvPr>
        </p:nvSpPr>
        <p:spPr bwMode="auto">
          <a:xfrm rot="5400000">
            <a:off x="7077269" y="4181669"/>
            <a:ext cx="3657600" cy="384048"/>
          </a:xfrm>
        </p:spPr>
        <p:txBody>
          <a:bodyPr/>
          <a:lstStyle/>
          <a:p>
            <a:endParaRPr lang="ru-RU"/>
          </a:p>
        </p:txBody>
      </p:sp>
      <p:sp>
        <p:nvSpPr>
          <p:cNvPr id="10" name="Прямоугольник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Прямоугольник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Прямоугольник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ая соединительная линия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Прямая соединительная линия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Прямая соединительная линия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Прямая соединительная линия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Прямая соединительная линия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Прямая соединительная линия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Прямоугольник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Овал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Овал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Овал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Овал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Овал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Номер слайда 28"/>
          <p:cNvSpPr>
            <a:spLocks noGrp="1"/>
          </p:cNvSpPr>
          <p:nvPr>
            <p:ph type="sldNum" sz="quarter" idx="12"/>
          </p:nvPr>
        </p:nvSpPr>
        <p:spPr bwMode="auto">
          <a:xfrm>
            <a:off x="1325544" y="4928702"/>
            <a:ext cx="609600" cy="517524"/>
          </a:xfrm>
        </p:spPr>
        <p:txBody>
          <a:bodyPr/>
          <a:lstStyle/>
          <a:p>
            <a:fld id="{469E9B52-69C3-4BA8-9BDE-625129F5AB51}" type="slidenum">
              <a:rPr lang="ru-RU" smtClean="0"/>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72C3399-BF4E-433F-8F7A-E25522353430}" type="datetimeFigureOut">
              <a:rPr lang="ru-RU" smtClean="0"/>
              <a:t>02.06.2024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69E9B52-69C3-4BA8-9BDE-625129F5AB51}"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9"/>
            <a:ext cx="1676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72C3399-BF4E-433F-8F7A-E25522353430}" type="datetimeFigureOut">
              <a:rPr lang="ru-RU" smtClean="0"/>
              <a:t>02.06.2024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69E9B52-69C3-4BA8-9BDE-625129F5AB51}"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8" name="Объект 7"/>
          <p:cNvSpPr>
            <a:spLocks noGrp="1"/>
          </p:cNvSpPr>
          <p:nvPr>
            <p:ph sz="quarter" idx="1"/>
          </p:nvPr>
        </p:nvSpPr>
        <p:spPr>
          <a:xfrm>
            <a:off x="457200" y="1600200"/>
            <a:ext cx="7467600" cy="487375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4"/>
          </p:nvPr>
        </p:nvSpPr>
        <p:spPr/>
        <p:txBody>
          <a:bodyPr rtlCol="0"/>
          <a:lstStyle/>
          <a:p>
            <a:fld id="{572C3399-BF4E-433F-8F7A-E25522353430}" type="datetimeFigureOut">
              <a:rPr lang="ru-RU" smtClean="0"/>
              <a:t>02.06.2024</a:t>
            </a:fld>
            <a:endParaRPr lang="ru-RU"/>
          </a:p>
        </p:txBody>
      </p:sp>
      <p:sp>
        <p:nvSpPr>
          <p:cNvPr id="9" name="Номер слайда 8"/>
          <p:cNvSpPr>
            <a:spLocks noGrp="1"/>
          </p:cNvSpPr>
          <p:nvPr>
            <p:ph type="sldNum" sz="quarter" idx="15"/>
          </p:nvPr>
        </p:nvSpPr>
        <p:spPr/>
        <p:txBody>
          <a:bodyPr rtlCol="0"/>
          <a:lstStyle/>
          <a:p>
            <a:fld id="{469E9B52-69C3-4BA8-9BDE-625129F5AB51}" type="slidenum">
              <a:rPr lang="ru-RU" smtClean="0"/>
              <a:t>‹#›</a:t>
            </a:fld>
            <a:endParaRPr lang="ru-RU"/>
          </a:p>
        </p:txBody>
      </p:sp>
      <p:sp>
        <p:nvSpPr>
          <p:cNvPr id="10" name="Нижний колонтитул 9"/>
          <p:cNvSpPr>
            <a:spLocks noGrp="1"/>
          </p:cNvSpPr>
          <p:nvPr>
            <p:ph type="ftr" sz="quarter" idx="16"/>
          </p:nvPr>
        </p:nvSpPr>
        <p:spPr/>
        <p:txBody>
          <a:bodyPr rtlCol="0"/>
          <a:lstStyle/>
          <a:p>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6000" y="2895600"/>
            <a:ext cx="6172200" cy="2053590"/>
          </a:xfrm>
        </p:spPr>
        <p:txBody>
          <a:bodyPr/>
          <a:lstStyle>
            <a:lvl1pPr algn="l">
              <a:buNone/>
              <a:defRPr sz="3000" b="1" cap="small"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bwMode="auto">
          <a:xfrm rot="5400000">
            <a:off x="7763256" y="1170432"/>
            <a:ext cx="2286000" cy="381000"/>
          </a:xfrm>
        </p:spPr>
        <p:txBody>
          <a:bodyPr/>
          <a:lstStyle/>
          <a:p>
            <a:fld id="{572C3399-BF4E-433F-8F7A-E25522353430}" type="datetimeFigureOut">
              <a:rPr lang="ru-RU" smtClean="0"/>
              <a:t>02.06.2024</a:t>
            </a:fld>
            <a:endParaRPr lang="ru-RU"/>
          </a:p>
        </p:txBody>
      </p:sp>
      <p:sp>
        <p:nvSpPr>
          <p:cNvPr id="5" name="Нижний колонтитул 4"/>
          <p:cNvSpPr>
            <a:spLocks noGrp="1"/>
          </p:cNvSpPr>
          <p:nvPr>
            <p:ph type="ftr" sz="quarter" idx="11"/>
          </p:nvPr>
        </p:nvSpPr>
        <p:spPr bwMode="auto">
          <a:xfrm rot="5400000">
            <a:off x="7077456" y="4178808"/>
            <a:ext cx="3657600" cy="384048"/>
          </a:xfrm>
        </p:spPr>
        <p:txBody>
          <a:bodyPr/>
          <a:lstStyle/>
          <a:p>
            <a:endParaRPr lang="ru-RU"/>
          </a:p>
        </p:txBody>
      </p:sp>
      <p:sp>
        <p:nvSpPr>
          <p:cNvPr id="9" name="Прямоугольник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ая соединительная линия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Прямая соединительная линия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Прямая соединительная линия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Прямая соединительная линия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Прямая соединительная линия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Прямоугольник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Овал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Овал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Овал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Овал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Овал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Прямая соединительная линия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Номер слайда 5"/>
          <p:cNvSpPr>
            <a:spLocks noGrp="1"/>
          </p:cNvSpPr>
          <p:nvPr>
            <p:ph type="sldNum" sz="quarter" idx="12"/>
          </p:nvPr>
        </p:nvSpPr>
        <p:spPr bwMode="auto">
          <a:xfrm>
            <a:off x="1340616" y="4928702"/>
            <a:ext cx="609600" cy="517524"/>
          </a:xfrm>
        </p:spPr>
        <p:txBody>
          <a:bodyPr/>
          <a:lstStyle/>
          <a:p>
            <a:fld id="{469E9B52-69C3-4BA8-9BDE-625129F5AB51}"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fld id="{572C3399-BF4E-433F-8F7A-E25522353430}" type="datetimeFigureOut">
              <a:rPr lang="ru-RU" smtClean="0"/>
              <a:t>02.06.2024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69E9B52-69C3-4BA8-9BDE-625129F5AB51}" type="slidenum">
              <a:rPr lang="ru-RU" smtClean="0"/>
              <a:t>‹#›</a:t>
            </a:fld>
            <a:endParaRPr lang="ru-RU"/>
          </a:p>
        </p:txBody>
      </p:sp>
      <p:sp>
        <p:nvSpPr>
          <p:cNvPr id="9" name="Объект 8"/>
          <p:cNvSpPr>
            <a:spLocks noGrp="1"/>
          </p:cNvSpPr>
          <p:nvPr>
            <p:ph sz="quarter" idx="1"/>
          </p:nvPr>
        </p:nvSpPr>
        <p:spPr>
          <a:xfrm>
            <a:off x="457200" y="1600200"/>
            <a:ext cx="3657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1" name="Объект 10"/>
          <p:cNvSpPr>
            <a:spLocks noGrp="1"/>
          </p:cNvSpPr>
          <p:nvPr>
            <p:ph sz="quarter" idx="2"/>
          </p:nvPr>
        </p:nvSpPr>
        <p:spPr>
          <a:xfrm>
            <a:off x="4270248" y="1600200"/>
            <a:ext cx="3657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7543800" cy="1143000"/>
          </a:xfrm>
        </p:spPr>
        <p:txBody>
          <a:bodyPr anchor="b"/>
          <a:lstStyle>
            <a:lvl1pPr>
              <a:defRPr/>
            </a:lvl1pPr>
          </a:lstStyle>
          <a:p>
            <a:r>
              <a:rPr kumimoji="0" lang="ru-RU" smtClean="0"/>
              <a:t>Образец заголовка</a:t>
            </a:r>
            <a:endParaRPr kumimoji="0" lang="en-US"/>
          </a:p>
        </p:txBody>
      </p:sp>
      <p:sp>
        <p:nvSpPr>
          <p:cNvPr id="7" name="Дата 6"/>
          <p:cNvSpPr>
            <a:spLocks noGrp="1"/>
          </p:cNvSpPr>
          <p:nvPr>
            <p:ph type="dt" sz="half" idx="10"/>
          </p:nvPr>
        </p:nvSpPr>
        <p:spPr/>
        <p:txBody>
          <a:bodyPr/>
          <a:lstStyle/>
          <a:p>
            <a:fld id="{572C3399-BF4E-433F-8F7A-E25522353430}" type="datetimeFigureOut">
              <a:rPr lang="ru-RU" smtClean="0"/>
              <a:t>02.06.2024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469E9B52-69C3-4BA8-9BDE-625129F5AB51}" type="slidenum">
              <a:rPr lang="ru-RU" smtClean="0"/>
              <a:t>‹#›</a:t>
            </a:fld>
            <a:endParaRPr lang="ru-RU"/>
          </a:p>
        </p:txBody>
      </p:sp>
      <p:sp>
        <p:nvSpPr>
          <p:cNvPr id="11" name="Объект 10"/>
          <p:cNvSpPr>
            <a:spLocks noGrp="1"/>
          </p:cNvSpPr>
          <p:nvPr>
            <p:ph sz="quarter" idx="2"/>
          </p:nvPr>
        </p:nvSpPr>
        <p:spPr>
          <a:xfrm>
            <a:off x="457200" y="2362200"/>
            <a:ext cx="3657600" cy="3886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Объект 12"/>
          <p:cNvSpPr>
            <a:spLocks noGrp="1"/>
          </p:cNvSpPr>
          <p:nvPr>
            <p:ph sz="quarter" idx="4"/>
          </p:nvPr>
        </p:nvSpPr>
        <p:spPr>
          <a:xfrm>
            <a:off x="4371975" y="2362200"/>
            <a:ext cx="3657600" cy="3886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2" name="Текст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smtClean="0"/>
              <a:t>Образец текста</a:t>
            </a:r>
          </a:p>
        </p:txBody>
      </p:sp>
      <p:sp>
        <p:nvSpPr>
          <p:cNvPr id="14" name="Текст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smtClean="0"/>
              <a:t>Образец текста</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6" name="Дата 5"/>
          <p:cNvSpPr>
            <a:spLocks noGrp="1"/>
          </p:cNvSpPr>
          <p:nvPr>
            <p:ph type="dt" sz="half" idx="10"/>
          </p:nvPr>
        </p:nvSpPr>
        <p:spPr/>
        <p:txBody>
          <a:bodyPr rtlCol="0"/>
          <a:lstStyle/>
          <a:p>
            <a:fld id="{572C3399-BF4E-433F-8F7A-E25522353430}" type="datetimeFigureOut">
              <a:rPr lang="ru-RU" smtClean="0"/>
              <a:t>02.06.2024</a:t>
            </a:fld>
            <a:endParaRPr lang="ru-RU"/>
          </a:p>
        </p:txBody>
      </p:sp>
      <p:sp>
        <p:nvSpPr>
          <p:cNvPr id="7" name="Номер слайда 6"/>
          <p:cNvSpPr>
            <a:spLocks noGrp="1"/>
          </p:cNvSpPr>
          <p:nvPr>
            <p:ph type="sldNum" sz="quarter" idx="11"/>
          </p:nvPr>
        </p:nvSpPr>
        <p:spPr/>
        <p:txBody>
          <a:bodyPr rtlCol="0"/>
          <a:lstStyle/>
          <a:p>
            <a:fld id="{469E9B52-69C3-4BA8-9BDE-625129F5AB51}" type="slidenum">
              <a:rPr lang="ru-RU" smtClean="0"/>
              <a:t>‹#›</a:t>
            </a:fld>
            <a:endParaRPr lang="ru-RU"/>
          </a:p>
        </p:txBody>
      </p:sp>
      <p:sp>
        <p:nvSpPr>
          <p:cNvPr id="8" name="Нижний колонтитул 7"/>
          <p:cNvSpPr>
            <a:spLocks noGrp="1"/>
          </p:cNvSpPr>
          <p:nvPr>
            <p:ph type="ftr" sz="quarter" idx="12"/>
          </p:nvPr>
        </p:nvSpPr>
        <p:spPr/>
        <p:txBody>
          <a:bodyPr rtlCol="0"/>
          <a:lstStyle/>
          <a:p>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72C3399-BF4E-433F-8F7A-E25522353430}" type="datetimeFigureOut">
              <a:rPr lang="ru-RU" smtClean="0"/>
              <a:t>02.06.2024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469E9B52-69C3-4BA8-9BDE-625129F5AB51}"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1">
        <a:schemeClr val="bg1"/>
      </p:bgRef>
    </p:bg>
    <p:spTree>
      <p:nvGrpSpPr>
        <p:cNvPr id="1" name=""/>
        <p:cNvGrpSpPr/>
        <p:nvPr/>
      </p:nvGrpSpPr>
      <p:grpSpPr>
        <a:xfrm>
          <a:off x="0" y="0"/>
          <a:ext cx="0" cy="0"/>
          <a:chOff x="0" y="0"/>
          <a:chExt cx="0" cy="0"/>
        </a:xfrm>
      </p:grpSpPr>
      <p:sp>
        <p:nvSpPr>
          <p:cNvPr id="10" name="Прямая соединительная линия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Заголовок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ru-RU" smtClean="0"/>
              <a:t>Образец заголовка</a:t>
            </a:r>
            <a:endParaRPr kumimoji="0" lang="en-US"/>
          </a:p>
        </p:txBody>
      </p:sp>
      <p:sp>
        <p:nvSpPr>
          <p:cNvPr id="3" name="Текст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8" name="Прямая соединительная линия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Прямая соединительная линия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Прямая соединительная линия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оугольник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ая соединительная линия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Овал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Объект 17"/>
          <p:cNvSpPr>
            <a:spLocks noGrp="1"/>
          </p:cNvSpPr>
          <p:nvPr>
            <p:ph sz="quarter" idx="1"/>
          </p:nvPr>
        </p:nvSpPr>
        <p:spPr>
          <a:xfrm>
            <a:off x="304800" y="274320"/>
            <a:ext cx="5638800" cy="6327648"/>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4"/>
          </p:nvPr>
        </p:nvSpPr>
        <p:spPr/>
        <p:txBody>
          <a:bodyPr rtlCol="0"/>
          <a:lstStyle/>
          <a:p>
            <a:fld id="{572C3399-BF4E-433F-8F7A-E25522353430}" type="datetimeFigureOut">
              <a:rPr lang="ru-RU" smtClean="0"/>
              <a:t>02.06.2024</a:t>
            </a:fld>
            <a:endParaRPr lang="ru-RU"/>
          </a:p>
        </p:txBody>
      </p:sp>
      <p:sp>
        <p:nvSpPr>
          <p:cNvPr id="22" name="Номер слайда 21"/>
          <p:cNvSpPr>
            <a:spLocks noGrp="1"/>
          </p:cNvSpPr>
          <p:nvPr>
            <p:ph type="sldNum" sz="quarter" idx="15"/>
          </p:nvPr>
        </p:nvSpPr>
        <p:spPr/>
        <p:txBody>
          <a:bodyPr rtlCol="0"/>
          <a:lstStyle/>
          <a:p>
            <a:fld id="{469E9B52-69C3-4BA8-9BDE-625129F5AB51}" type="slidenum">
              <a:rPr lang="ru-RU" smtClean="0"/>
              <a:t>‹#›</a:t>
            </a:fld>
            <a:endParaRPr lang="ru-RU"/>
          </a:p>
        </p:txBody>
      </p:sp>
      <p:sp>
        <p:nvSpPr>
          <p:cNvPr id="23" name="Нижний колонтитул 22"/>
          <p:cNvSpPr>
            <a:spLocks noGrp="1"/>
          </p:cNvSpPr>
          <p:nvPr>
            <p:ph type="ftr" sz="quarter" idx="16"/>
          </p:nvPr>
        </p:nvSpPr>
        <p:spPr/>
        <p:txBody>
          <a:bodyPr rtlCol="0"/>
          <a:lstStyle/>
          <a:p>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ая соединительная линия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Овал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Заголовок 1"/>
          <p:cNvSpPr>
            <a:spLocks noGrp="1"/>
          </p:cNvSpPr>
          <p:nvPr>
            <p:ph type="title"/>
          </p:nvPr>
        </p:nvSpPr>
        <p:spPr>
          <a:xfrm rot="5400000">
            <a:off x="3350133" y="3200400"/>
            <a:ext cx="6309360" cy="457200"/>
          </a:xfrm>
        </p:spPr>
        <p:txBody>
          <a:bodyPr anchor="b"/>
          <a:lstStyle>
            <a:lvl1pPr algn="l">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ru-RU" smtClean="0"/>
              <a:t>Вставка рисунка</a:t>
            </a:r>
            <a:endParaRPr kumimoji="0" lang="en-US" dirty="0"/>
          </a:p>
        </p:txBody>
      </p:sp>
      <p:sp>
        <p:nvSpPr>
          <p:cNvPr id="4" name="Текст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10" name="Прямая соединительная линия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Прямоугольник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ая соединительная линия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Прямая соединительная линия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Прямая соединительная линия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Дата 16"/>
          <p:cNvSpPr>
            <a:spLocks noGrp="1"/>
          </p:cNvSpPr>
          <p:nvPr>
            <p:ph type="dt" sz="half" idx="10"/>
          </p:nvPr>
        </p:nvSpPr>
        <p:spPr/>
        <p:txBody>
          <a:bodyPr rtlCol="0"/>
          <a:lstStyle/>
          <a:p>
            <a:fld id="{572C3399-BF4E-433F-8F7A-E25522353430}" type="datetimeFigureOut">
              <a:rPr lang="ru-RU" smtClean="0"/>
              <a:t>02.06.2024</a:t>
            </a:fld>
            <a:endParaRPr lang="ru-RU"/>
          </a:p>
        </p:txBody>
      </p:sp>
      <p:sp>
        <p:nvSpPr>
          <p:cNvPr id="18" name="Номер слайда 17"/>
          <p:cNvSpPr>
            <a:spLocks noGrp="1"/>
          </p:cNvSpPr>
          <p:nvPr>
            <p:ph type="sldNum" sz="quarter" idx="11"/>
          </p:nvPr>
        </p:nvSpPr>
        <p:spPr/>
        <p:txBody>
          <a:bodyPr rtlCol="0"/>
          <a:lstStyle/>
          <a:p>
            <a:fld id="{469E9B52-69C3-4BA8-9BDE-625129F5AB51}" type="slidenum">
              <a:rPr lang="ru-RU" smtClean="0"/>
              <a:t>‹#›</a:t>
            </a:fld>
            <a:endParaRPr lang="ru-RU"/>
          </a:p>
        </p:txBody>
      </p:sp>
      <p:sp>
        <p:nvSpPr>
          <p:cNvPr id="21" name="Нижний колонтитул 20"/>
          <p:cNvSpPr>
            <a:spLocks noGrp="1"/>
          </p:cNvSpPr>
          <p:nvPr>
            <p:ph type="ftr" sz="quarter" idx="12"/>
          </p:nvPr>
        </p:nvSpPr>
        <p:spPr/>
        <p:txBody>
          <a:bodyPr rtlCol="0"/>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Прямая соединительная линия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Заголовок 21"/>
          <p:cNvSpPr>
            <a:spLocks noGrp="1"/>
          </p:cNvSpPr>
          <p:nvPr>
            <p:ph type="title"/>
          </p:nvPr>
        </p:nvSpPr>
        <p:spPr>
          <a:xfrm>
            <a:off x="457200" y="274638"/>
            <a:ext cx="7467600" cy="1143000"/>
          </a:xfrm>
          <a:prstGeom prst="rect">
            <a:avLst/>
          </a:prstGeom>
        </p:spPr>
        <p:txBody>
          <a:bodyPr vert="horz" anchor="b">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572C3399-BF4E-433F-8F7A-E25522353430}" type="datetimeFigureOut">
              <a:rPr lang="ru-RU" smtClean="0"/>
              <a:t>02.06.2024</a:t>
            </a:fld>
            <a:endParaRPr lang="ru-RU"/>
          </a:p>
        </p:txBody>
      </p:sp>
      <p:sp>
        <p:nvSpPr>
          <p:cNvPr id="3" name="Нижний колонтитул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ru-RU"/>
          </a:p>
        </p:txBody>
      </p:sp>
      <p:sp>
        <p:nvSpPr>
          <p:cNvPr id="7" name="Прямая соединительная линия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Прямая соединительная линия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Прямоугольник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ая соединительная линия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Овал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Номер слайда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469E9B52-69C3-4BA8-9BDE-625129F5AB51}"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s://infourok.ru/konsultaciya-dlya-roditelej-10-zapovedej-zdorovya-4043672.html"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ctrTitle"/>
          </p:nvPr>
        </p:nvSpPr>
        <p:spPr>
          <a:xfrm>
            <a:off x="2411760" y="210588"/>
            <a:ext cx="6172200" cy="1894362"/>
          </a:xfrm>
        </p:spPr>
        <p:txBody>
          <a:bodyPr/>
          <a:lstStyle/>
          <a:p>
            <a:r>
              <a:rPr lang="ru-RU" dirty="0"/>
              <a:t>10 заповедей здоровья</a:t>
            </a:r>
          </a:p>
        </p:txBody>
      </p:sp>
      <p:pic>
        <p:nvPicPr>
          <p:cNvPr id="11266" name="Picture 2" descr="https://ptzgovorit.ru/sites/default/files/original_nodes/a2b2e13d457b63bcefa368aeeb77313c.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50104" y="2492896"/>
            <a:ext cx="4032448" cy="2688298"/>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1835696" y="188640"/>
            <a:ext cx="7128792" cy="369332"/>
          </a:xfrm>
          <a:prstGeom prst="rect">
            <a:avLst/>
          </a:prstGeom>
        </p:spPr>
        <p:txBody>
          <a:bodyPr wrap="square">
            <a:spAutoFit/>
          </a:bodyPr>
          <a:lstStyle/>
          <a:p>
            <a:pPr algn="ctr"/>
            <a:r>
              <a:rPr lang="ru-RU" dirty="0" smtClean="0"/>
              <a:t>МБДОУ Тат. </a:t>
            </a:r>
            <a:r>
              <a:rPr lang="ru-RU" dirty="0" err="1" smtClean="0"/>
              <a:t>Каргалинский</a:t>
            </a:r>
            <a:r>
              <a:rPr lang="ru-RU" dirty="0" smtClean="0"/>
              <a:t> детский сад «</a:t>
            </a:r>
            <a:r>
              <a:rPr lang="ru-RU" dirty="0" smtClean="0"/>
              <a:t>Гузель</a:t>
            </a:r>
            <a:r>
              <a:rPr lang="ru-RU" dirty="0" smtClean="0"/>
              <a:t>»</a:t>
            </a:r>
            <a:endParaRPr lang="ru-RU" dirty="0"/>
          </a:p>
        </p:txBody>
      </p:sp>
      <p:sp>
        <p:nvSpPr>
          <p:cNvPr id="5" name="Прямоугольник 4"/>
          <p:cNvSpPr/>
          <p:nvPr/>
        </p:nvSpPr>
        <p:spPr>
          <a:xfrm>
            <a:off x="5787527" y="5497620"/>
            <a:ext cx="3373039" cy="369332"/>
          </a:xfrm>
          <a:prstGeom prst="rect">
            <a:avLst/>
          </a:prstGeom>
        </p:spPr>
        <p:txBody>
          <a:bodyPr wrap="none">
            <a:spAutoFit/>
          </a:bodyPr>
          <a:lstStyle/>
          <a:p>
            <a:r>
              <a:rPr lang="ru-RU" dirty="0"/>
              <a:t>Выполнила: </a:t>
            </a:r>
            <a:r>
              <a:rPr lang="ru-RU" dirty="0" err="1"/>
              <a:t>Абузярова</a:t>
            </a:r>
            <a:r>
              <a:rPr lang="ru-RU" dirty="0"/>
              <a:t> Л. А.</a:t>
            </a:r>
          </a:p>
        </p:txBody>
      </p:sp>
      <p:sp>
        <p:nvSpPr>
          <p:cNvPr id="6" name="Прямоугольник 5"/>
          <p:cNvSpPr/>
          <p:nvPr/>
        </p:nvSpPr>
        <p:spPr>
          <a:xfrm>
            <a:off x="4409124" y="5897679"/>
            <a:ext cx="1114408" cy="369332"/>
          </a:xfrm>
          <a:prstGeom prst="rect">
            <a:avLst/>
          </a:prstGeom>
        </p:spPr>
        <p:txBody>
          <a:bodyPr wrap="none">
            <a:spAutoFit/>
          </a:bodyPr>
          <a:lstStyle/>
          <a:p>
            <a:r>
              <a:rPr lang="ru-RU" dirty="0" smtClean="0"/>
              <a:t>2024 </a:t>
            </a:r>
            <a:r>
              <a:rPr lang="ru-RU" dirty="0"/>
              <a:t>год</a:t>
            </a:r>
          </a:p>
        </p:txBody>
      </p:sp>
    </p:spTree>
    <p:extLst>
      <p:ext uri="{BB962C8B-B14F-4D97-AF65-F5344CB8AC3E}">
        <p14:creationId xmlns:p14="http://schemas.microsoft.com/office/powerpoint/2010/main" val="9377071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i="1" dirty="0"/>
              <a:t>Заповедь 8.  Тёплый, доброжелательный психологический климат в семье.</a:t>
            </a:r>
            <a:endParaRPr lang="ru-RU" dirty="0"/>
          </a:p>
        </p:txBody>
      </p:sp>
      <p:sp>
        <p:nvSpPr>
          <p:cNvPr id="3" name="Объект 2"/>
          <p:cNvSpPr>
            <a:spLocks noGrp="1"/>
          </p:cNvSpPr>
          <p:nvPr>
            <p:ph sz="quarter" idx="1"/>
          </p:nvPr>
        </p:nvSpPr>
        <p:spPr/>
        <p:txBody>
          <a:bodyPr/>
          <a:lstStyle/>
          <a:p>
            <a:r>
              <a:rPr lang="ru-RU" dirty="0"/>
              <a:t>  Обстановка , в которой воспитывается ребёнок, психологический климат в семье имеют огромное влияние на состояние физического и психического здоровья ребёнка. В комфортной обстановке развитие ребёнка идёт быстрее и гармоничнее. Он впитывает всё позитивное, что его окружает. И это делает его сильным, счастливым и уверенным в себе человеком.</a:t>
            </a:r>
          </a:p>
        </p:txBody>
      </p:sp>
    </p:spTree>
    <p:extLst>
      <p:ext uri="{BB962C8B-B14F-4D97-AF65-F5344CB8AC3E}">
        <p14:creationId xmlns:p14="http://schemas.microsoft.com/office/powerpoint/2010/main" val="195689480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99392"/>
            <a:ext cx="7467600" cy="1143000"/>
          </a:xfrm>
        </p:spPr>
        <p:txBody>
          <a:bodyPr/>
          <a:lstStyle/>
          <a:p>
            <a:r>
              <a:rPr lang="ru-RU" b="1" i="1" dirty="0"/>
              <a:t>Заповедь 9.  Творчество.</a:t>
            </a:r>
            <a:endParaRPr lang="ru-RU" dirty="0"/>
          </a:p>
        </p:txBody>
      </p:sp>
      <p:sp>
        <p:nvSpPr>
          <p:cNvPr id="3" name="Объект 2"/>
          <p:cNvSpPr>
            <a:spLocks noGrp="1"/>
          </p:cNvSpPr>
          <p:nvPr>
            <p:ph sz="quarter" idx="1"/>
          </p:nvPr>
        </p:nvSpPr>
        <p:spPr>
          <a:xfrm>
            <a:off x="539552" y="1124744"/>
            <a:ext cx="7467600" cy="4873752"/>
          </a:xfrm>
        </p:spPr>
        <p:txBody>
          <a:bodyPr/>
          <a:lstStyle/>
          <a:p>
            <a:r>
              <a:rPr lang="ru-RU" dirty="0"/>
              <a:t> </a:t>
            </a:r>
            <a:r>
              <a:rPr lang="ru-RU" sz="2000" dirty="0"/>
              <a:t>В творчестве ребёнок может выразить себя: свои мысли, чувства, эмоции. Он может создать мир по своим законам, почувствовать радость и удовлетворение. В творчестве ребёнок может проявить негативные чувства и переживания и освободиться от них. Через творчество ребёнок постигает прекрасное, гармонию мира.</a:t>
            </a:r>
          </a:p>
        </p:txBody>
      </p:sp>
      <p:pic>
        <p:nvPicPr>
          <p:cNvPr id="6146" name="Picture 2" descr="https://static.tildacdn.com/tild3061-3831-4634-b666-653136323233/130639555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56518" y="3212976"/>
            <a:ext cx="4523861" cy="3392896"/>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https://avatars.mds.yandex.net/get-zen_doc/1640172/pub_5e2be09aecfb8000b92cd6f8_5e2be54de4fff000ae0b27c9/scale_120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7544" y="3197696"/>
            <a:ext cx="3408176" cy="34081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1037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148"/>
                                        </p:tgtEl>
                                        <p:attrNameLst>
                                          <p:attrName>style.visibility</p:attrName>
                                        </p:attrNameLst>
                                      </p:cBhvr>
                                      <p:to>
                                        <p:strVal val="visible"/>
                                      </p:to>
                                    </p:set>
                                    <p:animEffect transition="in" filter="circle(in)">
                                      <p:cBhvr>
                                        <p:cTn id="7" dur="2000"/>
                                        <p:tgtEl>
                                          <p:spTgt spid="614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146"/>
                                        </p:tgtEl>
                                        <p:attrNameLst>
                                          <p:attrName>style.visibility</p:attrName>
                                        </p:attrNameLst>
                                      </p:cBhvr>
                                      <p:to>
                                        <p:strVal val="visible"/>
                                      </p:to>
                                    </p:set>
                                    <p:anim calcmode="lin" valueType="num">
                                      <p:cBhvr additive="base">
                                        <p:cTn id="12" dur="500" fill="hold"/>
                                        <p:tgtEl>
                                          <p:spTgt spid="6146"/>
                                        </p:tgtEl>
                                        <p:attrNameLst>
                                          <p:attrName>ppt_x</p:attrName>
                                        </p:attrNameLst>
                                      </p:cBhvr>
                                      <p:tavLst>
                                        <p:tav tm="0">
                                          <p:val>
                                            <p:strVal val="#ppt_x"/>
                                          </p:val>
                                        </p:tav>
                                        <p:tav tm="100000">
                                          <p:val>
                                            <p:strVal val="#ppt_x"/>
                                          </p:val>
                                        </p:tav>
                                      </p:tavLst>
                                    </p:anim>
                                    <p:anim calcmode="lin" valueType="num">
                                      <p:cBhvr additive="base">
                                        <p:cTn id="13"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29074"/>
            <a:ext cx="7467600" cy="1143000"/>
          </a:xfrm>
        </p:spPr>
        <p:txBody>
          <a:bodyPr/>
          <a:lstStyle/>
          <a:p>
            <a:r>
              <a:rPr lang="ru-RU" b="1" i="1" dirty="0"/>
              <a:t>Заповедь 10. Питание.</a:t>
            </a:r>
            <a:endParaRPr lang="ru-RU" dirty="0"/>
          </a:p>
        </p:txBody>
      </p:sp>
      <p:sp>
        <p:nvSpPr>
          <p:cNvPr id="3" name="Объект 2"/>
          <p:cNvSpPr>
            <a:spLocks noGrp="1"/>
          </p:cNvSpPr>
          <p:nvPr>
            <p:ph sz="quarter" idx="1"/>
          </p:nvPr>
        </p:nvSpPr>
        <p:spPr>
          <a:xfrm>
            <a:off x="467544" y="1196752"/>
            <a:ext cx="7467600" cy="4873752"/>
          </a:xfrm>
        </p:spPr>
        <p:txBody>
          <a:bodyPr>
            <a:normAutofit/>
          </a:bodyPr>
          <a:lstStyle/>
          <a:p>
            <a:pPr marL="0" indent="0">
              <a:buNone/>
            </a:pPr>
            <a:r>
              <a:rPr lang="ru-RU" sz="1600" dirty="0"/>
              <a:t> </a:t>
            </a:r>
            <a:r>
              <a:rPr lang="ru-RU" sz="1600" dirty="0" smtClean="0"/>
              <a:t>  Детям </a:t>
            </a:r>
            <a:r>
              <a:rPr lang="ru-RU" sz="1600" dirty="0"/>
              <a:t>для полноценного роста и развития необходимо рациональное питание. В организации питания ребёнка следует придерживаться простых, но очень важных </a:t>
            </a:r>
            <a:r>
              <a:rPr lang="ru-RU" sz="1600" dirty="0" smtClean="0"/>
              <a:t>правил. Питание </a:t>
            </a:r>
            <a:r>
              <a:rPr lang="ru-RU" sz="1600" dirty="0"/>
              <a:t>по режиму.</a:t>
            </a:r>
          </a:p>
          <a:p>
            <a:pPr marL="0" indent="0">
              <a:buNone/>
            </a:pPr>
            <a:r>
              <a:rPr lang="ru-RU" sz="1600" dirty="0" smtClean="0"/>
              <a:t>   Для </a:t>
            </a:r>
            <a:r>
              <a:rPr lang="ru-RU" sz="1600" dirty="0"/>
              <a:t>приготовления пищи использовать продукты, не содержащие консервантов, синтетических </a:t>
            </a:r>
            <a:r>
              <a:rPr lang="ru-RU" sz="1600" dirty="0" smtClean="0"/>
              <a:t>добавок. Включать </a:t>
            </a:r>
            <a:r>
              <a:rPr lang="ru-RU" sz="1600" dirty="0"/>
              <a:t>в рацион питания ребёнка богатые витаминами и минеральными веществами продукты, особенно в весенний период</a:t>
            </a:r>
            <a:r>
              <a:rPr lang="ru-RU" sz="1600" dirty="0" smtClean="0"/>
              <a:t>.</a:t>
            </a:r>
          </a:p>
          <a:p>
            <a:pPr marL="0" indent="0">
              <a:buNone/>
            </a:pPr>
            <a:r>
              <a:rPr lang="ru-RU" sz="1600" dirty="0" smtClean="0"/>
              <a:t>   Важно </a:t>
            </a:r>
            <a:r>
              <a:rPr lang="ru-RU" sz="1600" dirty="0"/>
              <a:t>помнить, что иногда дети хотят ту или иную еду потому, что это потребность их организма.</a:t>
            </a:r>
          </a:p>
          <a:p>
            <a:endParaRPr lang="ru-RU" dirty="0"/>
          </a:p>
        </p:txBody>
      </p:sp>
      <p:pic>
        <p:nvPicPr>
          <p:cNvPr id="7170" name="Picture 2" descr="https://ruzaria.ru/wp-content/uploads/2020/07/AdobeStock_232329133-1024x663.jpe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64698" y="3697187"/>
            <a:ext cx="4239833" cy="2745127"/>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https://nashalady.com/wp-content/uploads/2018/10/6c4f37cc3182d1055c72a4f5eec64a0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5299" y="3665104"/>
            <a:ext cx="3907076" cy="27882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8451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2"/>
                                        </p:tgtEl>
                                        <p:attrNameLst>
                                          <p:attrName>style.visibility</p:attrName>
                                        </p:attrNameLst>
                                      </p:cBhvr>
                                      <p:to>
                                        <p:strVal val="visible"/>
                                      </p:to>
                                    </p:set>
                                    <p:anim calcmode="lin" valueType="num">
                                      <p:cBhvr additive="base">
                                        <p:cTn id="7" dur="500" fill="hold"/>
                                        <p:tgtEl>
                                          <p:spTgt spid="7172"/>
                                        </p:tgtEl>
                                        <p:attrNameLst>
                                          <p:attrName>ppt_x</p:attrName>
                                        </p:attrNameLst>
                                      </p:cBhvr>
                                      <p:tavLst>
                                        <p:tav tm="0">
                                          <p:val>
                                            <p:strVal val="#ppt_x"/>
                                          </p:val>
                                        </p:tav>
                                        <p:tav tm="100000">
                                          <p:val>
                                            <p:strVal val="#ppt_x"/>
                                          </p:val>
                                        </p:tav>
                                      </p:tavLst>
                                    </p:anim>
                                    <p:anim calcmode="lin" valueType="num">
                                      <p:cBhvr additive="base">
                                        <p:cTn id="8" dur="500" fill="hold"/>
                                        <p:tgtEl>
                                          <p:spTgt spid="717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7170"/>
                                        </p:tgtEl>
                                        <p:attrNameLst>
                                          <p:attrName>style.visibility</p:attrName>
                                        </p:attrNameLst>
                                      </p:cBhvr>
                                      <p:to>
                                        <p:strVal val="visible"/>
                                      </p:to>
                                    </p:set>
                                    <p:animEffect transition="in" filter="randombar(horizontal)">
                                      <p:cBhvr>
                                        <p:cTn id="13"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
          </p:nvPr>
        </p:nvSpPr>
        <p:spPr>
          <a:xfrm>
            <a:off x="539552" y="5373216"/>
            <a:ext cx="7467600" cy="4873752"/>
          </a:xfrm>
        </p:spPr>
        <p:txBody>
          <a:bodyPr/>
          <a:lstStyle/>
          <a:p>
            <a:r>
              <a:rPr lang="en-US" sz="1600" dirty="0">
                <a:hlinkClick r:id="rId2"/>
              </a:rPr>
              <a:t>https://</a:t>
            </a:r>
            <a:r>
              <a:rPr lang="en-US" sz="1600" dirty="0" smtClean="0">
                <a:hlinkClick r:id="rId2"/>
              </a:rPr>
              <a:t>infourok.ru/konsultaciya-dlya-roditelej-10-zapovedej-zdorovya-4043672.html</a:t>
            </a:r>
            <a:endParaRPr lang="ru-RU" sz="1600" dirty="0" smtClean="0"/>
          </a:p>
          <a:p>
            <a:endParaRPr lang="ru-RU" dirty="0"/>
          </a:p>
        </p:txBody>
      </p:sp>
      <p:sp>
        <p:nvSpPr>
          <p:cNvPr id="7" name="Заголовок 6"/>
          <p:cNvSpPr>
            <a:spLocks noGrp="1"/>
          </p:cNvSpPr>
          <p:nvPr>
            <p:ph type="title"/>
          </p:nvPr>
        </p:nvSpPr>
        <p:spPr/>
        <p:txBody>
          <a:bodyPr/>
          <a:lstStyle/>
          <a:p>
            <a:pPr algn="ctr"/>
            <a:r>
              <a:rPr lang="ru-RU" dirty="0" smtClean="0"/>
              <a:t>Спасибо за внимание!</a:t>
            </a:r>
            <a:endParaRPr lang="ru-RU" dirty="0"/>
          </a:p>
        </p:txBody>
      </p:sp>
      <p:pic>
        <p:nvPicPr>
          <p:cNvPr id="8" name="Picture 2" descr="https://yt3.ggpht.com/a/AATXAJzbpoIT6al-C6bIzJbVFYDjrL-rP4HMllL4qQ=s900-c-k-c0xffffffff-no-rj-m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43808" y="1988840"/>
            <a:ext cx="2664296" cy="26642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1763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
          </p:nvPr>
        </p:nvSpPr>
        <p:spPr>
          <a:xfrm>
            <a:off x="467544" y="404664"/>
            <a:ext cx="7467600" cy="4873752"/>
          </a:xfrm>
        </p:spPr>
        <p:txBody>
          <a:bodyPr>
            <a:normAutofit/>
          </a:bodyPr>
          <a:lstStyle/>
          <a:p>
            <a:pPr marL="0" indent="0" algn="ctr">
              <a:buNone/>
            </a:pPr>
            <a:r>
              <a:rPr lang="ru-RU" sz="2000" dirty="0" smtClean="0"/>
              <a:t>   Здоровье </a:t>
            </a:r>
            <a:r>
              <a:rPr lang="ru-RU" sz="2000" dirty="0"/>
              <a:t>— это состояние организма при определённом образе жизни. И для того чтобы наши дети были здоровы, нам необходимо привить ему этот здоровый образ жизни</a:t>
            </a:r>
            <a:r>
              <a:rPr lang="ru-RU" sz="2000" dirty="0" smtClean="0"/>
              <a:t>. </a:t>
            </a:r>
          </a:p>
          <a:p>
            <a:pPr marL="0" indent="0" algn="ctr">
              <a:buNone/>
            </a:pPr>
            <a:r>
              <a:rPr lang="ru-RU" sz="2000" dirty="0"/>
              <a:t> </a:t>
            </a:r>
            <a:r>
              <a:rPr lang="ru-RU" sz="2000" dirty="0" smtClean="0"/>
              <a:t>   Рассказывать </a:t>
            </a:r>
            <a:r>
              <a:rPr lang="ru-RU" sz="2000" dirty="0"/>
              <a:t>о здоровом образе жизни и просто, и сложно. Просто потому, что все составляющие очень просты и всем известны, а сложно потому, что рецептов здоровья много и  опять же все они очень просты.</a:t>
            </a:r>
          </a:p>
          <a:p>
            <a:pPr marL="0" indent="0" algn="ctr">
              <a:buNone/>
            </a:pPr>
            <a:r>
              <a:rPr lang="ru-RU" sz="2000" dirty="0" smtClean="0"/>
              <a:t>    Главные </a:t>
            </a:r>
            <a:r>
              <a:rPr lang="ru-RU" sz="2000" dirty="0"/>
              <a:t>рецепты выделили в 10 заповедей.</a:t>
            </a:r>
          </a:p>
          <a:p>
            <a:endParaRPr lang="ru-RU" dirty="0"/>
          </a:p>
        </p:txBody>
      </p:sp>
      <p:pic>
        <p:nvPicPr>
          <p:cNvPr id="4" name="Picture 2" descr="https://i2.wp.com/soznatelno.ru/wp-content/uploads/2017/07/pitanie-v-krugu-semyi.jpg?zoom=2&amp;resize=765%2C335&amp;ssl=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3356992"/>
            <a:ext cx="6696744" cy="30437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5996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i="1" dirty="0"/>
              <a:t>Заповедь 1.  Соблюдаем режим дня.</a:t>
            </a:r>
            <a:endParaRPr lang="ru-RU" dirty="0"/>
          </a:p>
        </p:txBody>
      </p:sp>
      <p:sp>
        <p:nvSpPr>
          <p:cNvPr id="3" name="Объект 2"/>
          <p:cNvSpPr>
            <a:spLocks noGrp="1"/>
          </p:cNvSpPr>
          <p:nvPr>
            <p:ph sz="quarter" idx="1"/>
          </p:nvPr>
        </p:nvSpPr>
        <p:spPr>
          <a:xfrm>
            <a:off x="467544" y="1340768"/>
            <a:ext cx="7467600" cy="2980928"/>
          </a:xfrm>
        </p:spPr>
        <p:txBody>
          <a:bodyPr/>
          <a:lstStyle/>
          <a:p>
            <a:pPr marL="0" indent="0">
              <a:buNone/>
            </a:pPr>
            <a:r>
              <a:rPr lang="ru-RU" dirty="0" smtClean="0"/>
              <a:t>  </a:t>
            </a:r>
            <a:r>
              <a:rPr lang="ru-RU" sz="1600" dirty="0" smtClean="0"/>
              <a:t>Очень </a:t>
            </a:r>
            <a:r>
              <a:rPr lang="ru-RU" sz="1600" dirty="0"/>
              <a:t>важно приучать ребёнка просыпаться и засыпать , кушать, играть, гулять, трудиться в одно и тоже время.</a:t>
            </a:r>
          </a:p>
          <a:p>
            <a:pPr marL="0" indent="0">
              <a:buNone/>
            </a:pPr>
            <a:r>
              <a:rPr lang="ru-RU" sz="1600" dirty="0" smtClean="0"/>
              <a:t>  Следует </a:t>
            </a:r>
            <a:r>
              <a:rPr lang="ru-RU" sz="1600" dirty="0"/>
              <a:t>уделять особое внимание полноценному сну ( своевременное засыпание — не позднее 21.00 -22.00, минимальная длительность сна-8 -10 часов</a:t>
            </a:r>
            <a:r>
              <a:rPr lang="ru-RU" sz="1600" dirty="0" smtClean="0"/>
              <a:t>).</a:t>
            </a:r>
          </a:p>
          <a:p>
            <a:pPr marL="0" indent="0">
              <a:buNone/>
            </a:pPr>
            <a:endParaRPr lang="ru-RU" dirty="0"/>
          </a:p>
          <a:p>
            <a:endParaRPr lang="ru-RU" dirty="0"/>
          </a:p>
        </p:txBody>
      </p:sp>
      <p:pic>
        <p:nvPicPr>
          <p:cNvPr id="8196" name="Picture 4" descr="https://ses-rb.ru/u/f/3/b/a/425a2-9da0-8d97-1ac1-c8e8e4f2412a-FHD.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0214" y="3522720"/>
            <a:ext cx="4536503" cy="2449472"/>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http://medvesti.com/uploads/posts/2017-08/1503404789_shutterstock_14989332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17024" y="3140968"/>
            <a:ext cx="4061916" cy="32129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1342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8196"/>
                                        </p:tgtEl>
                                        <p:attrNameLst>
                                          <p:attrName>style.visibility</p:attrName>
                                        </p:attrNameLst>
                                      </p:cBhvr>
                                      <p:to>
                                        <p:strVal val="visible"/>
                                      </p:to>
                                    </p:set>
                                    <p:animEffect transition="in" filter="wheel(1)">
                                      <p:cBhvr>
                                        <p:cTn id="7" dur="2000"/>
                                        <p:tgtEl>
                                          <p:spTgt spid="819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8198"/>
                                        </p:tgtEl>
                                        <p:attrNameLst>
                                          <p:attrName>style.visibility</p:attrName>
                                        </p:attrNameLst>
                                      </p:cBhvr>
                                      <p:to>
                                        <p:strVal val="visible"/>
                                      </p:to>
                                    </p:set>
                                    <p:animEffect transition="in" filter="randombar(horizontal)">
                                      <p:cBhvr>
                                        <p:cTn id="12" dur="500"/>
                                        <p:tgtEl>
                                          <p:spTgt spid="81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i="1" dirty="0"/>
              <a:t>Заповедь 2.  Регламентируем нагрузки.</a:t>
            </a:r>
            <a:endParaRPr lang="ru-RU" dirty="0"/>
          </a:p>
        </p:txBody>
      </p:sp>
      <p:sp>
        <p:nvSpPr>
          <p:cNvPr id="3" name="Объект 2"/>
          <p:cNvSpPr>
            <a:spLocks noGrp="1"/>
          </p:cNvSpPr>
          <p:nvPr>
            <p:ph sz="quarter" idx="1"/>
          </p:nvPr>
        </p:nvSpPr>
        <p:spPr>
          <a:xfrm>
            <a:off x="34415" y="1484784"/>
            <a:ext cx="5266928" cy="4873752"/>
          </a:xfrm>
        </p:spPr>
        <p:txBody>
          <a:bodyPr>
            <a:normAutofit/>
          </a:bodyPr>
          <a:lstStyle/>
          <a:p>
            <a:pPr marL="0" indent="0">
              <a:buNone/>
            </a:pPr>
            <a:r>
              <a:rPr lang="ru-RU" sz="1700" dirty="0" smtClean="0"/>
              <a:t>   Очень </a:t>
            </a:r>
            <a:r>
              <a:rPr lang="ru-RU" sz="1700" dirty="0"/>
              <a:t>важно регламентировать как физические нагрузки, так и эмоциональные и интеллектуальные. Другими словами, жить под девизом «Делу время — потехе час</a:t>
            </a:r>
            <a:r>
              <a:rPr lang="ru-RU" sz="1700" dirty="0" smtClean="0"/>
              <a:t>».</a:t>
            </a:r>
          </a:p>
          <a:p>
            <a:pPr marL="0" indent="0">
              <a:buNone/>
            </a:pPr>
            <a:r>
              <a:rPr lang="ru-RU" sz="1700" dirty="0" smtClean="0"/>
              <a:t>   Нужно </a:t>
            </a:r>
            <a:r>
              <a:rPr lang="ru-RU" sz="1700" dirty="0"/>
              <a:t>внимательно следить за поведением ребёнка. При этом необходимо ориентироваться на его состояние. Потеря внимания, капризы, истерики, отказ от деятельности, расторможенность являются сигналом перегрузок. При первых признаках этих проявлений следует прекратить или снизить интенсивность деятельности или </a:t>
            </a:r>
            <a:r>
              <a:rPr lang="ru-RU" sz="1700" dirty="0" smtClean="0"/>
              <a:t>общения.</a:t>
            </a:r>
          </a:p>
          <a:p>
            <a:pPr marL="0" indent="0">
              <a:buNone/>
            </a:pPr>
            <a:r>
              <a:rPr lang="ru-RU" sz="1700" dirty="0" smtClean="0"/>
              <a:t>  При </a:t>
            </a:r>
            <a:r>
              <a:rPr lang="ru-RU" sz="1700" dirty="0"/>
              <a:t>первой возможности необходимо дать ребёнку отдохнуть. Лучший отдых — двигательная активность на свежем воздухе.</a:t>
            </a:r>
          </a:p>
          <a:p>
            <a:endParaRPr lang="ru-RU" dirty="0"/>
          </a:p>
        </p:txBody>
      </p:sp>
      <p:pic>
        <p:nvPicPr>
          <p:cNvPr id="10242" name="Picture 2" descr="https://lapabags.com/upload/medialibrary/338/338fdf2d519ddb0b3bde8c7fad9a5cea.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91586" y="3789040"/>
            <a:ext cx="3807655" cy="25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9093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i="1" dirty="0"/>
              <a:t>Заповедь 4.  Двигательная активность .  </a:t>
            </a:r>
            <a:endParaRPr lang="ru-RU" dirty="0"/>
          </a:p>
        </p:txBody>
      </p:sp>
      <p:sp>
        <p:nvSpPr>
          <p:cNvPr id="3" name="Объект 2"/>
          <p:cNvSpPr>
            <a:spLocks noGrp="1"/>
          </p:cNvSpPr>
          <p:nvPr>
            <p:ph sz="quarter" idx="1"/>
          </p:nvPr>
        </p:nvSpPr>
        <p:spPr>
          <a:xfrm>
            <a:off x="611560" y="1556792"/>
            <a:ext cx="4042792" cy="4709120"/>
          </a:xfrm>
        </p:spPr>
        <p:txBody>
          <a:bodyPr>
            <a:normAutofit fontScale="92500"/>
          </a:bodyPr>
          <a:lstStyle/>
          <a:p>
            <a:r>
              <a:rPr lang="ru-RU" dirty="0"/>
              <a:t> Движение — это естественное состояние ребёнка. Задача взрослых — создать условия для двигательной активности ребёнка. Лучшая среда для этого — детская площадка, парк, так как они сочетают два важных условия для двигательной активности -  пространство и свежий воздух.</a:t>
            </a:r>
          </a:p>
        </p:txBody>
      </p:sp>
      <p:sp>
        <p:nvSpPr>
          <p:cNvPr id="4" name="AutoShape 2" descr="https://www.hearthsong.com/medias/sys_master/images/images/hc4/h17/8799388172318/729268x.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2052" name="Picture 4" descr="http://ae01.alicdn.com/kf/H3873e0c947ff4a5289bbe75547f65bc3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0032" y="1556792"/>
            <a:ext cx="3888432" cy="41421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6195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fade">
                                      <p:cBhvr>
                                        <p:cTn id="7" dur="5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96551" y="-99392"/>
            <a:ext cx="7467600" cy="1143000"/>
          </a:xfrm>
        </p:spPr>
        <p:txBody>
          <a:bodyPr/>
          <a:lstStyle/>
          <a:p>
            <a:r>
              <a:rPr lang="ru-RU" b="1" i="1" dirty="0"/>
              <a:t>Заповедь 3. Свежий воздух.</a:t>
            </a:r>
            <a:endParaRPr lang="ru-RU" dirty="0"/>
          </a:p>
        </p:txBody>
      </p:sp>
      <p:sp>
        <p:nvSpPr>
          <p:cNvPr id="3" name="Объект 2"/>
          <p:cNvSpPr>
            <a:spLocks noGrp="1"/>
          </p:cNvSpPr>
          <p:nvPr>
            <p:ph sz="quarter" idx="1"/>
          </p:nvPr>
        </p:nvSpPr>
        <p:spPr>
          <a:xfrm>
            <a:off x="467544" y="1340768"/>
            <a:ext cx="7467600" cy="2404864"/>
          </a:xfrm>
        </p:spPr>
        <p:txBody>
          <a:bodyPr>
            <a:normAutofit/>
          </a:bodyPr>
          <a:lstStyle/>
          <a:p>
            <a:pPr marL="0" indent="0">
              <a:buNone/>
            </a:pPr>
            <a:r>
              <a:rPr lang="ru-RU" dirty="0" smtClean="0"/>
              <a:t>   Для </a:t>
            </a:r>
            <a:r>
              <a:rPr lang="ru-RU" dirty="0"/>
              <a:t>нормального функционирования детский мозг нуждается в большом количестве кислорода.</a:t>
            </a:r>
          </a:p>
          <a:p>
            <a:pPr marL="0" indent="0">
              <a:buNone/>
            </a:pPr>
            <a:r>
              <a:rPr lang="ru-RU" dirty="0" smtClean="0"/>
              <a:t>   Ежедневные </a:t>
            </a:r>
            <a:r>
              <a:rPr lang="ru-RU" dirty="0"/>
              <a:t>прогулки — эффективный метод закаливания ребёнка. </a:t>
            </a:r>
            <a:r>
              <a:rPr lang="ru-RU" dirty="0" smtClean="0"/>
              <a:t>Хорошо </a:t>
            </a:r>
            <a:r>
              <a:rPr lang="ru-RU" dirty="0"/>
              <a:t>сочетать прогулки со спортивными играми.</a:t>
            </a:r>
          </a:p>
          <a:p>
            <a:endParaRPr lang="ru-RU" dirty="0"/>
          </a:p>
        </p:txBody>
      </p:sp>
      <p:pic>
        <p:nvPicPr>
          <p:cNvPr id="1026" name="Picture 2" descr="https://www.auroramilitaryhousing.com/wp-content/uploads/2017/05/AdobeStock_56455621-1536x1024.jpe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0" y="3933056"/>
            <a:ext cx="4136306" cy="275753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infokam.su/wp-content/uploads/2020/11/01-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5503" y="3933056"/>
            <a:ext cx="4184848" cy="27859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3290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30"/>
                                        </p:tgtEl>
                                        <p:attrNameLst>
                                          <p:attrName>style.visibility</p:attrName>
                                        </p:attrNameLst>
                                      </p:cBhvr>
                                      <p:to>
                                        <p:strVal val="visible"/>
                                      </p:to>
                                    </p:set>
                                    <p:anim calcmode="lin" valueType="num">
                                      <p:cBhvr additive="base">
                                        <p:cTn id="7" dur="500" fill="hold"/>
                                        <p:tgtEl>
                                          <p:spTgt spid="1030"/>
                                        </p:tgtEl>
                                        <p:attrNameLst>
                                          <p:attrName>ppt_x</p:attrName>
                                        </p:attrNameLst>
                                      </p:cBhvr>
                                      <p:tavLst>
                                        <p:tav tm="0">
                                          <p:val>
                                            <p:strVal val="#ppt_x"/>
                                          </p:val>
                                        </p:tav>
                                        <p:tav tm="100000">
                                          <p:val>
                                            <p:strVal val="#ppt_x"/>
                                          </p:val>
                                        </p:tav>
                                      </p:tavLst>
                                    </p:anim>
                                    <p:anim calcmode="lin" valueType="num">
                                      <p:cBhvr additive="base">
                                        <p:cTn id="8" dur="500" fill="hold"/>
                                        <p:tgtEl>
                                          <p:spTgt spid="103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nodeType="click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wheel(1)">
                                      <p:cBhvr>
                                        <p:cTn id="13"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6632"/>
            <a:ext cx="7467600" cy="1143000"/>
          </a:xfrm>
        </p:spPr>
        <p:txBody>
          <a:bodyPr/>
          <a:lstStyle/>
          <a:p>
            <a:r>
              <a:rPr lang="ru-RU" b="1" i="1" dirty="0"/>
              <a:t>Заповедь 5. Физическая культура.</a:t>
            </a:r>
            <a:endParaRPr lang="ru-RU" dirty="0"/>
          </a:p>
        </p:txBody>
      </p:sp>
      <p:sp>
        <p:nvSpPr>
          <p:cNvPr id="3" name="Объект 2"/>
          <p:cNvSpPr>
            <a:spLocks noGrp="1"/>
          </p:cNvSpPr>
          <p:nvPr>
            <p:ph sz="quarter" idx="1"/>
          </p:nvPr>
        </p:nvSpPr>
        <p:spPr>
          <a:xfrm>
            <a:off x="629827" y="1412776"/>
            <a:ext cx="7824723" cy="2376264"/>
          </a:xfrm>
        </p:spPr>
        <p:txBody>
          <a:bodyPr>
            <a:normAutofit/>
          </a:bodyPr>
          <a:lstStyle/>
          <a:p>
            <a:pPr marL="0" indent="0">
              <a:buNone/>
            </a:pPr>
            <a:r>
              <a:rPr lang="ru-RU" dirty="0"/>
              <a:t>Систематические занятия физкультурой очень полезны для здоровья. Они укрепляют не только физическое здоровье, но и психику ребёнка, позитивно влияют на его характер, способствуют развитию волевых качеств, уверенности в себе, ответственности, умения дружить.</a:t>
            </a:r>
          </a:p>
          <a:p>
            <a:endParaRPr lang="ru-RU" dirty="0"/>
          </a:p>
        </p:txBody>
      </p:sp>
      <p:pic>
        <p:nvPicPr>
          <p:cNvPr id="3074" name="Picture 2" descr="https://www.parentsandkids.com/wp-content/uploads/2019/01/DSC_972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26432" y="3717032"/>
            <a:ext cx="4464496" cy="29716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2023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wipe(down)">
                                      <p:cBhvr>
                                        <p:cTn id="7"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i="1" dirty="0"/>
              <a:t>Заповедь 6. Водные процедуры.</a:t>
            </a:r>
            <a:endParaRPr lang="ru-RU" dirty="0"/>
          </a:p>
        </p:txBody>
      </p:sp>
      <p:sp>
        <p:nvSpPr>
          <p:cNvPr id="3" name="Объект 2"/>
          <p:cNvSpPr>
            <a:spLocks noGrp="1"/>
          </p:cNvSpPr>
          <p:nvPr>
            <p:ph sz="quarter" idx="1"/>
          </p:nvPr>
        </p:nvSpPr>
        <p:spPr/>
        <p:txBody>
          <a:bodyPr/>
          <a:lstStyle/>
          <a:p>
            <a:r>
              <a:rPr lang="ru-RU" dirty="0"/>
              <a:t>Значение водных процедур для здоровья человека известно издавна и подтверждено многовековым опытом. Они очень </a:t>
            </a:r>
            <a:r>
              <a:rPr lang="ru-RU" dirty="0" smtClean="0"/>
              <a:t>полезны </a:t>
            </a:r>
            <a:r>
              <a:rPr lang="ru-RU" dirty="0"/>
              <a:t>для здоровья, хорошего самочувствия, прекрасного настроения.</a:t>
            </a:r>
          </a:p>
        </p:txBody>
      </p:sp>
      <p:pic>
        <p:nvPicPr>
          <p:cNvPr id="4098" name="Picture 2" descr="https://s.alicdn.com/@sc01/kf/Hc90d6e454c0c4ab3a15e4b3c537dd0beh.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79912" y="3140968"/>
            <a:ext cx="4112568" cy="36085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0891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wheel(1)">
                                      <p:cBhvr>
                                        <p:cTn id="7" dur="2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i="1" dirty="0"/>
              <a:t>Заповедь 7. Простые приёмы массажа биологически активных точек рук, ступней, ушных раковин, лица и тела.</a:t>
            </a:r>
            <a:endParaRPr lang="ru-RU" dirty="0"/>
          </a:p>
        </p:txBody>
      </p:sp>
      <p:sp>
        <p:nvSpPr>
          <p:cNvPr id="3" name="Объект 2"/>
          <p:cNvSpPr>
            <a:spLocks noGrp="1"/>
          </p:cNvSpPr>
          <p:nvPr>
            <p:ph sz="quarter" idx="1"/>
          </p:nvPr>
        </p:nvSpPr>
        <p:spPr>
          <a:xfrm>
            <a:off x="0" y="1412776"/>
            <a:ext cx="7467600" cy="4873752"/>
          </a:xfrm>
        </p:spPr>
        <p:txBody>
          <a:bodyPr/>
          <a:lstStyle/>
          <a:p>
            <a:r>
              <a:rPr lang="ru-RU" dirty="0"/>
              <a:t>Массаж биологически активных точек, расположенных в области носа, глаз, ушей, у висков, на пальцах рук и ног, на кистях рук, на подошвах, путём надавливания, растирающих линейных и вращательных движений является прекрасным средством улучшения регуляции деятельности всех систем организма. Таким образом, он нормализует работу всех органов и систем, в том числе и психики.</a:t>
            </a:r>
          </a:p>
        </p:txBody>
      </p:sp>
      <p:pic>
        <p:nvPicPr>
          <p:cNvPr id="5122" name="Picture 2" descr="https://nictm.org/tpl/img/novosti/zorqBe9Jwjs.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04048" y="4437112"/>
            <a:ext cx="3724163" cy="23620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7991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Эркер">
  <a:themeElements>
    <a:clrScheme name="Эркер">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Эркер">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Эркер">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97</TotalTime>
  <Words>489</Words>
  <Application>Microsoft Office PowerPoint</Application>
  <PresentationFormat>Экран (4:3)</PresentationFormat>
  <Paragraphs>35</Paragraphs>
  <Slides>13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13</vt:i4>
      </vt:variant>
    </vt:vector>
  </HeadingPairs>
  <TitlesOfParts>
    <vt:vector size="14" baseType="lpstr">
      <vt:lpstr>Эркер</vt:lpstr>
      <vt:lpstr>10 заповедей здоровья</vt:lpstr>
      <vt:lpstr>Презентация PowerPoint</vt:lpstr>
      <vt:lpstr>Заповедь 1.  Соблюдаем режим дня.</vt:lpstr>
      <vt:lpstr>Заповедь 2.  Регламентируем нагрузки.</vt:lpstr>
      <vt:lpstr>Заповедь 4.  Двигательная активность .  </vt:lpstr>
      <vt:lpstr>Заповедь 3. Свежий воздух.</vt:lpstr>
      <vt:lpstr>Заповедь 5. Физическая культура.</vt:lpstr>
      <vt:lpstr>Заповедь 6. Водные процедуры.</vt:lpstr>
      <vt:lpstr>Заповедь 7. Простые приёмы массажа биологически активных точек рук, ступней, ушных раковин, лица и тела.</vt:lpstr>
      <vt:lpstr>Заповедь 8.  Тёплый, доброжелательный психологический климат в семье.</vt:lpstr>
      <vt:lpstr>Заповедь 9.  Творчество.</vt:lpstr>
      <vt:lpstr>Заповедь 10. Питание.</vt:lpstr>
      <vt:lpstr>Спасибо за внимание!</vt:lpstr>
    </vt:vector>
  </TitlesOfParts>
  <Company>HP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Admin</dc:creator>
  <cp:lastModifiedBy>Admin</cp:lastModifiedBy>
  <cp:revision>12</cp:revision>
  <dcterms:created xsi:type="dcterms:W3CDTF">2020-12-29T03:31:18Z</dcterms:created>
  <dcterms:modified xsi:type="dcterms:W3CDTF">2024-06-02T10:09:21Z</dcterms:modified>
</cp:coreProperties>
</file>