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6" d="112"/>
          <a:sy n="105" d="108"/>
        </p:scale>
        <p:origin x="-1854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F3EA7218-C776-429D-86E2-52360CC2A53D}" type="slidenum">
              <a:rPr/>
              <a:t>‹#›</a:t>
            </a:fld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EC7DDD25-BED3-43C9-9309-6F335780FCE8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C1580A48-6258-4FB8-93CB-D9E2DD40BA4B}" type="slidenum">
              <a:r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/>
          </p:nvPr>
        </p:nvSpPr>
        <p:spPr bwMode="auto">
          <a:xfrm>
            <a:off x="217800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/>
          </p:nvPr>
        </p:nvSpPr>
        <p:spPr bwMode="auto">
          <a:xfrm>
            <a:off x="344196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/>
          </p:nvPr>
        </p:nvSpPr>
        <p:spPr bwMode="auto">
          <a:xfrm>
            <a:off x="217800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/>
          </p:nvPr>
        </p:nvSpPr>
        <p:spPr bwMode="auto">
          <a:xfrm>
            <a:off x="344196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C5317C31-60D6-428F-A19D-5063ED565ACD}" type="slidenum">
              <a:rPr/>
              <a:t>‹#›</a:t>
            </a:fld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18F98A8F-9212-4FA3-8A59-F43D3D6F799E}" type="slidenum">
              <a:rPr/>
              <a:t>‹#›</a:t>
            </a:fld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2A38310B-93A7-4F55-9A26-3C6178656905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17F49E66-1FC7-42E2-A2B1-A30602EE7142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7F10A695-8CB1-4E36-8ABC-3B0174339B03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A94A5797-8D3F-433F-B264-91151D2E906A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 bwMode="auto">
          <a:xfrm>
            <a:off x="914400" y="274680"/>
            <a:ext cx="7763039" cy="5254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C7F70086-F42A-4F9C-8220-1FAA733CE308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6E0A1F1A-F683-4AC0-A019-57047C965D9A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A35983F3-1B24-4261-BE59-B23FD27A6534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C3FB9834-D92A-41DE-AA90-C9772EDA6BC9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840D2E60-A8A9-4290-BBC1-19EFFA5AFFFB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B7799849-B195-4B7B-ADA8-753871A35BEF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F2F5A47F-C538-4EEE-8FAB-85BC437D04A4}" type="slidenum">
              <a:r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/>
          </p:nvPr>
        </p:nvSpPr>
        <p:spPr bwMode="auto">
          <a:xfrm>
            <a:off x="217800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/>
          </p:nvPr>
        </p:nvSpPr>
        <p:spPr bwMode="auto">
          <a:xfrm>
            <a:off x="344196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/>
          </p:nvPr>
        </p:nvSpPr>
        <p:spPr bwMode="auto">
          <a:xfrm>
            <a:off x="217800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/>
          </p:nvPr>
        </p:nvSpPr>
        <p:spPr bwMode="auto">
          <a:xfrm>
            <a:off x="344196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4"/>
          </p:nvPr>
        </p:nvSpPr>
        <p:spPr bwMode="auto"/>
        <p:txBody>
          <a:bodyPr/>
          <a:lstStyle/>
          <a:p>
            <a:pPr>
              <a:defRPr/>
            </a:pPr>
            <a:fld id="{DBB1F503-81EF-4B25-82A4-9A6FA5AC932C}" type="slidenum">
              <a:rPr/>
              <a:t>‹#›</a:t>
            </a:fld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9F2E0A5B-77FD-42A7-95F5-51FB0DB72C8D}" type="slidenum">
              <a:rPr/>
              <a:t>‹#›</a:t>
            </a:fld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subTitle"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A0A207D3-A589-4CC8-97FA-69F761F968DC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AAFFF22E-8177-4B5B-9EF2-3D85FCC9D479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E55D0034-5F47-4666-90A6-832154504E2C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684CE749-C472-4E67-A845-DF231EDC3FCB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CF8B71E6-40F3-4794-972C-1E0C03A1FC4C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subTitle"/>
          </p:nvPr>
        </p:nvSpPr>
        <p:spPr bwMode="auto">
          <a:xfrm>
            <a:off x="914400" y="274680"/>
            <a:ext cx="7763039" cy="5254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4B7F7C32-C319-47E4-A28F-298E44BF8EFD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56599269-B39E-4AB0-AE0B-3BB54ECB7466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EAB77F28-C080-4E7D-A0AF-6B84569881C9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7A44D253-3D64-4565-AF7E-9969259128AD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FE112CF8-5666-419A-96A9-E01C3BF5AEE8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764C43B2-39F2-4372-8539-31C90E659015}" type="slidenum">
              <a:r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/>
          </p:nvPr>
        </p:nvSpPr>
        <p:spPr bwMode="auto">
          <a:xfrm>
            <a:off x="217800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/>
          </p:nvPr>
        </p:nvSpPr>
        <p:spPr bwMode="auto">
          <a:xfrm>
            <a:off x="3441960" y="144756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1" name="PlaceHolder 5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2" name="PlaceHolder 6"/>
          <p:cNvSpPr>
            <a:spLocks noGrp="1"/>
          </p:cNvSpPr>
          <p:nvPr>
            <p:ph/>
          </p:nvPr>
        </p:nvSpPr>
        <p:spPr bwMode="auto">
          <a:xfrm>
            <a:off x="217800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3" name="PlaceHolder 7"/>
          <p:cNvSpPr>
            <a:spLocks noGrp="1"/>
          </p:cNvSpPr>
          <p:nvPr>
            <p:ph/>
          </p:nvPr>
        </p:nvSpPr>
        <p:spPr bwMode="auto">
          <a:xfrm>
            <a:off x="3441960" y="3830400"/>
            <a:ext cx="120348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6"/>
          </p:nvPr>
        </p:nvSpPr>
        <p:spPr bwMode="auto"/>
        <p:txBody>
          <a:bodyPr/>
          <a:lstStyle/>
          <a:p>
            <a:pPr>
              <a:defRPr/>
            </a:pPr>
            <a:fld id="{FDDA715A-34E6-4E3A-845D-60040215E9D5}" type="slidenum">
              <a:rPr/>
              <a:t>‹#›</a:t>
            </a:fld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dt" idx="5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7EC35061-7D7F-474F-9600-2DE3B12CA8C5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0EE3BD3C-863D-4340-B1A5-69175FD452DB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 bwMode="auto">
          <a:xfrm>
            <a:off x="914400" y="274680"/>
            <a:ext cx="7763039" cy="5254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582A6AE0-EC96-4835-A4BE-E9263E593CC4}" type="slidenum">
              <a:r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5C7CBFAB-001D-4A65-9AFE-0FC57A3C60FF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 bwMode="auto">
          <a:xfrm>
            <a:off x="2829600" y="383040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702A7A06-3A9F-4912-89F0-E130FC20222C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91404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2829600" y="1447560"/>
            <a:ext cx="182412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914040" y="3830400"/>
            <a:ext cx="3738600" cy="2175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56674D88-74E8-4D7F-A7BE-CB5D3CA2CBCC}" type="slidenum">
              <a:r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AutoShape 2"/>
          <p:cNvSpPr/>
          <p:nvPr/>
        </p:nvSpPr>
        <p:spPr bwMode="auto">
          <a:xfrm>
            <a:off x="63360" y="69840"/>
            <a:ext cx="9012240" cy="6692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4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AutoShape 4"/>
          <p:cNvSpPr/>
          <p:nvPr/>
        </p:nvSpPr>
        <p:spPr bwMode="auto">
          <a:xfrm>
            <a:off x="65160" y="69840"/>
            <a:ext cx="9012240" cy="66913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4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dt" idx="1"/>
          </p:nvPr>
        </p:nvSpPr>
        <p:spPr bwMode="auto">
          <a:xfrm>
            <a:off x="6171840" y="6191280"/>
            <a:ext cx="2467080" cy="46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93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 lang="ru-RU" sz="18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>
              <a:lnSpc>
                <a:spcPct val="93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29.1.22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 Box 6"/>
          <p:cNvSpPr/>
          <p:nvPr/>
        </p:nvSpPr>
        <p:spPr bwMode="auto">
          <a:xfrm>
            <a:off x="914400" y="6172200"/>
            <a:ext cx="3962519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 bwMode="auto">
          <a:xfrm>
            <a:off x="145800" y="6210000"/>
            <a:ext cx="447480" cy="447480"/>
          </a:xfrm>
          <a:prstGeom prst="rect">
            <a:avLst/>
          </a:prstGeom>
          <a:solidFill>
            <a:srgbClr val="D16349"/>
          </a:solidFill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93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 lang="ru-RU" sz="18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>
              <a:lnSpc>
                <a:spcPct val="93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fld id="{33E194D9-C436-47EF-B555-D67ABF97D1F3}" type="slidenum">
              <a:rPr lang="ru-RU" sz="18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Rectangle 8"/>
          <p:cNvSpPr/>
          <p:nvPr/>
        </p:nvSpPr>
        <p:spPr bwMode="auto">
          <a:xfrm>
            <a:off x="63360" y="1449360"/>
            <a:ext cx="9021960" cy="1527120"/>
          </a:xfrm>
          <a:prstGeom prst="rect">
            <a:avLst/>
          </a:prstGeom>
          <a:solidFill>
            <a:srgbClr val="D1634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ectangle 9"/>
          <p:cNvSpPr/>
          <p:nvPr/>
        </p:nvSpPr>
        <p:spPr bwMode="auto">
          <a:xfrm>
            <a:off x="63360" y="1397160"/>
            <a:ext cx="9021960" cy="120600"/>
          </a:xfrm>
          <a:prstGeom prst="rect">
            <a:avLst/>
          </a:prstGeom>
          <a:solidFill>
            <a:srgbClr val="E4B7B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Rectangle 10"/>
          <p:cNvSpPr/>
          <p:nvPr/>
        </p:nvSpPr>
        <p:spPr bwMode="auto">
          <a:xfrm>
            <a:off x="63360" y="2976480"/>
            <a:ext cx="9021960" cy="109800"/>
          </a:xfrm>
          <a:prstGeom prst="rect">
            <a:avLst/>
          </a:prstGeom>
          <a:solidFill>
            <a:srgbClr val="8FB08C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title"/>
          </p:nvPr>
        </p:nvSpPr>
        <p:spPr bwMode="auto">
          <a:xfrm>
            <a:off x="457200" y="1506240"/>
            <a:ext cx="8220240" cy="1460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1800" b="0" strike="noStrike" spc="-1">
                <a:solidFill>
                  <a:srgbClr val="000000"/>
                </a:solidFill>
                <a:latin typeface="Perpetua"/>
              </a:rPr>
              <a:t>Click to edit the title text format</a:t>
            </a:r>
          </a:p>
        </p:txBody>
      </p:sp>
      <p:sp>
        <p:nvSpPr>
          <p:cNvPr id="11" name="PlaceHolder 4"/>
          <p:cNvSpPr>
            <a:spLocks noGrp="1"/>
          </p:cNvSpPr>
          <p:nvPr>
            <p:ph type="body"/>
          </p:nvPr>
        </p:nvSpPr>
        <p:spPr bwMode="auto">
          <a:xfrm>
            <a:off x="457200" y="1604880"/>
            <a:ext cx="8220240" cy="4516560"/>
          </a:xfrm>
          <a:prstGeom prst="rect">
            <a:avLst/>
          </a:prstGeom>
          <a:noFill/>
          <a:ln w="0">
            <a:noFill/>
          </a:ln>
        </p:spPr>
        <p:txBody>
          <a:bodyPr lIns="0" tIns="6480" rIns="0" bIns="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Click to edit the outline text format</a:t>
            </a:r>
          </a:p>
          <a:p>
            <a:pPr marL="343080" lvl="1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Second Outline Level</a:t>
            </a:r>
          </a:p>
          <a:p>
            <a:pPr marL="343080" lvl="2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Third Outline Level</a:t>
            </a:r>
          </a:p>
          <a:p>
            <a:pPr marL="343080" lvl="3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Fourth Outline Level</a:t>
            </a:r>
          </a:p>
          <a:p>
            <a:pPr marL="343080" lvl="4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Fifth Outline Level</a:t>
            </a:r>
          </a:p>
          <a:p>
            <a:pPr marL="343080" lvl="5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Sixth Outline Level</a:t>
            </a:r>
          </a:p>
          <a:p>
            <a:pPr marL="343080" lvl="6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" name="AutoShape 2"/>
          <p:cNvSpPr/>
          <p:nvPr/>
        </p:nvSpPr>
        <p:spPr bwMode="auto">
          <a:xfrm>
            <a:off x="63360" y="69840"/>
            <a:ext cx="9012240" cy="6692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4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1800" b="0" strike="noStrike" spc="-1">
                <a:solidFill>
                  <a:srgbClr val="000000"/>
                </a:solidFill>
                <a:latin typeface="Perpetua"/>
              </a:rPr>
              <a:t>Click to edit the title text format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dt" idx="3"/>
          </p:nvPr>
        </p:nvSpPr>
        <p:spPr bwMode="auto">
          <a:xfrm>
            <a:off x="6171840" y="6191280"/>
            <a:ext cx="2467080" cy="466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  <a:tab pos="723960" algn="l"/>
                <a:tab pos="1447920" algn="l"/>
                <a:tab pos="217188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 lang="ru-RU" sz="1800" b="0" strike="noStrike" spc="-1">
                <a:solidFill>
                  <a:srgbClr val="000000"/>
                </a:solidFill>
                <a:latin typeface="Perpetua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  <a:tab pos="723960" algn="l"/>
                <a:tab pos="1447920" algn="l"/>
                <a:tab pos="217188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Perpetua"/>
              </a:rPr>
              <a:t>29.1.22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Text Box 5"/>
          <p:cNvSpPr/>
          <p:nvPr/>
        </p:nvSpPr>
        <p:spPr bwMode="auto">
          <a:xfrm>
            <a:off x="914400" y="6172200"/>
            <a:ext cx="3962519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sldNum" idx="4"/>
          </p:nvPr>
        </p:nvSpPr>
        <p:spPr bwMode="auto">
          <a:xfrm>
            <a:off x="145800" y="6210000"/>
            <a:ext cx="447480" cy="447480"/>
          </a:xfrm>
          <a:prstGeom prst="rect">
            <a:avLst/>
          </a:prstGeom>
          <a:solidFill>
            <a:srgbClr val="D16349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 lang="ru-RU" sz="1800" b="0" strike="noStrike" spc="-1">
                <a:solidFill>
                  <a:srgbClr val="000000"/>
                </a:solidFill>
                <a:latin typeface="Perpetua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fld id="{E9B7892C-FE66-4CBC-9B79-D2D8EBBEE774}" type="slidenum">
              <a:rPr lang="ru-RU" sz="1800" b="0" strike="noStrike" spc="-1">
                <a:solidFill>
                  <a:srgbClr val="000000"/>
                </a:solidFill>
                <a:latin typeface="Perpetua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 bwMode="auto">
          <a:xfrm>
            <a:off x="914040" y="1447560"/>
            <a:ext cx="373860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76000"/>
          </a:bodyPr>
          <a:lstStyle/>
          <a:p>
            <a:pPr marL="260640" indent="0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Click to edit the outline text format</a:t>
            </a:r>
          </a:p>
          <a:p>
            <a:pPr marL="260640" lvl="1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Second Outline Level</a:t>
            </a:r>
          </a:p>
          <a:p>
            <a:pPr marL="260640" lvl="2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Third Outline Level</a:t>
            </a:r>
          </a:p>
          <a:p>
            <a:pPr marL="260640" lvl="3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Fourth Outline Level</a:t>
            </a:r>
          </a:p>
          <a:p>
            <a:pPr marL="260640" lvl="4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Fifth Outline Level</a:t>
            </a:r>
          </a:p>
          <a:p>
            <a:pPr marL="260640" lvl="5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Sixth Outline Level</a:t>
            </a:r>
          </a:p>
          <a:p>
            <a:pPr marL="260640" lvl="6" indent="-26064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2" name="AutoShape 2"/>
          <p:cNvSpPr/>
          <p:nvPr/>
        </p:nvSpPr>
        <p:spPr bwMode="auto">
          <a:xfrm>
            <a:off x="63360" y="69840"/>
            <a:ext cx="9012240" cy="6692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48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1800" b="0" strike="noStrike" spc="-1">
                <a:solidFill>
                  <a:srgbClr val="000000"/>
                </a:solidFill>
                <a:latin typeface="Perpetua"/>
              </a:rPr>
              <a:t>Click to edit the title text format</a:t>
            </a:r>
          </a:p>
        </p:txBody>
      </p:sp>
      <p:sp>
        <p:nvSpPr>
          <p:cNvPr id="94" name="PlaceHolder 2"/>
          <p:cNvSpPr>
            <a:spLocks noGrp="1"/>
          </p:cNvSpPr>
          <p:nvPr>
            <p:ph type="dt" idx="5"/>
          </p:nvPr>
        </p:nvSpPr>
        <p:spPr bwMode="auto">
          <a:xfrm>
            <a:off x="6171840" y="6191280"/>
            <a:ext cx="2467080" cy="466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  <a:tab pos="723960" algn="l"/>
                <a:tab pos="1447920" algn="l"/>
                <a:tab pos="217188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 lang="ru-RU" sz="1800" b="0" strike="noStrike" spc="-1">
                <a:solidFill>
                  <a:srgbClr val="000000"/>
                </a:solidFill>
                <a:latin typeface="Perpetua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  <a:tab pos="723960" algn="l"/>
                <a:tab pos="1447920" algn="l"/>
                <a:tab pos="217188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Perpetua"/>
              </a:rPr>
              <a:t>29.1.22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 Box 5"/>
          <p:cNvSpPr/>
          <p:nvPr/>
        </p:nvSpPr>
        <p:spPr bwMode="auto">
          <a:xfrm>
            <a:off x="914400" y="6172200"/>
            <a:ext cx="3962519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sldNum" idx="6"/>
          </p:nvPr>
        </p:nvSpPr>
        <p:spPr bwMode="auto">
          <a:xfrm>
            <a:off x="145800" y="6210000"/>
            <a:ext cx="447480" cy="447480"/>
          </a:xfrm>
          <a:prstGeom prst="rect">
            <a:avLst/>
          </a:prstGeom>
          <a:solidFill>
            <a:srgbClr val="D16349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 lang="ru-RU" sz="1800" b="0" strike="noStrike" spc="-1">
                <a:solidFill>
                  <a:srgbClr val="000000"/>
                </a:solidFill>
                <a:latin typeface="Perpetua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fld id="{92FA8204-876B-4C93-9092-53BDCF12661D}" type="slidenum">
              <a:rPr lang="ru-RU" sz="1800" b="0" strike="noStrike" spc="-1">
                <a:solidFill>
                  <a:srgbClr val="000000"/>
                </a:solidFill>
                <a:latin typeface="Perpetua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 bwMode="auto">
          <a:xfrm>
            <a:off x="914400" y="1447560"/>
            <a:ext cx="7763039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Click to edit the outline text format</a:t>
            </a:r>
          </a:p>
          <a:p>
            <a:pPr marL="343080" lvl="1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Second Outline Level</a:t>
            </a:r>
          </a:p>
          <a:p>
            <a:pPr marL="343080" lvl="2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Third Outline Level</a:t>
            </a:r>
          </a:p>
          <a:p>
            <a:pPr marL="343080" lvl="3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Fourth Outline Level</a:t>
            </a:r>
          </a:p>
          <a:p>
            <a:pPr marL="343080" lvl="4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Fifth Outline Level</a:t>
            </a:r>
          </a:p>
          <a:p>
            <a:pPr marL="343080" lvl="5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Sixth Outline Level</a:t>
            </a:r>
          </a:p>
          <a:p>
            <a:pPr marL="343080" lvl="6" indent="-343080">
              <a:lnSpc>
                <a:spcPct val="98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1506240"/>
            <a:ext cx="8229600" cy="146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4000" b="1" strike="noStrike" spc="-1">
                <a:solidFill>
                  <a:srgbClr val="FFFFFF"/>
                </a:solidFill>
                <a:latin typeface="Franklin Gothic Book"/>
              </a:rPr>
              <a:t>Демографическая ситуация в современной России</a:t>
            </a:r>
            <a:endParaRPr lang="en-US" sz="40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7" name="Text Box 3"/>
          <p:cNvSpPr/>
          <p:nvPr/>
        </p:nvSpPr>
        <p:spPr bwMode="auto">
          <a:xfrm>
            <a:off x="3456000" y="3295800"/>
            <a:ext cx="1623960" cy="44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200" b="1" strike="noStrike" spc="-1">
                <a:solidFill>
                  <a:srgbClr val="464646"/>
                </a:solidFill>
                <a:latin typeface="Arial"/>
              </a:rPr>
              <a:t>11 класс</a:t>
            </a:r>
            <a:endParaRPr lang="en-US" sz="2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/>
          </p:nvPr>
        </p:nvSpPr>
        <p:spPr bwMode="auto">
          <a:xfrm>
            <a:off x="216000" y="382680"/>
            <a:ext cx="8991360" cy="271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1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января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smtClean="0">
                <a:solidFill>
                  <a:srgbClr val="000000"/>
                </a:solidFill>
                <a:latin typeface="Arial"/>
              </a:rPr>
              <a:t>202</a:t>
            </a:r>
            <a:r>
              <a:rPr lang="ru-RU" sz="2200" b="0" strike="noStrike" spc="-1" dirty="0" smtClean="0">
                <a:solidFill>
                  <a:srgbClr val="000000"/>
                </a:solidFill>
                <a:latin typeface="Arial"/>
              </a:rPr>
              <a:t>4</a:t>
            </a:r>
            <a:r>
              <a:rPr lang="en-US" sz="2200" b="0" strike="noStrike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в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России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проживают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  </a:t>
            </a:r>
            <a:r>
              <a:rPr lang="ru-RU" sz="2400" b="1" dirty="0" smtClean="0"/>
              <a:t>146 150 </a:t>
            </a:r>
            <a:r>
              <a:rPr lang="ru-RU" sz="2400" b="1" dirty="0"/>
              <a:t>789 </a:t>
            </a:r>
            <a:r>
              <a:rPr lang="en-US" sz="2200" b="0" strike="noStrike" spc="-1" dirty="0" err="1" smtClean="0">
                <a:solidFill>
                  <a:srgbClr val="000000"/>
                </a:solidFill>
                <a:latin typeface="Arial"/>
              </a:rPr>
              <a:t>человек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По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данным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Федеральной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службы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государственной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статистики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численность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населения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снизилась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с </a:t>
            </a:r>
            <a:r>
              <a:rPr lang="en-US" sz="2200" b="1" strike="noStrike" spc="-1" dirty="0">
                <a:solidFill>
                  <a:srgbClr val="FF0000"/>
                </a:solidFill>
                <a:latin typeface="Arial"/>
              </a:rPr>
              <a:t>146,2 </a:t>
            </a:r>
            <a:r>
              <a:rPr lang="en-US" sz="2200" b="1" strike="noStrike" spc="-1" dirty="0" err="1">
                <a:solidFill>
                  <a:srgbClr val="FF0000"/>
                </a:solidFill>
                <a:latin typeface="Arial"/>
              </a:rPr>
              <a:t>миллиона</a:t>
            </a:r>
            <a:r>
              <a:rPr lang="en-US" sz="2200" b="1" strike="noStrike" spc="-1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человек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в 2020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году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Естественная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убыль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в 2021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году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в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России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составила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1" strike="noStrike" spc="-1" dirty="0">
                <a:solidFill>
                  <a:srgbClr val="000000"/>
                </a:solidFill>
                <a:latin typeface="Arial"/>
              </a:rPr>
              <a:t>1,04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миллиона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человек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При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этом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родились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в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стране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1,4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миллиона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младенцев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, а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умерли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2,44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миллиона</a:t>
            </a:r>
            <a:r>
              <a:rPr lang="en-US" sz="22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200" b="0" strike="noStrike" spc="-1" dirty="0" err="1">
                <a:solidFill>
                  <a:srgbClr val="000000"/>
                </a:solidFill>
                <a:latin typeface="Arial"/>
              </a:rPr>
              <a:t>россиян</a:t>
            </a:r>
            <a:r>
              <a:rPr lang="en-US" sz="2200" b="0" strike="noStrike" spc="-1" dirty="0" smtClean="0">
                <a:solidFill>
                  <a:srgbClr val="000000"/>
                </a:solidFill>
                <a:latin typeface="Arial"/>
              </a:rPr>
              <a:t>.</a:t>
            </a:r>
            <a:r>
              <a:rPr lang="ru-RU" sz="2200" b="0" strike="noStrike" spc="-1" dirty="0" smtClean="0">
                <a:solidFill>
                  <a:srgbClr val="000000"/>
                </a:solidFill>
                <a:latin typeface="Arial"/>
              </a:rPr>
              <a:t> 2023 год снова дал прирост населения.</a:t>
            </a:r>
            <a:endParaRPr lang="en-US" sz="2200" b="0" strike="noStrike" spc="-1" dirty="0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endParaRPr lang="en-US" sz="2200" b="0" strike="noStrike" spc="-1" dirty="0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69" name="Picture 2"/>
          <p:cNvPicPr/>
          <p:nvPr/>
        </p:nvPicPr>
        <p:blipFill>
          <a:blip r:embed="rId2"/>
          <a:stretch/>
        </p:blipFill>
        <p:spPr bwMode="auto">
          <a:xfrm>
            <a:off x="1595520" y="3024360"/>
            <a:ext cx="5892840" cy="3539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/>
          </p:nvPr>
        </p:nvSpPr>
        <p:spPr bwMode="auto">
          <a:xfrm>
            <a:off x="216000" y="228240"/>
            <a:ext cx="8856720" cy="2590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7500" lnSpcReduction="10000"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0" strike="noStrike" spc="-1" dirty="0">
                <a:solidFill>
                  <a:srgbClr val="000000"/>
                </a:solidFill>
                <a:latin typeface="Perpetua"/>
              </a:rPr>
              <a:t>  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</a:rPr>
              <a:t>Однако </a:t>
            </a:r>
            <a:r>
              <a:rPr lang="en-US" sz="2000" b="0" strike="noStrike" spc="-1" dirty="0" err="1" smtClean="0">
                <a:solidFill>
                  <a:srgbClr val="000000"/>
                </a:solidFill>
                <a:latin typeface="Arial"/>
              </a:rPr>
              <a:t>падение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</a:rPr>
              <a:t> уровня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 smtClean="0">
                <a:solidFill>
                  <a:srgbClr val="000000"/>
                </a:solidFill>
                <a:latin typeface="Arial"/>
              </a:rPr>
              <a:t>рождаемости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</a:rPr>
              <a:t> продолжается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В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детородный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возраст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вошло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малочисленное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поколение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90-х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годов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Росстат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ежегодное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снижение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числа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родившихся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</a:rPr>
              <a:t>-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45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тысяч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человек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000" dirty="0" smtClean="0"/>
              <a:t>Общероссийский </a:t>
            </a:r>
            <a:r>
              <a:rPr lang="ru-RU" sz="2000" dirty="0"/>
              <a:t>коэффициент </a:t>
            </a:r>
            <a:r>
              <a:rPr lang="ru-RU" sz="2000" b="1" dirty="0"/>
              <a:t>рождаемости</a:t>
            </a:r>
            <a:r>
              <a:rPr lang="ru-RU" sz="2000" dirty="0"/>
              <a:t> </a:t>
            </a:r>
            <a:r>
              <a:rPr lang="ru-RU" sz="2000" b="1" dirty="0"/>
              <a:t>снизился</a:t>
            </a:r>
            <a:r>
              <a:rPr lang="ru-RU" sz="2000" dirty="0"/>
              <a:t> с 1,5 в 2021 </a:t>
            </a:r>
            <a:r>
              <a:rPr lang="ru-RU" sz="2000" b="1" dirty="0"/>
              <a:t>году</a:t>
            </a:r>
            <a:r>
              <a:rPr lang="ru-RU" sz="2000" dirty="0"/>
              <a:t> до 1,4 </a:t>
            </a:r>
            <a:r>
              <a:rPr lang="ru-RU" sz="2000" b="1" dirty="0"/>
              <a:t>в</a:t>
            </a:r>
            <a:r>
              <a:rPr lang="ru-RU" sz="2000" dirty="0"/>
              <a:t> </a:t>
            </a:r>
            <a:r>
              <a:rPr lang="ru-RU" sz="2000" b="1" dirty="0"/>
              <a:t>2023</a:t>
            </a:r>
            <a:r>
              <a:rPr lang="ru-RU" sz="2000" dirty="0"/>
              <a:t> </a:t>
            </a:r>
            <a:r>
              <a:rPr lang="ru-RU" sz="2000" b="1" dirty="0" smtClean="0"/>
              <a:t>году. </a:t>
            </a:r>
            <a:r>
              <a:rPr lang="en-US" sz="2000" b="0" strike="noStrike" spc="-1" dirty="0" err="1" smtClean="0">
                <a:solidFill>
                  <a:srgbClr val="000000"/>
                </a:solidFill>
                <a:latin typeface="Arial"/>
              </a:rPr>
              <a:t>Рождаемость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в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России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сокращается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с 2014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хотя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темпы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этого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сокращения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замедляются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Смертность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в 2021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году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увеличилась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15,1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процента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из-за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COVID-19. 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71" name="Picture 2"/>
          <p:cNvPicPr/>
          <p:nvPr/>
        </p:nvPicPr>
        <p:blipFill>
          <a:blip r:embed="rId2"/>
          <a:stretch/>
        </p:blipFill>
        <p:spPr bwMode="auto">
          <a:xfrm>
            <a:off x="2195640" y="3398760"/>
            <a:ext cx="5400720" cy="3370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" name="TextBox 171"/>
          <p:cNvSpPr txBox="1"/>
          <p:nvPr/>
        </p:nvSpPr>
        <p:spPr bwMode="auto">
          <a:xfrm>
            <a:off x="179280" y="764640"/>
            <a:ext cx="8856720" cy="5750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algn="ctr">
              <a:lnSpc>
                <a:spcPct val="98000"/>
              </a:lnSpc>
              <a:spcBef>
                <a:spcPts val="1049"/>
              </a:spcBef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Причины снижения рождаемости в индустриальных странах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buClr>
                <a:srgbClr val="DE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кризис института семьи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(падение престижа семьи, семейных ценностей);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buClr>
                <a:srgbClr val="DE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изменение соц. статуса женщин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(женщина обеспечивает семью наравне с мужчиной, делает карьеру, становится экономически самостоятельной);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buClr>
                <a:srgbClr val="DE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распространение абортов;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buClr>
                <a:srgbClr val="DE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рост затрат на ребенка;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buClr>
                <a:srgbClr val="DE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отмирание экономической потребности в детях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(пенсионное обеспечение, гос. забота о пожилых, запрет на использование детского труда).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/>
          </p:nvPr>
        </p:nvSpPr>
        <p:spPr bwMode="auto">
          <a:xfrm>
            <a:off x="228600" y="151920"/>
            <a:ext cx="8610480" cy="3505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0" strike="noStrike" spc="-1" dirty="0">
                <a:solidFill>
                  <a:srgbClr val="000000"/>
                </a:solidFill>
                <a:latin typeface="Perpetua"/>
              </a:rPr>
              <a:t>   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Президент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предложил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семьям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с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доходами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ниже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прожиточного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минимума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человека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ежемесячно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начиная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1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января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2020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выплачивать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пособия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детей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от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трех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до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семи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лет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включительно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Выплаты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в 2020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году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составили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5,5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</a:rPr>
              <a:t>тысячи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рублей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, с 2021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- в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среднем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11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</a:rPr>
              <a:t>тысяч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рублей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ребенка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в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месяц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. С 1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февраля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2022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</a:rPr>
              <a:t>материнский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</a:rPr>
              <a:t>капитал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при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рождении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первого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ребенка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000" dirty="0"/>
              <a:t>составляет </a:t>
            </a:r>
            <a:r>
              <a:rPr lang="ru-RU" sz="2000" b="1" dirty="0"/>
              <a:t>630 380,78 </a:t>
            </a:r>
            <a:r>
              <a:rPr lang="en-US" sz="2000" b="0" strike="noStrike" spc="-1" dirty="0" err="1" smtClean="0">
                <a:solidFill>
                  <a:srgbClr val="000000"/>
                </a:solidFill>
                <a:latin typeface="Arial"/>
              </a:rPr>
              <a:t>рублей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второго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и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последующих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детей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- </a:t>
            </a:r>
            <a:r>
              <a:rPr lang="ru-RU" sz="2000" b="1" dirty="0"/>
              <a:t>833 </a:t>
            </a:r>
            <a:r>
              <a:rPr lang="en-US" sz="2000" b="0" strike="noStrike" spc="-1" dirty="0" err="1" smtClean="0">
                <a:solidFill>
                  <a:srgbClr val="000000"/>
                </a:solidFill>
                <a:latin typeface="Arial"/>
              </a:rPr>
              <a:t>тысяч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</a:rPr>
              <a:t>и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Arial"/>
              </a:rPr>
              <a:t>. 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74" name="Picture 2"/>
          <p:cNvPicPr/>
          <p:nvPr/>
        </p:nvPicPr>
        <p:blipFill>
          <a:blip r:embed="rId2"/>
          <a:stretch/>
        </p:blipFill>
        <p:spPr bwMode="auto">
          <a:xfrm>
            <a:off x="1440000" y="3024360"/>
            <a:ext cx="5975280" cy="3527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" name="TextBox 174"/>
          <p:cNvSpPr txBox="1"/>
          <p:nvPr/>
        </p:nvSpPr>
        <p:spPr bwMode="auto">
          <a:xfrm>
            <a:off x="468360" y="692280"/>
            <a:ext cx="8424720" cy="574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9500" lnSpcReduction="10000"/>
          </a:bodyPr>
          <a:lstStyle/>
          <a:p>
            <a:pPr algn="ctr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 dirty="0">
                <a:solidFill>
                  <a:srgbClr val="FF0000"/>
                </a:solidFill>
                <a:latin typeface="Perpetua"/>
              </a:rPr>
              <a:t>Гендерная диспропорция 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 dirty="0">
                <a:solidFill>
                  <a:srgbClr val="000000"/>
                </a:solidFill>
                <a:latin typeface="Perpetua"/>
              </a:rPr>
              <a:t>На 1 января 2022 года численность мужчин составила 67,7 млн. человек, женщин – 77,9 </a:t>
            </a:r>
            <a:r>
              <a:rPr lang="ru-RU" sz="2000" b="1" strike="noStrike" spc="-1" dirty="0" err="1">
                <a:solidFill>
                  <a:srgbClr val="000000"/>
                </a:solidFill>
                <a:latin typeface="Perpetua"/>
              </a:rPr>
              <a:t>млн.человек</a:t>
            </a:r>
            <a:r>
              <a:rPr lang="ru-RU" sz="2000" b="1" strike="noStrike" spc="-1" dirty="0">
                <a:solidFill>
                  <a:srgbClr val="000000"/>
                </a:solidFill>
                <a:latin typeface="Perpetua"/>
              </a:rPr>
              <a:t>.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Perpetua"/>
              </a:rPr>
              <a:t>На 1 января 2023 года - </a:t>
            </a:r>
            <a:r>
              <a:rPr lang="ru-RU" sz="2000" dirty="0"/>
              <a:t>68 092 712 </a:t>
            </a:r>
            <a:r>
              <a:rPr lang="ru-RU" sz="2000" dirty="0" smtClean="0"/>
              <a:t>и 78 </a:t>
            </a:r>
            <a:r>
              <a:rPr lang="ru-RU" sz="2000" dirty="0"/>
              <a:t>354 712 </a:t>
            </a:r>
            <a:r>
              <a:rPr lang="ru-RU" sz="2000" dirty="0" smtClean="0"/>
              <a:t>человек соответственно.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Perpetua"/>
              </a:rPr>
              <a:t>На 1000 мужчин к началу 2022 года приходилась 1151 женщина.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sz="2000" dirty="0"/>
              <a:t/>
            </a:r>
            <a:br>
              <a:rPr sz="2000" dirty="0"/>
            </a:br>
            <a:r>
              <a:rPr lang="ru-RU" sz="2000" b="0" strike="noStrike" spc="-1" dirty="0">
                <a:solidFill>
                  <a:srgbClr val="000000"/>
                </a:solidFill>
                <a:latin typeface="Perpetua"/>
              </a:rPr>
              <a:t>Численное превышение женщин над мужчинами в составе населения отмечается с 36 лет и с возрастом увеличивается. </a:t>
            </a:r>
            <a:r>
              <a:rPr lang="ru-RU" sz="2000" b="1" strike="noStrike" spc="-1" dirty="0">
                <a:solidFill>
                  <a:srgbClr val="000000"/>
                </a:solidFill>
                <a:latin typeface="Perpetua"/>
              </a:rPr>
              <a:t>Такое неблагоприятное соотношение сложилось из-за сохраняющегося высокого уровня преждевременной смертности мужчин.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sz="2000" dirty="0"/>
              <a:t/>
            </a:r>
            <a:br>
              <a:rPr sz="2000" dirty="0"/>
            </a:br>
            <a:r>
              <a:rPr lang="ru-RU" sz="2000" b="0" strike="noStrike" spc="-1" dirty="0">
                <a:solidFill>
                  <a:srgbClr val="000000"/>
                </a:solidFill>
                <a:latin typeface="Perpetua"/>
              </a:rPr>
              <a:t>В Ивановской, Новгородской, Орловской, Ярославской областях, а также в г. Санкт-Петербурге на 1000 мужчин приходится 1201 – 1221 женщины, женщин меньше чем мужчин только в Камчатском</a:t>
            </a:r>
            <a:r>
              <a:rPr sz="2000" dirty="0"/>
              <a:t/>
            </a:r>
            <a:br>
              <a:rPr sz="2000" dirty="0"/>
            </a:br>
            <a:r>
              <a:rPr lang="ru-RU" sz="2000" b="0" strike="noStrike" spc="-1" dirty="0">
                <a:solidFill>
                  <a:srgbClr val="000000"/>
                </a:solidFill>
                <a:latin typeface="Perpetua"/>
              </a:rPr>
              <a:t>крае, Чукотском автономном округе (на 1000 мужчин приходится 998 и 965 женщин соответственно).</a:t>
            </a:r>
            <a:endParaRPr lang="en-US" sz="2000" b="0" strike="noStrike" spc="-1" dirty="0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 bwMode="auto">
          <a:xfrm>
            <a:off x="304920" y="151920"/>
            <a:ext cx="8534160" cy="716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Средняя продолжительность жизни в России, 1960—2015 гг.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 bwMode="auto">
          <a:xfrm>
            <a:off x="144000" y="4392720"/>
            <a:ext cx="899964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6500" lnSpcReduction="10000"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   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В 2015 году в России был побит абсолютный рекорд средней продолжительности жизни за всю историю страны, включая советское время — средняя продолжительность жизни в России оказалась равна 71,39 года. Для мужчин — 65,92 лет, для женщин — 76,71. В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2019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году средняя продолжительность жизни составила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72,5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года. Это на восемь лет больше, чем в 2000 году. У женщин она составила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77,4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года, у мужчин -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67,5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года.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78" name="Picture 3"/>
          <p:cNvPicPr/>
          <p:nvPr/>
        </p:nvPicPr>
        <p:blipFill>
          <a:blip r:embed="rId2"/>
          <a:stretch/>
        </p:blipFill>
        <p:spPr bwMode="auto">
          <a:xfrm>
            <a:off x="1628640" y="766800"/>
            <a:ext cx="7010640" cy="369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1800" b="1" strike="noStrike" spc="-1">
                <a:solidFill>
                  <a:srgbClr val="FF0000"/>
                </a:solidFill>
                <a:latin typeface="Perpetua"/>
              </a:rPr>
              <a:t>НИЗКАЯ ПРОДОЛЖИТЕЛЬНОСТЬ ЖИЗНИ и ВЫСОКАЯ СМЕРТНОСТЬ </a:t>
            </a:r>
            <a:endParaRPr lang="en-US" sz="1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80" name="TextBox 179"/>
          <p:cNvSpPr txBox="1"/>
          <p:nvPr/>
        </p:nvSpPr>
        <p:spPr bwMode="auto">
          <a:xfrm>
            <a:off x="179280" y="836640"/>
            <a:ext cx="8785440" cy="5616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В России очень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высокий уровень смертности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(например, в Италии и Швеции приходится 102-103 смертей на каждые 100 рождений; в России же – более 160 смертей). Ее уровень поднялся с серединой 80-х гг. Наибольший рост - среди трудоспособного населения в возрасте 20-49 лет.</a:t>
            </a:r>
            <a:r>
              <a:rPr lang="ru-RU" sz="2000" b="0" i="1" strike="noStrike" spc="-1">
                <a:solidFill>
                  <a:srgbClr val="000000"/>
                </a:solidFill>
                <a:latin typeface="Perpetua"/>
              </a:rPr>
              <a:t> 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Наиболее распространенными причинами смерти в России являются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болезни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кровообращения, онкологические (рак), сердечно-сосудистые и др.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750"/>
              </a:spcBef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Серьезными причинами роста смертности в Россия являются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низкий уровень здравоохранения,</a:t>
            </a:r>
            <a:r>
              <a:rPr lang="ru-RU" sz="2000" b="0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бедность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(неполноценные питание, жилищные условия, отдых, нет доступа к достижениям здравоохранения и др.)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,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стрессы, духовное неблагополучие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(нравственная атмосфера и эмоциональное состояние общества).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 bwMode="auto">
          <a:xfrm>
            <a:off x="826920" y="11592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Процесс демографического старения населения 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82" name="TextBox 181"/>
          <p:cNvSpPr txBox="1"/>
          <p:nvPr/>
        </p:nvSpPr>
        <p:spPr bwMode="auto">
          <a:xfrm>
            <a:off x="108000" y="1052640"/>
            <a:ext cx="9036000" cy="5294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Согласно международным критериям, население считается старым, если доля людей в возрастах 65 лет и более во всем населении превышает 7%. 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В настоящее время каждый седьмой россиянин, т.е. </a:t>
            </a: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16,0%</a:t>
            </a: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 жителей страны, находится в возрасте 65 лет и более.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В структуре населения вышеуказанного возраста женщины составляют около двух третей (66,5%). В возрастной группе 85 лет и более численность женщин превышает численность мужчин в 3,1 раза.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Каждый четвертый житель России (35,0 млн. человек на 1 января 2022 г.) – в пенсионном возрасте.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/>
          </p:nvPr>
        </p:nvSpPr>
        <p:spPr bwMode="auto">
          <a:xfrm>
            <a:off x="71280" y="5334120"/>
            <a:ext cx="9072720" cy="1371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686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   </a:t>
            </a: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Возрастно-половая структура населения России в 2010 году. </a:t>
            </a:r>
            <a:r>
              <a:rPr lang="ru-RU" sz="2200" b="0" strike="noStrike" spc="-1">
                <a:solidFill>
                  <a:srgbClr val="000000"/>
                </a:solidFill>
                <a:latin typeface="Arial"/>
              </a:rPr>
              <a:t>На 2022 год ч</a:t>
            </a: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исло детей и подростков на 2</a:t>
            </a:r>
            <a:r>
              <a:rPr lang="ru-RU" sz="2200" b="0" strike="noStrike" spc="-1">
                <a:solidFill>
                  <a:srgbClr val="000000"/>
                </a:solidFill>
                <a:latin typeface="Arial"/>
              </a:rPr>
              <a:t>2</a:t>
            </a: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% меньше, чем лиц старше трудоспособного возраста.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84" name="Picture 2"/>
          <p:cNvPicPr/>
          <p:nvPr/>
        </p:nvPicPr>
        <p:blipFill>
          <a:blip r:embed="rId2"/>
          <a:stretch/>
        </p:blipFill>
        <p:spPr bwMode="auto">
          <a:xfrm>
            <a:off x="1565280" y="380880"/>
            <a:ext cx="5859360" cy="477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/>
          </p:nvPr>
        </p:nvSpPr>
        <p:spPr bwMode="auto">
          <a:xfrm>
            <a:off x="431280" y="4103280"/>
            <a:ext cx="8496360" cy="256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343080" indent="0">
              <a:lnSpc>
                <a:spcPct val="98000"/>
              </a:lnSpc>
              <a:spcAft>
                <a:spcPts val="1426"/>
              </a:spcAft>
              <a:buNone/>
              <a:tabLst>
                <a:tab pos="0" algn="l"/>
                <a:tab pos="34308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На 2022 год </a:t>
            </a: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показатель демографической нагрузки составляет </a:t>
            </a: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749 человек на 1000 человек </a:t>
            </a:r>
            <a:r>
              <a:rPr lang="ru-RU" sz="2400" b="0" strike="noStrike" spc="-1">
                <a:solidFill>
                  <a:srgbClr val="000000"/>
                </a:solidFill>
                <a:latin typeface="Perpetua"/>
              </a:rPr>
              <a:t>населения трудоспособного возраста, в т.ч. нагрузка детьми – 328 и людьми пенсионного возраста – 421.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86" name="Picture 2"/>
          <p:cNvPicPr/>
          <p:nvPr/>
        </p:nvPicPr>
        <p:blipFill>
          <a:blip r:embed="rId2"/>
          <a:stretch/>
        </p:blipFill>
        <p:spPr bwMode="auto">
          <a:xfrm>
            <a:off x="1655640" y="144360"/>
            <a:ext cx="5832720" cy="352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/>
          </p:nvPr>
        </p:nvSpPr>
        <p:spPr bwMode="auto">
          <a:xfrm>
            <a:off x="304560" y="456840"/>
            <a:ext cx="807228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57000" lnSpcReduction="20000"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0" strike="noStrike" spc="-1">
                <a:solidFill>
                  <a:srgbClr val="000000"/>
                </a:solidFill>
                <a:latin typeface="Perpetua"/>
              </a:rPr>
              <a:t>     </a:t>
            </a:r>
            <a:r>
              <a:rPr lang="en-US" sz="2600" b="1" strike="noStrike" spc="-1">
                <a:solidFill>
                  <a:srgbClr val="000000"/>
                </a:solidFill>
                <a:latin typeface="Arial"/>
              </a:rPr>
              <a:t>Демография</a:t>
            </a:r>
            <a:r>
              <a:rPr lang="en-US" sz="2600" b="0" strike="noStrike" spc="-1">
                <a:solidFill>
                  <a:srgbClr val="000000"/>
                </a:solidFill>
                <a:latin typeface="Arial"/>
              </a:rPr>
              <a:t> – наука о численности, составе и тенденциях изменения народонаселения. </a:t>
            </a: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600" b="1" strike="noStrike" spc="-1">
                <a:solidFill>
                  <a:srgbClr val="DE0000"/>
                </a:solidFill>
                <a:latin typeface="Perpetua"/>
              </a:rPr>
              <a:t>    </a:t>
            </a:r>
            <a:r>
              <a:rPr lang="ru-RU" sz="2600" b="1" strike="noStrike" spc="-1">
                <a:solidFill>
                  <a:srgbClr val="000000"/>
                </a:solidFill>
                <a:latin typeface="Perpetua"/>
              </a:rPr>
              <a:t>Депопуляция</a:t>
            </a:r>
            <a:r>
              <a:rPr lang="ru-RU" sz="2600" b="0" strike="noStrike" spc="-1">
                <a:solidFill>
                  <a:srgbClr val="000000"/>
                </a:solidFill>
                <a:latin typeface="Perpetua"/>
              </a:rPr>
              <a:t> – сокращение численности населения.</a:t>
            </a: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endParaRPr lang="en-US" sz="26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49" name="Picture 2"/>
          <p:cNvPicPr/>
          <p:nvPr/>
        </p:nvPicPr>
        <p:blipFill>
          <a:blip r:embed="rId2"/>
          <a:stretch/>
        </p:blipFill>
        <p:spPr bwMode="auto">
          <a:xfrm>
            <a:off x="1763640" y="2781360"/>
            <a:ext cx="5004000" cy="3529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" name="TextBox 186"/>
          <p:cNvSpPr txBox="1"/>
          <p:nvPr/>
        </p:nvSpPr>
        <p:spPr bwMode="auto">
          <a:xfrm>
            <a:off x="250560" y="836640"/>
            <a:ext cx="8713800" cy="5616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1" i="1" strike="noStrike" spc="-1">
                <a:solidFill>
                  <a:srgbClr val="FF0000"/>
                </a:solidFill>
                <a:latin typeface="Perpetua"/>
              </a:rPr>
              <a:t>Старение населения</a:t>
            </a: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 </a:t>
            </a:r>
            <a:r>
              <a:rPr lang="ru-RU" sz="2800" b="1" i="1" strike="noStrike" spc="-1">
                <a:solidFill>
                  <a:srgbClr val="000000"/>
                </a:solidFill>
                <a:latin typeface="Perpetua"/>
              </a:rPr>
              <a:t>(увеличение количества россиян старшего возраста при сокращении доли молодежи)</a:t>
            </a:r>
            <a:r>
              <a:rPr lang="ru-RU" sz="28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усиливает финансовую нагрузку на гос. бюджет, требует резкого увеличения налогов, радикальной реформы пенсионной системы </a:t>
            </a:r>
            <a:r>
              <a:rPr lang="ru-RU" sz="2800" b="1" i="1" strike="noStrike" spc="-1">
                <a:solidFill>
                  <a:srgbClr val="000000"/>
                </a:solidFill>
                <a:latin typeface="Perpetua"/>
              </a:rPr>
              <a:t>(в т.ч. повышения пенсионного возраста)</a:t>
            </a:r>
            <a:r>
              <a:rPr lang="ru-RU" sz="2800" b="1" strike="noStrike" spc="-1">
                <a:solidFill>
                  <a:srgbClr val="000000"/>
                </a:solidFill>
                <a:latin typeface="Perpetua"/>
              </a:rPr>
              <a:t>, </a:t>
            </a: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увеличения расходов на развитие социального обеспечения, медицинского обслуживания пожилых людей.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8" name="TextBox 187"/>
          <p:cNvSpPr txBox="1"/>
          <p:nvPr/>
        </p:nvSpPr>
        <p:spPr bwMode="auto">
          <a:xfrm>
            <a:off x="179280" y="549000"/>
            <a:ext cx="8785440" cy="5460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algn="ctr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1" i="1" strike="noStrike" spc="-1">
                <a:solidFill>
                  <a:srgbClr val="CC0000"/>
                </a:solidFill>
                <a:latin typeface="Perpetua"/>
              </a:rPr>
              <a:t>Проблемы миграции</a:t>
            </a:r>
            <a:r>
              <a:rPr lang="ru-RU" sz="2800" b="1" strike="noStrike" spc="-1">
                <a:solidFill>
                  <a:srgbClr val="003300"/>
                </a:solidFill>
                <a:latin typeface="Perpetua"/>
              </a:rPr>
              <a:t> 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0" i="1" strike="noStrike" spc="-1">
                <a:solidFill>
                  <a:srgbClr val="000000"/>
                </a:solidFill>
                <a:latin typeface="Perpetua"/>
              </a:rPr>
              <a:t>В течение 1990-х гг. интенсивно сокращалось население северных и восточных регионов России.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Perpetua"/>
              </a:rPr>
              <a:t>Проблемы с </a:t>
            </a:r>
            <a:r>
              <a:rPr lang="ru-RU" sz="2800" b="0" i="1" strike="noStrike" spc="-1">
                <a:solidFill>
                  <a:srgbClr val="000000"/>
                </a:solidFill>
                <a:latin typeface="Perpetua"/>
              </a:rPr>
              <a:t>мигрантами</a:t>
            </a:r>
            <a:r>
              <a:rPr lang="ru-RU" sz="2800" b="0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0" i="1" strike="noStrike" spc="-1">
                <a:solidFill>
                  <a:srgbClr val="000000"/>
                </a:solidFill>
                <a:latin typeface="Perpetua"/>
              </a:rPr>
              <a:t>(беженцами, вынужденными переселенцами)</a:t>
            </a:r>
            <a:r>
              <a:rPr lang="ru-RU" sz="2800" b="0" strike="noStrike" spc="-1">
                <a:solidFill>
                  <a:srgbClr val="000000"/>
                </a:solidFill>
                <a:latin typeface="Perpetua"/>
              </a:rPr>
              <a:t>. 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Perpetua"/>
              </a:rPr>
              <a:t>Их неустроенность </a:t>
            </a:r>
            <a:r>
              <a:rPr lang="ru-RU" sz="2000" b="0" i="1" strike="noStrike" spc="-1">
                <a:solidFill>
                  <a:srgbClr val="000000"/>
                </a:solidFill>
                <a:latin typeface="Perpetua"/>
              </a:rPr>
              <a:t>(отсутствие работы, жилья, средств существования)</a:t>
            </a:r>
            <a:r>
              <a:rPr lang="ru-RU" sz="2800" b="0" strike="noStrike" spc="-1">
                <a:solidFill>
                  <a:srgbClr val="000000"/>
                </a:solidFill>
                <a:latin typeface="Perpetua"/>
              </a:rPr>
              <a:t> создает социальную напряженность, ведет к росту преступности и межнациональных конфликтов.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/>
          </p:nvPr>
        </p:nvSpPr>
        <p:spPr bwMode="auto">
          <a:xfrm>
            <a:off x="4608360" y="215640"/>
            <a:ext cx="4230720" cy="6413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9000"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Миграционный прирост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населения России в 2019 году увеличился. В сравнении со странами СНГ — на 57,4% год к году, с другими странами — в 5,2 раза. Основными миграционными донорами России выступили Казахстан, Украина, Таджикистан и Армения.</a:t>
            </a:r>
            <a:r>
              <a:rPr sz="2000"/>
              <a:t/>
            </a:r>
            <a:br>
              <a:rPr sz="2000"/>
            </a:b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  Миграционный прирост за счет стран дальнего зарубежья в 2019 году выше максимума 2011 года. В наибольшей степени  увеличилось число</a:t>
            </a:r>
            <a:r>
              <a:rPr lang="en-US" sz="2000" b="0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прибывших из Китая, Сербии, Сирии. Число выбытий в страны дальнего зарубежья практически не изменилось. Из данных Росстата следует, что миграционный приток за 2021 год составил около 350 тыс. человек.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90" name="Picture 2"/>
          <p:cNvPicPr/>
          <p:nvPr/>
        </p:nvPicPr>
        <p:blipFill>
          <a:blip r:embed="rId2"/>
          <a:stretch/>
        </p:blipFill>
        <p:spPr bwMode="auto">
          <a:xfrm>
            <a:off x="304920" y="228600"/>
            <a:ext cx="4038480" cy="5937120"/>
          </a:xfrm>
          <a:prstGeom prst="rect">
            <a:avLst/>
          </a:prstGeom>
          <a:ln w="0">
            <a:noFill/>
          </a:ln>
        </p:spPr>
      </p:pic>
      <p:sp>
        <p:nvSpPr>
          <p:cNvPr id="191" name="Rectangle 3"/>
          <p:cNvSpPr/>
          <p:nvPr/>
        </p:nvSpPr>
        <p:spPr bwMode="auto">
          <a:xfrm>
            <a:off x="144360" y="6129360"/>
            <a:ext cx="45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Национальный состав мигрантов (согласно данным Росстата на 2018 год)</a:t>
            </a: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/>
          </p:nvPr>
        </p:nvSpPr>
        <p:spPr bwMode="auto">
          <a:xfrm>
            <a:off x="5688000" y="863640"/>
            <a:ext cx="3070080" cy="5688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264960"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  Городское население —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74%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, сельское —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26%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(2018). По состоянию на 1 января 2017 года 170 городов имели население численностью более 100 тысяч человек. 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93" name="Picture 2"/>
          <p:cNvPicPr/>
          <p:nvPr/>
        </p:nvPicPr>
        <p:blipFill>
          <a:blip r:embed="rId2"/>
          <a:stretch/>
        </p:blipFill>
        <p:spPr bwMode="auto">
          <a:xfrm>
            <a:off x="228600" y="1397160"/>
            <a:ext cx="5334120" cy="4492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4" name="Picture 1"/>
          <p:cNvPicPr/>
          <p:nvPr/>
        </p:nvPicPr>
        <p:blipFill>
          <a:blip r:embed="rId2"/>
          <a:stretch/>
        </p:blipFill>
        <p:spPr bwMode="auto">
          <a:xfrm>
            <a:off x="503280" y="431640"/>
            <a:ext cx="8280360" cy="4179960"/>
          </a:xfrm>
          <a:prstGeom prst="rect">
            <a:avLst/>
          </a:prstGeom>
          <a:ln w="0">
            <a:noFill/>
          </a:ln>
        </p:spPr>
      </p:pic>
      <p:sp>
        <p:nvSpPr>
          <p:cNvPr id="195" name="Text Box 2"/>
          <p:cNvSpPr/>
          <p:nvPr/>
        </p:nvSpPr>
        <p:spPr bwMode="auto">
          <a:xfrm>
            <a:off x="287280" y="4687920"/>
            <a:ext cx="8856720" cy="1224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3000"/>
              </a:lnSpc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По данным Росстата, в 2021 году в нашей стране 15 городов с численностью населения более 1 млн человек. Самые крупные из них – это Москва, где проживает 12,65 млн человек, Санкт-Петербург (5,38 млн) и Новосибирск (1,62 млн).</a:t>
            </a:r>
            <a:endParaRPr lang="en-US" sz="20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320"/>
            <a:ext cx="7772400" cy="639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3200" b="1" strike="noStrike" spc="-1">
                <a:solidFill>
                  <a:srgbClr val="000000"/>
                </a:solidFill>
                <a:latin typeface="Arial"/>
              </a:rPr>
              <a:t>Демографическая ситуация</a:t>
            </a:r>
            <a:endParaRPr lang="en-US" sz="32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 bwMode="auto">
          <a:xfrm>
            <a:off x="139680" y="1217160"/>
            <a:ext cx="4937039" cy="5334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Численность россиян убывает; 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Естественная убыль населения растет; 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Трудоспособное население сокращается. 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Прирост населения страны наблюдался в результате миграционного прироста.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В стране демографический кризис! </a:t>
            </a:r>
            <a:endParaRPr lang="en-US" sz="22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98" name="Picture 3"/>
          <p:cNvPicPr/>
          <p:nvPr/>
        </p:nvPicPr>
        <p:blipFill>
          <a:blip r:embed="rId2"/>
          <a:stretch/>
        </p:blipFill>
        <p:spPr bwMode="auto">
          <a:xfrm>
            <a:off x="4932360" y="4005360"/>
            <a:ext cx="3660840" cy="2050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3200" b="1" strike="noStrike" spc="-1">
                <a:solidFill>
                  <a:srgbClr val="FF0000"/>
                </a:solidFill>
                <a:latin typeface="Perpetua"/>
              </a:rPr>
              <a:t>Последствия депопуляции</a:t>
            </a:r>
            <a:endParaRPr lang="en-US" sz="32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00" name="TextBox 199"/>
          <p:cNvSpPr txBox="1"/>
          <p:nvPr/>
        </p:nvSpPr>
        <p:spPr bwMode="auto">
          <a:xfrm>
            <a:off x="826920" y="1052280"/>
            <a:ext cx="7848720" cy="4957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5000"/>
          </a:bodyPr>
          <a:lstStyle/>
          <a:p>
            <a:pPr>
              <a:lnSpc>
                <a:spcPct val="98000"/>
              </a:lnSpc>
              <a:spcBef>
                <a:spcPts val="150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Ухудшение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экономической</a:t>
            </a: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 ситуации в стране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(дефицит рабочей силы</a:t>
            </a:r>
            <a:r>
              <a:rPr lang="ru-RU" sz="2400" b="0" i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на рынке труда; предприятия вынуждены ограничивать свое развитие).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150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Осложнения в обеспечении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обороны</a:t>
            </a: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 страны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(к 2015 г. численность новобранцев сократилась вдвое).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Bef>
                <a:spcPts val="150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Perpetua"/>
              </a:rPr>
              <a:t>Проблемы 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приграничья (заселение пустынных приграничных территорий выходцами из перенаселенных сопредельных государств </a:t>
            </a:r>
            <a:r>
              <a:rPr lang="ru-RU" sz="2400" b="1" strike="noStrike" spc="-1">
                <a:solidFill>
                  <a:srgbClr val="000000"/>
                </a:solidFill>
                <a:latin typeface="Wingdings"/>
                <a:ea typeface="Wingdings"/>
              </a:rPr>
              <a:t></a:t>
            </a:r>
            <a:r>
              <a:rPr lang="ru-RU" sz="2400" b="1" i="1" strike="noStrike" spc="-1">
                <a:solidFill>
                  <a:srgbClr val="000000"/>
                </a:solidFill>
                <a:latin typeface="Perpetua"/>
              </a:rPr>
              <a:t> опасность их превращения в неподконтрольные участки).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 bwMode="auto">
          <a:xfrm>
            <a:off x="914400" y="274680"/>
            <a:ext cx="7763039" cy="1133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8000"/>
              </a:lnSpc>
              <a:buNone/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Решение демографических </a:t>
            </a:r>
            <a:r>
              <a:rPr sz="2800"/>
              <a:t/>
            </a:r>
            <a:br>
              <a:rPr sz="2800"/>
            </a:br>
            <a:r>
              <a:rPr lang="ru-RU" sz="2800" b="1" strike="noStrike" spc="-1">
                <a:solidFill>
                  <a:srgbClr val="FF0000"/>
                </a:solidFill>
                <a:latin typeface="Perpetua"/>
              </a:rPr>
              <a:t>    проблем</a:t>
            </a:r>
            <a:endParaRPr lang="en-US" sz="28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02" name="TextBox 201"/>
          <p:cNvSpPr txBox="1"/>
          <p:nvPr/>
        </p:nvSpPr>
        <p:spPr bwMode="auto">
          <a:xfrm>
            <a:off x="914400" y="1447560"/>
            <a:ext cx="7781760" cy="456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0000"/>
          </a:bodyPr>
          <a:lstStyle/>
          <a:p>
            <a:pPr marL="308520" indent="-308520">
              <a:lnSpc>
                <a:spcPct val="98000"/>
              </a:lnSpc>
              <a:spcBef>
                <a:spcPts val="125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Снижение смертности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(укрепление здоровья, совершенствование системы здравоохранения и мед. помощи). 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 marL="308520" indent="-308520">
              <a:lnSpc>
                <a:spcPct val="98000"/>
              </a:lnSpc>
              <a:spcBef>
                <a:spcPts val="125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Повышение рождаемости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(открытие перинатальных центров, система родовых сертификатов, финансовое стимулирование граждан к рождению детей, открытие новых яслей и детсадов, пропаганда культуры многодетности и др.).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 marL="308520" indent="-308520">
              <a:lnSpc>
                <a:spcPct val="98000"/>
              </a:lnSpc>
              <a:spcBef>
                <a:spcPts val="1250"/>
              </a:spcBef>
              <a:spcAft>
                <a:spcPts val="1426"/>
              </a:spcAft>
              <a:buClr>
                <a:srgbClr val="CC0000"/>
              </a:buClr>
              <a:buFont typeface="Wingdings"/>
              <a:buChar char=""/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Эффективная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миграционная политика</a:t>
            </a:r>
            <a:r>
              <a:rPr lang="ru-RU" sz="2000" b="1" strike="noStrike" spc="-1">
                <a:solidFill>
                  <a:srgbClr val="000000"/>
                </a:solidFill>
                <a:latin typeface="Perpetua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Perpetua"/>
              </a:rPr>
              <a:t>(выборочное привлечение иностранных мигрантов, сокращение эмиграционного потока, меры по сохранению численности населения в юго-восточных и северных регионах страны, стимулирование возвращения эмигрантов).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  <a:p>
            <a:pPr marL="308520" indent="-308520">
              <a:lnSpc>
                <a:spcPct val="98000"/>
              </a:lnSpc>
              <a:spcAft>
                <a:spcPts val="1426"/>
              </a:spcAft>
              <a:tabLst>
                <a:tab pos="0" algn="l"/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19" algn="l"/>
                <a:tab pos="4492800" algn="l"/>
                <a:tab pos="494172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/>
          </p:nvPr>
        </p:nvSpPr>
        <p:spPr bwMode="auto">
          <a:xfrm>
            <a:off x="144000" y="171360"/>
            <a:ext cx="4038840" cy="60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7000"/>
          </a:bodyPr>
          <a:lstStyle/>
          <a:p>
            <a:pPr marL="261719"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270000" algn="l"/>
                <a:tab pos="374760" algn="l"/>
                <a:tab pos="824040" algn="l"/>
                <a:tab pos="1273320" algn="l"/>
                <a:tab pos="1722600" algn="l"/>
                <a:tab pos="2171880" algn="l"/>
                <a:tab pos="2620800" algn="l"/>
                <a:tab pos="3070080" algn="l"/>
                <a:tab pos="3519360" algn="l"/>
                <a:tab pos="3968640" algn="l"/>
                <a:tab pos="4417920" algn="l"/>
                <a:tab pos="4867200" algn="l"/>
                <a:tab pos="5316480" algn="l"/>
                <a:tab pos="5765760" algn="l"/>
                <a:tab pos="6215039" algn="l"/>
                <a:tab pos="6664320" algn="l"/>
                <a:tab pos="7113600" algn="l"/>
                <a:tab pos="7562880" algn="l"/>
                <a:tab pos="8012160" algn="l"/>
                <a:tab pos="8461440" algn="l"/>
                <a:tab pos="891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   По данным Фонда Организации Объединенных Наций в области народонаселения, население Земли 31 октября 2011 года достигло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7 миллиардов 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человек. 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61719"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270000" algn="l"/>
                <a:tab pos="374760" algn="l"/>
                <a:tab pos="824040" algn="l"/>
                <a:tab pos="1273320" algn="l"/>
                <a:tab pos="1722600" algn="l"/>
                <a:tab pos="2171880" algn="l"/>
                <a:tab pos="2620800" algn="l"/>
                <a:tab pos="3070080" algn="l"/>
                <a:tab pos="3519360" algn="l"/>
                <a:tab pos="3968640" algn="l"/>
                <a:tab pos="4417920" algn="l"/>
                <a:tab pos="4867200" algn="l"/>
                <a:tab pos="5316480" algn="l"/>
                <a:tab pos="5765760" algn="l"/>
                <a:tab pos="6215039" algn="l"/>
                <a:tab pos="6664320" algn="l"/>
                <a:tab pos="7113600" algn="l"/>
                <a:tab pos="7562880" algn="l"/>
                <a:tab pos="8012160" algn="l"/>
                <a:tab pos="8461440" algn="l"/>
                <a:tab pos="891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    "Юбилейным" новорожденным стал россиянин – Петр Николаев весом 3,6 кг и ростом 50 см, родившийся в 00:02 в Калининграде.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 bwMode="auto">
          <a:xfrm>
            <a:off x="4679640" y="764704"/>
            <a:ext cx="3743639" cy="230425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98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  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На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январь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Arial"/>
              </a:rPr>
              <a:t>202</a:t>
            </a:r>
            <a:r>
              <a:rPr lang="ru-RU" sz="2400" b="1" strike="noStrike" spc="-1" dirty="0" smtClean="0">
                <a:solidFill>
                  <a:srgbClr val="000000"/>
                </a:solidFill>
                <a:latin typeface="Arial"/>
              </a:rPr>
              <a:t>4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года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население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Земли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составляет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приблизительно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400" b="1" strike="noStrike" spc="-1" dirty="0" smtClean="0">
                <a:solidFill>
                  <a:srgbClr val="000000"/>
                </a:solidFill>
                <a:latin typeface="Arial"/>
              </a:rPr>
              <a:t>8,1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миллиарда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strike="noStrike" spc="-1" dirty="0" err="1">
                <a:solidFill>
                  <a:srgbClr val="000000"/>
                </a:solidFill>
                <a:latin typeface="Arial"/>
              </a:rPr>
              <a:t>человек</a:t>
            </a: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. </a:t>
            </a:r>
            <a:endParaRPr lang="en-US" sz="2400" b="0" strike="noStrike" spc="-1" dirty="0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52" name="Picture 3"/>
          <p:cNvPicPr/>
          <p:nvPr/>
        </p:nvPicPr>
        <p:blipFill>
          <a:blip r:embed="rId2"/>
          <a:stretch/>
        </p:blipFill>
        <p:spPr bwMode="auto">
          <a:xfrm>
            <a:off x="4730760" y="3789040"/>
            <a:ext cx="3692519" cy="2690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3" name="Picture 1"/>
          <p:cNvPicPr/>
          <p:nvPr/>
        </p:nvPicPr>
        <p:blipFill>
          <a:blip r:embed="rId2"/>
          <a:stretch/>
        </p:blipFill>
        <p:spPr bwMode="auto">
          <a:xfrm>
            <a:off x="1523880" y="304920"/>
            <a:ext cx="5931000" cy="5257800"/>
          </a:xfrm>
          <a:prstGeom prst="rect">
            <a:avLst/>
          </a:prstGeom>
          <a:ln w="0">
            <a:noFill/>
          </a:ln>
        </p:spPr>
      </p:pic>
      <p:sp>
        <p:nvSpPr>
          <p:cNvPr id="154" name="Rectangle 2"/>
          <p:cNvSpPr/>
          <p:nvPr/>
        </p:nvSpPr>
        <p:spPr bwMode="auto">
          <a:xfrm>
            <a:off x="720720" y="5616720"/>
            <a:ext cx="8136000" cy="82187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Прогноз численности мирового населения. По оси ординат используется шкала (млн чел.) </a:t>
            </a:r>
            <a:endParaRPr lang="en-US" sz="24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456840"/>
            <a:ext cx="5334120" cy="1523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П.П. Семёнов-Тян-Шанский 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- инициатор  научно организованной переписи населения в начале 1897 года.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56" name="Picture 2"/>
          <p:cNvPicPr/>
          <p:nvPr/>
        </p:nvPicPr>
        <p:blipFill>
          <a:blip r:embed="rId2"/>
          <a:srcRect b="2057"/>
          <a:stretch/>
        </p:blipFill>
        <p:spPr bwMode="auto">
          <a:xfrm>
            <a:off x="228600" y="2209680"/>
            <a:ext cx="5819760" cy="4232520"/>
          </a:xfrm>
          <a:prstGeom prst="rect">
            <a:avLst/>
          </a:prstGeom>
          <a:ln w="0">
            <a:noFill/>
          </a:ln>
        </p:spPr>
      </p:pic>
      <p:pic>
        <p:nvPicPr>
          <p:cNvPr id="157" name="Picture 3"/>
          <p:cNvPicPr/>
          <p:nvPr/>
        </p:nvPicPr>
        <p:blipFill>
          <a:blip r:embed="rId3"/>
          <a:stretch/>
        </p:blipFill>
        <p:spPr bwMode="auto">
          <a:xfrm>
            <a:off x="6095880" y="304920"/>
            <a:ext cx="2895840" cy="3611519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8" name="Picture 1"/>
          <p:cNvPicPr/>
          <p:nvPr/>
        </p:nvPicPr>
        <p:blipFill>
          <a:blip r:embed="rId2"/>
          <a:stretch/>
        </p:blipFill>
        <p:spPr bwMode="auto">
          <a:xfrm>
            <a:off x="457200" y="228600"/>
            <a:ext cx="4191120" cy="2786040"/>
          </a:xfrm>
          <a:prstGeom prst="rect">
            <a:avLst/>
          </a:prstGeom>
          <a:ln w="0">
            <a:noFill/>
          </a:ln>
        </p:spPr>
      </p:pic>
      <p:sp>
        <p:nvSpPr>
          <p:cNvPr id="159" name="PlaceHolder 1"/>
          <p:cNvSpPr>
            <a:spLocks noGrp="1"/>
          </p:cNvSpPr>
          <p:nvPr>
            <p:ph/>
          </p:nvPr>
        </p:nvSpPr>
        <p:spPr bwMode="auto">
          <a:xfrm>
            <a:off x="5184720" y="468360"/>
            <a:ext cx="3748320" cy="5867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600" b="1" strike="noStrike" spc="-1">
                <a:solidFill>
                  <a:srgbClr val="000000"/>
                </a:solidFill>
                <a:latin typeface="Perpetua"/>
              </a:rPr>
              <a:t>   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Перепись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– это «моментальный снимок» всего населения страны в определенный момент времени. Во многих странах, как и в России, он делается приблизительно один раз в десять лет. Иногда проводится чаще, например, в Канаде - через каждые пять лет. Последняя перепись в России прошла в конце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2021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года.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104760" algn="l"/>
                <a:tab pos="554040" algn="l"/>
                <a:tab pos="1003320" algn="l"/>
                <a:tab pos="1452600" algn="l"/>
                <a:tab pos="1901880" algn="l"/>
                <a:tab pos="2351160" algn="l"/>
                <a:tab pos="2800440" algn="l"/>
                <a:tab pos="3249720" algn="l"/>
                <a:tab pos="3699000" algn="l"/>
                <a:tab pos="4148280" algn="l"/>
                <a:tab pos="4597560" algn="l"/>
                <a:tab pos="5046840" algn="l"/>
                <a:tab pos="5495760" algn="l"/>
                <a:tab pos="5945039" algn="l"/>
                <a:tab pos="6394320" algn="l"/>
                <a:tab pos="6843600" algn="l"/>
                <a:tab pos="7292880" algn="l"/>
                <a:tab pos="7742160" algn="l"/>
                <a:tab pos="8191440" algn="l"/>
                <a:tab pos="864072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60" name="Picture 3"/>
          <p:cNvPicPr/>
          <p:nvPr/>
        </p:nvPicPr>
        <p:blipFill>
          <a:blip r:embed="rId3"/>
          <a:stretch/>
        </p:blipFill>
        <p:spPr bwMode="auto">
          <a:xfrm>
            <a:off x="304920" y="3276720"/>
            <a:ext cx="4495680" cy="3381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Picture 1"/>
          <p:cNvPicPr/>
          <p:nvPr/>
        </p:nvPicPr>
        <p:blipFill>
          <a:blip r:embed="rId2"/>
          <a:srcRect r="26221"/>
          <a:stretch/>
        </p:blipFill>
        <p:spPr bwMode="auto">
          <a:xfrm>
            <a:off x="216000" y="1152360"/>
            <a:ext cx="4964039" cy="4451400"/>
          </a:xfrm>
          <a:prstGeom prst="rect">
            <a:avLst/>
          </a:prstGeom>
          <a:ln w="0">
            <a:noFill/>
          </a:ln>
        </p:spPr>
      </p:pic>
      <p:sp>
        <p:nvSpPr>
          <p:cNvPr id="162" name="PlaceHolder 1"/>
          <p:cNvSpPr>
            <a:spLocks noGrp="1"/>
          </p:cNvSpPr>
          <p:nvPr>
            <p:ph/>
          </p:nvPr>
        </p:nvSpPr>
        <p:spPr bwMode="auto">
          <a:xfrm>
            <a:off x="5179680" y="193680"/>
            <a:ext cx="3747960" cy="5410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7000" lnSpcReduction="10000"/>
          </a:bodyPr>
          <a:lstStyle/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РФ занимает </a:t>
            </a:r>
            <a:r>
              <a:rPr lang="en-US" sz="2400" b="1" strike="noStrike" spc="-1">
                <a:solidFill>
                  <a:srgbClr val="000000"/>
                </a:solidFill>
                <a:latin typeface="Arial"/>
              </a:rPr>
              <a:t>9 место 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в мире по числе жителей после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 Китая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Индии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США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Индонезии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Пакистана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Бразилии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Нигерии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  <a:p>
            <a:pPr marL="230400" indent="-23040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Бангладеш</a:t>
            </a:r>
            <a:endParaRPr lang="en-US" sz="2400" b="0" strike="noStrike" spc="-1">
              <a:solidFill>
                <a:srgbClr val="000000"/>
              </a:solidFill>
              <a:latin typeface="Perpetu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/>
          </p:nvPr>
        </p:nvSpPr>
        <p:spPr bwMode="auto">
          <a:xfrm>
            <a:off x="151920" y="152280"/>
            <a:ext cx="8920440" cy="3733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264960" indent="-26496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Clr>
                <a:srgbClr val="D16349"/>
              </a:buClr>
              <a:buSzPct val="85000"/>
              <a:buFont typeface="Wingdings 2"/>
              <a:buChar char=""/>
              <a:tabLst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Население распределено крайне неравномерно: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68,49%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 россиян проживают в европейской части России, составляющей 20,82% территории. Население Дальневосточного, Сибирского, Уральского, Приволжского федеральных округов сокращается, а население Центрального, Северо-Западного, Южного и Северо-Кавказского федеральных округов увеличивается. Таким образом, концентрация населения в западной части России продолжает расти. Плотность населения европейской части России — 27 чел./км², а азиатской— 3 чел./км². Среди субъектов федерации наибольшая плотность населения зарегистрирована в Москве — более 4626 чел./км², наименьшая — в Чукотском автономном округе — менее 0,07 чел./км². 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64" name="Picture 2"/>
          <p:cNvPicPr/>
          <p:nvPr/>
        </p:nvPicPr>
        <p:blipFill>
          <a:blip r:embed="rId2"/>
          <a:stretch/>
        </p:blipFill>
        <p:spPr bwMode="auto">
          <a:xfrm>
            <a:off x="1724040" y="3886200"/>
            <a:ext cx="5187960" cy="279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 bwMode="auto">
          <a:xfrm>
            <a:off x="380520" y="152280"/>
            <a:ext cx="8618760" cy="99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8120" algn="l"/>
                <a:tab pos="6737400" algn="l"/>
                <a:tab pos="7186680" algn="l"/>
                <a:tab pos="7635960" algn="l"/>
                <a:tab pos="8085240" algn="l"/>
                <a:tab pos="8534520" algn="l"/>
                <a:tab pos="898380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3200" b="1" strike="noStrike" spc="-1">
                <a:solidFill>
                  <a:srgbClr val="000000"/>
                </a:solidFill>
                <a:latin typeface="Arial"/>
              </a:rPr>
              <a:t>Демографический прогноз до 2036 года</a:t>
            </a:r>
            <a:endParaRPr lang="en-US" sz="3200" b="0" strike="noStrike" spc="-1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 bwMode="auto">
          <a:xfrm>
            <a:off x="70920" y="941040"/>
            <a:ext cx="8999640" cy="2514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264960" indent="0">
              <a:lnSpc>
                <a:spcPct val="100000"/>
              </a:lnSpc>
              <a:spcBef>
                <a:spcPts val="587"/>
              </a:spcBef>
              <a:spcAft>
                <a:spcPts val="1426"/>
              </a:spcAft>
              <a:buNone/>
              <a:tabLst>
                <a:tab pos="0" algn="l"/>
                <a:tab pos="264960" algn="l"/>
                <a:tab pos="369720" algn="l"/>
                <a:tab pos="819000" algn="l"/>
                <a:tab pos="1268280" algn="l"/>
                <a:tab pos="1717560" algn="l"/>
                <a:tab pos="2166840" algn="l"/>
                <a:tab pos="2616120" algn="l"/>
                <a:tab pos="3065400" algn="l"/>
                <a:tab pos="3514680" algn="l"/>
                <a:tab pos="3963960" algn="l"/>
                <a:tab pos="4413240" algn="l"/>
                <a:tab pos="4862520" algn="l"/>
                <a:tab pos="5311800" algn="l"/>
                <a:tab pos="5761080" algn="l"/>
                <a:tab pos="6210360" algn="l"/>
                <a:tab pos="6659640" algn="l"/>
                <a:tab pos="7108920" algn="l"/>
                <a:tab pos="7558200" algn="l"/>
                <a:tab pos="8007480" algn="l"/>
                <a:tab pos="8456760" algn="l"/>
                <a:tab pos="8906040" algn="l"/>
                <a:tab pos="8985240" algn="l"/>
                <a:tab pos="9434520" algn="l"/>
                <a:tab pos="9883800" algn="l"/>
                <a:tab pos="10333079" algn="l"/>
                <a:tab pos="10782360" algn="l"/>
              </a:tabLst>
              <a:defRPr/>
            </a:pPr>
            <a:r>
              <a:rPr lang="en-US" sz="2200" b="0" strike="noStrike" spc="-1">
                <a:solidFill>
                  <a:srgbClr val="000000"/>
                </a:solidFill>
                <a:latin typeface="Arial"/>
              </a:rPr>
              <a:t> 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Самый оптимистичный сценарий предполагает увеличение численности населения страны до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150,1 млн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человек к началу 2036 года. Самый пессимистичный - снижение численности населения до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134,3 млн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человек. Наиболее реальный вариант - к 2036 году в стране будет проживать 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143 млн </a:t>
            </a: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человек.</a:t>
            </a:r>
            <a:endParaRPr lang="en-US" sz="2000" b="0" strike="noStrike" spc="-1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67" name="Picture 3"/>
          <p:cNvPicPr/>
          <p:nvPr/>
        </p:nvPicPr>
        <p:blipFill>
          <a:blip r:embed="rId2"/>
          <a:stretch/>
        </p:blipFill>
        <p:spPr bwMode="auto">
          <a:xfrm>
            <a:off x="1079640" y="2735280"/>
            <a:ext cx="7056360" cy="3814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1259</Words>
  <Application>Microsoft Office PowerPoint</Application>
  <DocSecurity>0</DocSecurity>
  <PresentationFormat>Экран (4:3)</PresentationFormat>
  <Paragraphs>75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Office Theme</vt:lpstr>
      <vt:lpstr>Office Theme</vt:lpstr>
      <vt:lpstr>Office Theme</vt:lpstr>
      <vt:lpstr>Демографическая ситуация в современной России</vt:lpstr>
      <vt:lpstr>Презентация PowerPoint</vt:lpstr>
      <vt:lpstr>Презентация PowerPoint</vt:lpstr>
      <vt:lpstr>Презентация PowerPoint</vt:lpstr>
      <vt:lpstr>П.П. Семёнов-Тян-Шанский - инициатор  научно организованной переписи населения в начале 1897 года.</vt:lpstr>
      <vt:lpstr>Презентация PowerPoint</vt:lpstr>
      <vt:lpstr>Презентация PowerPoint</vt:lpstr>
      <vt:lpstr>Презентация PowerPoint</vt:lpstr>
      <vt:lpstr>Демографический прогноз до 2036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Средняя продолжительность жизни в России, 1960—2015 гг.</vt:lpstr>
      <vt:lpstr>НИЗКАЯ ПРОДОЛЖИТЕЛЬНОСТЬ ЖИЗНИ и ВЫСОКАЯ СМЕРТНОСТЬ </vt:lpstr>
      <vt:lpstr>Процесс демографического старения населения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Демографическая ситуация</vt:lpstr>
      <vt:lpstr>Последствия депопуляции</vt:lpstr>
      <vt:lpstr>Решение демографических      проблем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Демографическая ситуация в современной России</dc:title>
  <dc:subject/>
  <dc:creator>SAMALENA</dc:creator>
  <cp:keywords/>
  <dc:description/>
  <cp:lastModifiedBy>SAMALENA</cp:lastModifiedBy>
  <cp:revision>12</cp:revision>
  <dcterms:modified xsi:type="dcterms:W3CDTF">2024-06-02T10:23:26Z</dcterms:modified>
  <cp:category/>
  <dc:identifier/>
  <cp:contentStatus/>
  <dc:language>en-US</dc:language>
  <cp:version/>
</cp:coreProperties>
</file>