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42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8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31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886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297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5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773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59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9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48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4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0D086-4607-446A-B040-BFA1454D9BC5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81964-B080-401C-B030-D967598B2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5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0838"/>
            <a:ext cx="12192000" cy="68688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5670975" y="1606602"/>
            <a:ext cx="4503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CA" sz="4800" b="1">
                <a:solidFill>
                  <a:srgbClr val="C00000"/>
                </a:solidFill>
                <a:latin typeface="Times New Roman"/>
                <a:cs typeface="Times New Roman"/>
              </a:rPr>
              <a:t>D</a:t>
            </a:r>
            <a:r>
              <a:rPr lang="en-US" sz="4800" b="1">
                <a:solidFill>
                  <a:srgbClr val="C00000"/>
                </a:solidFill>
                <a:latin typeface="Times New Roman"/>
                <a:cs typeface="Times New Roman"/>
              </a:rPr>
              <a:t>evinette</a:t>
            </a:r>
            <a:endParaRPr lang="ru-RU" sz="48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5048154" y="3809564"/>
            <a:ext cx="49471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Qu'est-ce que c'est?</a:t>
            </a:r>
            <a:endParaRPr lang="ru-RU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35078" y="558257"/>
            <a:ext cx="5204773" cy="2927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091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4653" y="620212"/>
            <a:ext cx="98952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Novgorod a été fondée en 1221 au confluent des rivières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..........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5134" y="3012514"/>
            <a:ext cx="5036443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Volga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Oka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Angara et 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enisei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Volga et 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Kotor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fr-CA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Klyazma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Oka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09" y="2381108"/>
            <a:ext cx="4642728" cy="343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97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2680" y="631897"/>
            <a:ext cx="887783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Le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fondateur de la ville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s'appelle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.......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439" y="1880316"/>
            <a:ext cx="4618149" cy="34636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2155" y="2922362"/>
            <a:ext cx="5562741" cy="3077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Yuri Vsevolodovich</a:t>
            </a:r>
          </a:p>
          <a:p>
            <a:pPr marL="342900" indent="-342900">
              <a:buAutoNum type="arabicPeriod"/>
            </a:pP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Youri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Dolgorouki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Vsevolod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Grand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Nid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Constantin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05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9164" y="450865"/>
            <a:ext cx="8890717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.………….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Novgorod se dresse dans le centre historique de la ville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/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9164" y="3343965"/>
            <a:ext cx="8392939" cy="3077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kremlin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CA" sz="4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2.la Foire</a:t>
            </a:r>
          </a:p>
          <a:p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3.la 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Banque 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d'État</a:t>
            </a:r>
          </a:p>
          <a:p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 cathédrale "Vieux Marché" </a:t>
            </a:r>
            <a:endParaRPr lang="fr-CA" sz="4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CA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5227" y="2364982"/>
            <a:ext cx="3773751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59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7227" y="349756"/>
            <a:ext cx="828540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En.......</a:t>
            </a:r>
            <a:r>
              <a:rPr lang="fr-CA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gouvernement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attribué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à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Novgorod 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titre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d’ </a:t>
            </a:r>
            <a:r>
              <a:rPr lang="fr-F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 ville de gloire du travail</a:t>
            </a:r>
            <a:r>
              <a:rPr lang="fr-FR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3137" y="3275116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2021                 </a:t>
            </a:r>
          </a:p>
          <a:p>
            <a:pPr marL="342900" indent="-342900">
              <a:buAutoNum type="arabicPeriod"/>
            </a:pP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2010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3.En 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4.En 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1962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322" y="2428197"/>
            <a:ext cx="4038066" cy="28056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284" y="3737026"/>
            <a:ext cx="3320950" cy="23388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r="49069"/>
          <a:stretch/>
        </p:blipFill>
        <p:spPr>
          <a:xfrm>
            <a:off x="9640374" y="349756"/>
            <a:ext cx="2266682" cy="220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17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2208" y="356066"/>
            <a:ext cx="4061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CA" sz="4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Novgorod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144" y="1321052"/>
            <a:ext cx="96171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fr-C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Fondée en </a:t>
            </a:r>
            <a:r>
              <a:rPr lang="fr-C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1221 </a:t>
            </a:r>
            <a:r>
              <a:rPr lang="fr-C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C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Novgorod est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centre commercial, un centre industriel, une destination culturelle</a:t>
            </a:r>
            <a:r>
              <a:rPr lang="fr-C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Novgorod a été fondée en 1221 au confluent des rivières </a:t>
            </a:r>
            <a:r>
              <a:rPr lang="fr-F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Volga et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Oka.</a:t>
            </a: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 fondateur de la ville </a:t>
            </a:r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s'appelle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Yuri Vsevolodovich.</a:t>
            </a: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kremlin</a:t>
            </a:r>
            <a:r>
              <a:rPr lang="fr-CA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Novgorod se dresse dans le centre historique de la ville.</a:t>
            </a:r>
            <a:r>
              <a:rPr lang="fr-C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fr-C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2020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gouvernement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attribué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à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Nijni Novgorod 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le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titre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d’ </a:t>
            </a:r>
            <a:r>
              <a:rPr lang="fr-FR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 ville de gloire du travail</a:t>
            </a:r>
            <a:r>
              <a:rPr lang="fr-FR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689" y="117373"/>
            <a:ext cx="3073363" cy="18961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875" y="1813369"/>
            <a:ext cx="2259088" cy="1669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0478" y="3239491"/>
            <a:ext cx="2131825" cy="16002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9965" y="4708431"/>
            <a:ext cx="2344907" cy="15645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115" y="177421"/>
            <a:ext cx="1623122" cy="114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4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688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rcRect l="62352" t="6766" r="4738" b="18009"/>
          <a:stretch/>
        </p:blipFill>
        <p:spPr bwMode="auto">
          <a:xfrm>
            <a:off x="7670042" y="510084"/>
            <a:ext cx="3357350" cy="4316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46245" y="742096"/>
            <a:ext cx="5777552" cy="32498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 bwMode="auto">
          <a:xfrm>
            <a:off x="1397278" y="4057235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échelle de Chkalov</a:t>
            </a:r>
            <a:endParaRPr lang="ru-RU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58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816" y="0"/>
            <a:ext cx="12170365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521194" y="613047"/>
            <a:ext cx="6414376" cy="4287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 bwMode="auto">
          <a:xfrm>
            <a:off x="5645623" y="5116513"/>
            <a:ext cx="17508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CA" sz="4400" b="1">
                <a:solidFill>
                  <a:srgbClr val="002060"/>
                </a:solidFill>
                <a:latin typeface="Times New Roman"/>
                <a:cs typeface="Times New Roman"/>
              </a:rPr>
              <a:t>F</a:t>
            </a: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lèche</a:t>
            </a:r>
            <a:endParaRPr lang="ru-RU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8030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1635" y="0"/>
            <a:ext cx="12170365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63214" y="449061"/>
            <a:ext cx="3507474" cy="4424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 bwMode="auto">
          <a:xfrm>
            <a:off x="4556774" y="4907126"/>
            <a:ext cx="5182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800" b="1">
                <a:solidFill>
                  <a:srgbClr val="002060"/>
                </a:solidFill>
                <a:latin typeface="Times New Roman"/>
                <a:cs typeface="Times New Roman"/>
              </a:rPr>
              <a:t>tour Dmitrievskaïa</a:t>
            </a:r>
            <a:endParaRPr lang="ru-RU" sz="48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 t="54504"/>
          <a:stretch/>
        </p:blipFill>
        <p:spPr bwMode="auto">
          <a:xfrm>
            <a:off x="696035" y="559558"/>
            <a:ext cx="6159518" cy="21017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 bwMode="auto">
          <a:xfrm>
            <a:off x="2344886" y="2677385"/>
            <a:ext cx="2211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Kremlin</a:t>
            </a:r>
            <a:endParaRPr lang="ru-RU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390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816" y="0"/>
            <a:ext cx="12170365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95633" y="566004"/>
            <a:ext cx="6684558" cy="4456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 bwMode="auto">
          <a:xfrm>
            <a:off x="852116" y="1729433"/>
            <a:ext cx="286328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cathédrale </a:t>
            </a:r>
          </a:p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Alexandre </a:t>
            </a:r>
            <a:endParaRPr/>
          </a:p>
          <a:p>
            <a:pPr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Nevski</a:t>
            </a:r>
            <a:endParaRPr lang="ru-RU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42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816" y="0"/>
            <a:ext cx="12170365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94966" y="494732"/>
            <a:ext cx="6552246" cy="4914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 bwMode="auto">
          <a:xfrm>
            <a:off x="8114392" y="1786207"/>
            <a:ext cx="15995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>
                <a:solidFill>
                  <a:srgbClr val="002060"/>
                </a:solidFill>
                <a:latin typeface="Times New Roman"/>
                <a:cs typeface="Times New Roman"/>
              </a:rPr>
              <a:t>Foire </a:t>
            </a:r>
          </a:p>
        </p:txBody>
      </p:sp>
    </p:spTree>
    <p:extLst>
      <p:ext uri="{BB962C8B-B14F-4D97-AF65-F5344CB8AC3E}">
        <p14:creationId xmlns:p14="http://schemas.microsoft.com/office/powerpoint/2010/main" val="405401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816" y="0"/>
            <a:ext cx="12170365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3721" y="397789"/>
            <a:ext cx="5547841" cy="41517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716573" y="2924095"/>
            <a:ext cx="3956812" cy="296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 bwMode="auto">
          <a:xfrm>
            <a:off x="7422782" y="732909"/>
            <a:ext cx="358463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4400" b="1">
                <a:solidFill>
                  <a:srgbClr val="C00000"/>
                </a:solidFill>
                <a:latin typeface="Times New Roman"/>
                <a:cs typeface="Times New Roman"/>
              </a:rPr>
              <a:t>monument </a:t>
            </a:r>
          </a:p>
          <a:p>
            <a:pPr algn="ctr">
              <a:defRPr/>
            </a:pPr>
            <a:r>
              <a:rPr lang="fr-FR" sz="4400" b="1">
                <a:solidFill>
                  <a:srgbClr val="C00000"/>
                </a:solidFill>
                <a:latin typeface="Times New Roman"/>
                <a:cs typeface="Times New Roman"/>
              </a:rPr>
              <a:t>de la Flamme </a:t>
            </a:r>
            <a:endParaRPr/>
          </a:p>
          <a:p>
            <a:pPr algn="ctr">
              <a:defRPr/>
            </a:pPr>
            <a:r>
              <a:rPr lang="fr-FR" sz="4400" b="1">
                <a:solidFill>
                  <a:srgbClr val="C00000"/>
                </a:solidFill>
                <a:latin typeface="Times New Roman"/>
                <a:cs typeface="Times New Roman"/>
              </a:rPr>
              <a:t>Éternelle</a:t>
            </a:r>
            <a:endParaRPr lang="ru-RU" sz="44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10685" y="5811738"/>
            <a:ext cx="7852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400" b="1">
                <a:solidFill>
                  <a:srgbClr val="002060"/>
                </a:solidFill>
                <a:latin typeface="Times New Roman"/>
                <a:cs typeface="Times New Roman"/>
              </a:rPr>
              <a:t>Où se trouvent ces monuments</a:t>
            </a:r>
            <a:r>
              <a:rPr lang="ru-RU" sz="4400" b="1">
                <a:solidFill>
                  <a:srgbClr val="002060"/>
                </a:solidFill>
                <a:latin typeface="Times New Roman"/>
                <a:cs typeface="Times New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4366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70365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5399771" y="586522"/>
            <a:ext cx="5456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rgbClr val="C00000"/>
                </a:solidFill>
                <a:latin typeface="Times New Roman"/>
                <a:cs typeface="Times New Roman"/>
              </a:rPr>
              <a:t>Nijni-Novgorod- region natale</a:t>
            </a:r>
            <a:endParaRPr lang="ru-RU" sz="32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740461" y="1531647"/>
            <a:ext cx="8693351" cy="4628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378425" y="334926"/>
            <a:ext cx="3386470" cy="23934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4989090" y="6324185"/>
            <a:ext cx="1777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CA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Nijni </a:t>
            </a:r>
            <a:r>
              <a:rPr lang="fr-CA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Novgorod</a:t>
            </a:r>
            <a:endParaRPr lang="ru-RU" b="1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9717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6764" y="1029829"/>
            <a:ext cx="1001117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Fondée 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……..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Nijni 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Novgorod est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fr-C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centre commercial, un centre industriel, une destination culturelle... 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0984" y="3553019"/>
            <a:ext cx="1877437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fr-C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1221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1552 </a:t>
            </a:r>
          </a:p>
          <a:p>
            <a:pPr marL="342900" indent="-342900"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1341 </a:t>
            </a:r>
          </a:p>
          <a:p>
            <a:pPr marL="342900" indent="-342900"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1392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0608" y="260388"/>
            <a:ext cx="4061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Nijni </a:t>
            </a:r>
            <a:r>
              <a:rPr lang="fr-CA" sz="4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Novgorod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843" y="3248344"/>
            <a:ext cx="5027858" cy="31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62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Широкоэкранный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2024-06-02T10:18:05Z</dcterms:created>
  <dcterms:modified xsi:type="dcterms:W3CDTF">2024-06-02T10:18:29Z</dcterms:modified>
</cp:coreProperties>
</file>