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8" r:id="rId9"/>
    <p:sldId id="262" r:id="rId10"/>
    <p:sldId id="267" r:id="rId11"/>
    <p:sldId id="270" r:id="rId12"/>
    <p:sldId id="266" r:id="rId13"/>
    <p:sldId id="263" r:id="rId14"/>
    <p:sldId id="264" r:id="rId15"/>
    <p:sldId id="271" r:id="rId16"/>
    <p:sldId id="273" r:id="rId17"/>
    <p:sldId id="274" r:id="rId18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6" autoAdjust="0"/>
    <p:restoredTop sz="94660"/>
  </p:normalViewPr>
  <p:slideViewPr>
    <p:cSldViewPr snapToGrid="0">
      <p:cViewPr varScale="1">
        <p:scale>
          <a:sx n="60" d="100"/>
          <a:sy n="60" d="100"/>
        </p:scale>
        <p:origin x="7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713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822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652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462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079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994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480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56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21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726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DA208-D76A-47B1-B5BD-0663B501C4E5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3D149-58C5-47CA-970D-6ADC38DB0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90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24926" y="792086"/>
            <a:ext cx="726707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„Окружность — душа геометрии. </a:t>
            </a:r>
            <a:endParaRPr lang="ru-RU" sz="3600" b="1" dirty="0" smtClean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Познайте </a:t>
            </a:r>
            <a:r>
              <a:rPr lang="ru-RU" sz="3600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окружность, </a:t>
            </a:r>
            <a:endParaRPr lang="ru-RU" sz="3600" b="1" dirty="0" smtClean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не только познаете геометрию, но и возвысите душу свою…“ —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8" t="20877" r="7895" b="23544"/>
          <a:stretch/>
        </p:blipFill>
        <p:spPr>
          <a:xfrm>
            <a:off x="545432" y="513348"/>
            <a:ext cx="3873439" cy="46201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5432" y="5005137"/>
            <a:ext cx="107161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Игорь Фёдорович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Шарыгин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и российский математик и педагог, популяризатор науки 1937 - 2004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6663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18484" y="834432"/>
            <a:ext cx="6096000" cy="21592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 знать – мало, знания нужно уметь использовать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4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150" r="3845"/>
          <a:stretch/>
        </p:blipFill>
        <p:spPr>
          <a:xfrm>
            <a:off x="256673" y="380998"/>
            <a:ext cx="5143815" cy="57150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25294" y="5506271"/>
            <a:ext cx="58589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Иоганн Вольфганг Гёте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90714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>
            <a:endCxn id="6" idx="7"/>
          </p:cNvCxnSpPr>
          <p:nvPr/>
        </p:nvCxnSpPr>
        <p:spPr>
          <a:xfrm flipH="1">
            <a:off x="3653606" y="1620253"/>
            <a:ext cx="2249889" cy="42566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40632" y="6023809"/>
            <a:ext cx="757187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837949" y="1251284"/>
            <a:ext cx="49169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 А и В делят окружность на две дуги.  Меньшая дуга АВ равна 128˚.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угол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80" y="300788"/>
            <a:ext cx="5723021" cy="5723021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5743074" y="1459832"/>
            <a:ext cx="288758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384884" y="5839326"/>
            <a:ext cx="314827" cy="2566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362827" y="2861510"/>
            <a:ext cx="176463" cy="20854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64042" y="2294021"/>
            <a:ext cx="850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03495" y="689811"/>
            <a:ext cx="6256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62827" y="5981668"/>
            <a:ext cx="920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15200" y="5406189"/>
            <a:ext cx="802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9179" y="300788"/>
            <a:ext cx="898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5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51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47" y="557462"/>
            <a:ext cx="5578641" cy="5578641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978568" y="5955630"/>
            <a:ext cx="5342020" cy="3609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>
            <a:stCxn id="2" idx="1"/>
            <a:endCxn id="2" idx="3"/>
          </p:cNvCxnSpPr>
          <p:nvPr/>
        </p:nvCxnSpPr>
        <p:spPr>
          <a:xfrm>
            <a:off x="741947" y="3346783"/>
            <a:ext cx="557864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>
            <a:stCxn id="2" idx="0"/>
            <a:endCxn id="2" idx="2"/>
          </p:cNvCxnSpPr>
          <p:nvPr/>
        </p:nvCxnSpPr>
        <p:spPr>
          <a:xfrm>
            <a:off x="3531268" y="557462"/>
            <a:ext cx="0" cy="5578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3531268" y="737937"/>
            <a:ext cx="735932" cy="5245768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узел 16"/>
          <p:cNvSpPr/>
          <p:nvPr/>
        </p:nvSpPr>
        <p:spPr>
          <a:xfrm>
            <a:off x="3531268" y="3346783"/>
            <a:ext cx="45719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>
            <a:stCxn id="2" idx="2"/>
            <a:endCxn id="2" idx="2"/>
          </p:cNvCxnSpPr>
          <p:nvPr/>
        </p:nvCxnSpPr>
        <p:spPr>
          <a:xfrm>
            <a:off x="3531268" y="6136103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288632" y="6136103"/>
            <a:ext cx="610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64931" y="323929"/>
            <a:ext cx="786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20588" y="5710989"/>
            <a:ext cx="753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74568" y="737937"/>
            <a:ext cx="47805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 А и В делят окружность с центром в точке О на две дуги, градусные меры которых относятся как 4:5.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угол АВС.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3558" y="1716505"/>
            <a:ext cx="385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112168" y="3080084"/>
            <a:ext cx="419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3558" y="323929"/>
            <a:ext cx="1267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6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54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26" y="1210280"/>
            <a:ext cx="7436554" cy="511832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26" y="1057880"/>
            <a:ext cx="7436554" cy="511832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32295" y="342309"/>
            <a:ext cx="413886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угол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его сторона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касается окружности,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центр окружности, а дуга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окружности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заключённая внутри этого угла, равна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130°.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90" y="1684420"/>
            <a:ext cx="4243137" cy="4243137"/>
          </a:xfrm>
          <a:prstGeom prst="rect">
            <a:avLst/>
          </a:prstGeom>
        </p:spPr>
      </p:pic>
      <p:sp>
        <p:nvSpPr>
          <p:cNvPr id="5" name="Блок-схема: узел 4"/>
          <p:cNvSpPr/>
          <p:nvPr/>
        </p:nvSpPr>
        <p:spPr>
          <a:xfrm>
            <a:off x="4331368" y="2021305"/>
            <a:ext cx="192506" cy="20854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9299" y="3696250"/>
            <a:ext cx="201185" cy="2194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197" y="3696250"/>
            <a:ext cx="201185" cy="2194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481" y="3696249"/>
            <a:ext cx="201185" cy="219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59357" y="3686252"/>
            <a:ext cx="763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5642" y="342309"/>
            <a:ext cx="1251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7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82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37" y="717884"/>
            <a:ext cx="4311316" cy="4311316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661737" y="4892842"/>
            <a:ext cx="4872789" cy="13635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61737" y="1572126"/>
            <a:ext cx="5305926" cy="345707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5011" y="5029200"/>
            <a:ext cx="5935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62989" y="5029200"/>
            <a:ext cx="78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2662989" y="4892842"/>
            <a:ext cx="154406" cy="13635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1395663" y="4443663"/>
            <a:ext cx="160421" cy="11229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764505" y="2245895"/>
            <a:ext cx="208548" cy="12833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2740192" y="2873542"/>
            <a:ext cx="77203" cy="1263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868779" y="2020289"/>
            <a:ext cx="866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91388" y="3752836"/>
            <a:ext cx="3689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34653" y="2374232"/>
            <a:ext cx="521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44390" y="717884"/>
            <a:ext cx="54021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Дуга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BDC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равна 112˚.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Дуга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относится к дуге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7:9.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угол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DAC.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5011" y="272716"/>
            <a:ext cx="1171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8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09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84" y="850231"/>
            <a:ext cx="4563979" cy="4563979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>
            <a:stCxn id="2" idx="0"/>
            <a:endCxn id="2" idx="2"/>
          </p:cNvCxnSpPr>
          <p:nvPr/>
        </p:nvCxnSpPr>
        <p:spPr>
          <a:xfrm>
            <a:off x="2847474" y="850231"/>
            <a:ext cx="0" cy="456397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>
            <a:stCxn id="2" idx="1"/>
            <a:endCxn id="2" idx="3"/>
          </p:cNvCxnSpPr>
          <p:nvPr/>
        </p:nvCxnSpPr>
        <p:spPr>
          <a:xfrm>
            <a:off x="565484" y="3132221"/>
            <a:ext cx="456397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28337" y="850230"/>
            <a:ext cx="8935452" cy="2053392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28337" y="850231"/>
            <a:ext cx="8935452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Блок-схема: узел 12"/>
          <p:cNvSpPr/>
          <p:nvPr/>
        </p:nvSpPr>
        <p:spPr>
          <a:xfrm flipV="1">
            <a:off x="2791325" y="758788"/>
            <a:ext cx="120315" cy="182882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4596063" y="1800461"/>
            <a:ext cx="157527" cy="22913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8107" y="734395"/>
            <a:ext cx="158510" cy="23166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484" y="2670420"/>
            <a:ext cx="158510" cy="23166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630905" y="192505"/>
            <a:ext cx="818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37362" y="380452"/>
            <a:ext cx="737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95537" y="2029591"/>
            <a:ext cx="3580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337" y="2165684"/>
            <a:ext cx="51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5484" y="1251284"/>
            <a:ext cx="4130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4000" dirty="0" smtClean="0"/>
              <a:t>β</a:t>
            </a:r>
            <a:endParaRPr lang="ru-RU" sz="4000" dirty="0"/>
          </a:p>
        </p:txBody>
      </p:sp>
      <p:sp>
        <p:nvSpPr>
          <p:cNvPr id="22" name="TextBox 21"/>
          <p:cNvSpPr txBox="1"/>
          <p:nvPr/>
        </p:nvSpPr>
        <p:spPr>
          <a:xfrm>
            <a:off x="4204727" y="805958"/>
            <a:ext cx="6322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29989" y="2029591"/>
            <a:ext cx="66645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 – касательная, 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секущая.</a:t>
            </a: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Дуга 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равна </a:t>
            </a:r>
            <a:r>
              <a:rPr lang="el-GR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дуга АВ равна </a:t>
            </a:r>
            <a:r>
              <a:rPr lang="el-GR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угол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ACD.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95049" y="732026"/>
            <a:ext cx="533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0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37" y="717884"/>
            <a:ext cx="4311316" cy="4311316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661737" y="4892842"/>
            <a:ext cx="4872789" cy="13635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61737" y="1572126"/>
            <a:ext cx="5305926" cy="345707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5011" y="5029200"/>
            <a:ext cx="5935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62989" y="5029200"/>
            <a:ext cx="78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2662989" y="4892842"/>
            <a:ext cx="154406" cy="13635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1395663" y="4443663"/>
            <a:ext cx="160421" cy="11229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764505" y="2245895"/>
            <a:ext cx="208548" cy="12833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2740192" y="2873542"/>
            <a:ext cx="77203" cy="1263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868779" y="2020289"/>
            <a:ext cx="866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91388" y="3752836"/>
            <a:ext cx="3689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34653" y="2374232"/>
            <a:ext cx="521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44390" y="717884"/>
            <a:ext cx="54021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Дуга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BDC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равна 112˚.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Дуга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относится к дуге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7:9.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угол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DAC.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5011" y="272716"/>
            <a:ext cx="1171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8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8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60947" y="481263"/>
            <a:ext cx="11502189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урока.</a:t>
            </a:r>
            <a:endParaRPr 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вариант  а) задачи на карточке (нечетные),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б) Доказать теорему о нахождении угла между касательными.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 а) задачи на карточке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(четные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Доказать теорему о нахождении угла между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секущими.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282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26" y="368969"/>
            <a:ext cx="5871411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93431" y="2793069"/>
            <a:ext cx="802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124˚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2229851" y="4636169"/>
            <a:ext cx="836862" cy="634060"/>
          </a:xfrm>
          <a:custGeom>
            <a:avLst/>
            <a:gdLst>
              <a:gd name="connsiteX0" fmla="*/ 0 w 836862"/>
              <a:gd name="connsiteY0" fmla="*/ 625642 h 634060"/>
              <a:gd name="connsiteX1" fmla="*/ 0 w 836862"/>
              <a:gd name="connsiteY1" fmla="*/ 625642 h 634060"/>
              <a:gd name="connsiteX2" fmla="*/ 80211 w 836862"/>
              <a:gd name="connsiteY2" fmla="*/ 497305 h 634060"/>
              <a:gd name="connsiteX3" fmla="*/ 112295 w 836862"/>
              <a:gd name="connsiteY3" fmla="*/ 336884 h 634060"/>
              <a:gd name="connsiteX4" fmla="*/ 176463 w 836862"/>
              <a:gd name="connsiteY4" fmla="*/ 176463 h 634060"/>
              <a:gd name="connsiteX5" fmla="*/ 208548 w 836862"/>
              <a:gd name="connsiteY5" fmla="*/ 80211 h 634060"/>
              <a:gd name="connsiteX6" fmla="*/ 224590 w 836862"/>
              <a:gd name="connsiteY6" fmla="*/ 32084 h 634060"/>
              <a:gd name="connsiteX7" fmla="*/ 336884 w 836862"/>
              <a:gd name="connsiteY7" fmla="*/ 0 h 634060"/>
              <a:gd name="connsiteX8" fmla="*/ 497306 w 836862"/>
              <a:gd name="connsiteY8" fmla="*/ 16042 h 634060"/>
              <a:gd name="connsiteX9" fmla="*/ 545432 w 836862"/>
              <a:gd name="connsiteY9" fmla="*/ 80211 h 634060"/>
              <a:gd name="connsiteX10" fmla="*/ 641684 w 836862"/>
              <a:gd name="connsiteY10" fmla="*/ 128337 h 634060"/>
              <a:gd name="connsiteX11" fmla="*/ 753979 w 836862"/>
              <a:gd name="connsiteY11" fmla="*/ 208547 h 634060"/>
              <a:gd name="connsiteX12" fmla="*/ 818148 w 836862"/>
              <a:gd name="connsiteY12" fmla="*/ 240632 h 634060"/>
              <a:gd name="connsiteX13" fmla="*/ 834190 w 836862"/>
              <a:gd name="connsiteY13" fmla="*/ 352926 h 634060"/>
              <a:gd name="connsiteX14" fmla="*/ 673769 w 836862"/>
              <a:gd name="connsiteY14" fmla="*/ 433137 h 634060"/>
              <a:gd name="connsiteX15" fmla="*/ 625642 w 836862"/>
              <a:gd name="connsiteY15" fmla="*/ 449179 h 634060"/>
              <a:gd name="connsiteX16" fmla="*/ 593558 w 836862"/>
              <a:gd name="connsiteY16" fmla="*/ 497305 h 634060"/>
              <a:gd name="connsiteX17" fmla="*/ 529390 w 836862"/>
              <a:gd name="connsiteY17" fmla="*/ 513347 h 634060"/>
              <a:gd name="connsiteX18" fmla="*/ 481263 w 836862"/>
              <a:gd name="connsiteY18" fmla="*/ 529390 h 634060"/>
              <a:gd name="connsiteX19" fmla="*/ 288758 w 836862"/>
              <a:gd name="connsiteY19" fmla="*/ 577516 h 634060"/>
              <a:gd name="connsiteX20" fmla="*/ 224590 w 836862"/>
              <a:gd name="connsiteY20" fmla="*/ 593558 h 634060"/>
              <a:gd name="connsiteX21" fmla="*/ 128337 w 836862"/>
              <a:gd name="connsiteY21" fmla="*/ 625642 h 634060"/>
              <a:gd name="connsiteX22" fmla="*/ 0 w 836862"/>
              <a:gd name="connsiteY22" fmla="*/ 625642 h 634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36862" h="634060">
                <a:moveTo>
                  <a:pt x="0" y="625642"/>
                </a:moveTo>
                <a:lnTo>
                  <a:pt x="0" y="625642"/>
                </a:lnTo>
                <a:cubicBezTo>
                  <a:pt x="26737" y="582863"/>
                  <a:pt x="56054" y="541592"/>
                  <a:pt x="80211" y="497305"/>
                </a:cubicBezTo>
                <a:cubicBezTo>
                  <a:pt x="103937" y="453807"/>
                  <a:pt x="103416" y="375358"/>
                  <a:pt x="112295" y="336884"/>
                </a:cubicBezTo>
                <a:cubicBezTo>
                  <a:pt x="141313" y="211138"/>
                  <a:pt x="136770" y="275695"/>
                  <a:pt x="176463" y="176463"/>
                </a:cubicBezTo>
                <a:cubicBezTo>
                  <a:pt x="189023" y="145062"/>
                  <a:pt x="197853" y="112295"/>
                  <a:pt x="208548" y="80211"/>
                </a:cubicBezTo>
                <a:cubicBezTo>
                  <a:pt x="213896" y="64169"/>
                  <a:pt x="208185" y="36185"/>
                  <a:pt x="224590" y="32084"/>
                </a:cubicBezTo>
                <a:cubicBezTo>
                  <a:pt x="305163" y="11941"/>
                  <a:pt x="267842" y="23014"/>
                  <a:pt x="336884" y="0"/>
                </a:cubicBezTo>
                <a:cubicBezTo>
                  <a:pt x="390358" y="5347"/>
                  <a:pt x="447147" y="-3250"/>
                  <a:pt x="497306" y="16042"/>
                </a:cubicBezTo>
                <a:cubicBezTo>
                  <a:pt x="522261" y="25640"/>
                  <a:pt x="526526" y="61305"/>
                  <a:pt x="545432" y="80211"/>
                </a:cubicBezTo>
                <a:cubicBezTo>
                  <a:pt x="576529" y="111309"/>
                  <a:pt x="602542" y="115290"/>
                  <a:pt x="641684" y="128337"/>
                </a:cubicBezTo>
                <a:cubicBezTo>
                  <a:pt x="669227" y="148994"/>
                  <a:pt x="721140" y="189782"/>
                  <a:pt x="753979" y="208547"/>
                </a:cubicBezTo>
                <a:cubicBezTo>
                  <a:pt x="774743" y="220412"/>
                  <a:pt x="796758" y="229937"/>
                  <a:pt x="818148" y="240632"/>
                </a:cubicBezTo>
                <a:cubicBezTo>
                  <a:pt x="823495" y="278063"/>
                  <a:pt x="844139" y="316447"/>
                  <a:pt x="834190" y="352926"/>
                </a:cubicBezTo>
                <a:cubicBezTo>
                  <a:pt x="812615" y="432033"/>
                  <a:pt x="729328" y="420791"/>
                  <a:pt x="673769" y="433137"/>
                </a:cubicBezTo>
                <a:cubicBezTo>
                  <a:pt x="657262" y="436805"/>
                  <a:pt x="641684" y="443832"/>
                  <a:pt x="625642" y="449179"/>
                </a:cubicBezTo>
                <a:cubicBezTo>
                  <a:pt x="614947" y="465221"/>
                  <a:pt x="609600" y="486610"/>
                  <a:pt x="593558" y="497305"/>
                </a:cubicBezTo>
                <a:cubicBezTo>
                  <a:pt x="575213" y="509535"/>
                  <a:pt x="550589" y="507290"/>
                  <a:pt x="529390" y="513347"/>
                </a:cubicBezTo>
                <a:cubicBezTo>
                  <a:pt x="513130" y="517993"/>
                  <a:pt x="497602" y="525033"/>
                  <a:pt x="481263" y="529390"/>
                </a:cubicBezTo>
                <a:cubicBezTo>
                  <a:pt x="417353" y="546433"/>
                  <a:pt x="352926" y="561474"/>
                  <a:pt x="288758" y="577516"/>
                </a:cubicBezTo>
                <a:cubicBezTo>
                  <a:pt x="267369" y="582863"/>
                  <a:pt x="245506" y="586586"/>
                  <a:pt x="224590" y="593558"/>
                </a:cubicBezTo>
                <a:cubicBezTo>
                  <a:pt x="192506" y="604253"/>
                  <a:pt x="161147" y="617439"/>
                  <a:pt x="128337" y="625642"/>
                </a:cubicBezTo>
                <a:cubicBezTo>
                  <a:pt x="52569" y="644584"/>
                  <a:pt x="21389" y="625642"/>
                  <a:pt x="0" y="625642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737684" y="1700463"/>
            <a:ext cx="5053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АОС равен 124˚.</a:t>
            </a:r>
          </a:p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угол АВС.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22" y="736123"/>
            <a:ext cx="5502442" cy="5037222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>
            <a:stCxn id="11" idx="0"/>
          </p:cNvCxnSpPr>
          <p:nvPr/>
        </p:nvCxnSpPr>
        <p:spPr>
          <a:xfrm flipH="1">
            <a:off x="2229851" y="736123"/>
            <a:ext cx="1291392" cy="445208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endCxn id="11" idx="0"/>
          </p:cNvCxnSpPr>
          <p:nvPr/>
        </p:nvCxnSpPr>
        <p:spPr>
          <a:xfrm flipH="1">
            <a:off x="3521243" y="736123"/>
            <a:ext cx="72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21243" y="818147"/>
            <a:ext cx="0" cy="2436587"/>
          </a:xfrm>
          <a:prstGeom prst="line">
            <a:avLst/>
          </a:prstGeom>
          <a:ln w="571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521243" y="3254734"/>
            <a:ext cx="2430378" cy="932255"/>
          </a:xfrm>
          <a:prstGeom prst="line">
            <a:avLst/>
          </a:prstGeom>
          <a:ln w="571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229851" y="4186989"/>
            <a:ext cx="3721770" cy="1219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010652" y="368969"/>
            <a:ext cx="962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№ 1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25718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73" y="504786"/>
            <a:ext cx="5658459" cy="58318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07" y="777833"/>
            <a:ext cx="5406189" cy="5285751"/>
          </a:xfrm>
          <a:prstGeom prst="rect">
            <a:avLst/>
          </a:prstGeom>
        </p:spPr>
      </p:pic>
      <p:sp>
        <p:nvSpPr>
          <p:cNvPr id="6" name="Полилиния 5"/>
          <p:cNvSpPr/>
          <p:nvPr/>
        </p:nvSpPr>
        <p:spPr>
          <a:xfrm>
            <a:off x="2877354" y="3914273"/>
            <a:ext cx="417094" cy="144379"/>
          </a:xfrm>
          <a:custGeom>
            <a:avLst/>
            <a:gdLst>
              <a:gd name="connsiteX0" fmla="*/ 0 w 417094"/>
              <a:gd name="connsiteY0" fmla="*/ 0 h 320842"/>
              <a:gd name="connsiteX1" fmla="*/ 32084 w 417094"/>
              <a:gd name="connsiteY1" fmla="*/ 128337 h 320842"/>
              <a:gd name="connsiteX2" fmla="*/ 64168 w 417094"/>
              <a:gd name="connsiteY2" fmla="*/ 176463 h 320842"/>
              <a:gd name="connsiteX3" fmla="*/ 80210 w 417094"/>
              <a:gd name="connsiteY3" fmla="*/ 224590 h 320842"/>
              <a:gd name="connsiteX4" fmla="*/ 224589 w 417094"/>
              <a:gd name="connsiteY4" fmla="*/ 304800 h 320842"/>
              <a:gd name="connsiteX5" fmla="*/ 272715 w 417094"/>
              <a:gd name="connsiteY5" fmla="*/ 320842 h 320842"/>
              <a:gd name="connsiteX6" fmla="*/ 352926 w 417094"/>
              <a:gd name="connsiteY6" fmla="*/ 304800 h 320842"/>
              <a:gd name="connsiteX7" fmla="*/ 417094 w 417094"/>
              <a:gd name="connsiteY7" fmla="*/ 208548 h 320842"/>
              <a:gd name="connsiteX8" fmla="*/ 385010 w 417094"/>
              <a:gd name="connsiteY8" fmla="*/ 48127 h 32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094" h="320842">
                <a:moveTo>
                  <a:pt x="0" y="0"/>
                </a:moveTo>
                <a:cubicBezTo>
                  <a:pt x="6102" y="30509"/>
                  <a:pt x="15641" y="95451"/>
                  <a:pt x="32084" y="128337"/>
                </a:cubicBezTo>
                <a:cubicBezTo>
                  <a:pt x="40706" y="145582"/>
                  <a:pt x="53473" y="160421"/>
                  <a:pt x="64168" y="176463"/>
                </a:cubicBezTo>
                <a:cubicBezTo>
                  <a:pt x="69515" y="192505"/>
                  <a:pt x="70830" y="210520"/>
                  <a:pt x="80210" y="224590"/>
                </a:cubicBezTo>
                <a:cubicBezTo>
                  <a:pt x="121375" y="286339"/>
                  <a:pt x="152839" y="280884"/>
                  <a:pt x="224589" y="304800"/>
                </a:cubicBezTo>
                <a:lnTo>
                  <a:pt x="272715" y="320842"/>
                </a:lnTo>
                <a:cubicBezTo>
                  <a:pt x="299452" y="315495"/>
                  <a:pt x="328538" y="316994"/>
                  <a:pt x="352926" y="304800"/>
                </a:cubicBezTo>
                <a:cubicBezTo>
                  <a:pt x="400992" y="280767"/>
                  <a:pt x="402835" y="251326"/>
                  <a:pt x="417094" y="208548"/>
                </a:cubicBezTo>
                <a:cubicBezTo>
                  <a:pt x="364247" y="129276"/>
                  <a:pt x="385010" y="179701"/>
                  <a:pt x="385010" y="48127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769768" y="1203158"/>
            <a:ext cx="51976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 и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диаметры.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Центральный угол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AOD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равен 50˚.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угол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ACB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3719565" y="960952"/>
            <a:ext cx="272716" cy="290332"/>
          </a:xfrm>
          <a:custGeom>
            <a:avLst/>
            <a:gdLst>
              <a:gd name="connsiteX0" fmla="*/ 0 w 272716"/>
              <a:gd name="connsiteY0" fmla="*/ 0 h 290332"/>
              <a:gd name="connsiteX1" fmla="*/ 16042 w 272716"/>
              <a:gd name="connsiteY1" fmla="*/ 160421 h 290332"/>
              <a:gd name="connsiteX2" fmla="*/ 32084 w 272716"/>
              <a:gd name="connsiteY2" fmla="*/ 208548 h 290332"/>
              <a:gd name="connsiteX3" fmla="*/ 176463 w 272716"/>
              <a:gd name="connsiteY3" fmla="*/ 288758 h 290332"/>
              <a:gd name="connsiteX4" fmla="*/ 272716 w 272716"/>
              <a:gd name="connsiteY4" fmla="*/ 288758 h 29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716" h="290332">
                <a:moveTo>
                  <a:pt x="0" y="0"/>
                </a:moveTo>
                <a:cubicBezTo>
                  <a:pt x="5347" y="53474"/>
                  <a:pt x="7870" y="107306"/>
                  <a:pt x="16042" y="160421"/>
                </a:cubicBezTo>
                <a:cubicBezTo>
                  <a:pt x="18613" y="177134"/>
                  <a:pt x="20127" y="196591"/>
                  <a:pt x="32084" y="208548"/>
                </a:cubicBezTo>
                <a:cubicBezTo>
                  <a:pt x="52744" y="229208"/>
                  <a:pt x="131075" y="283715"/>
                  <a:pt x="176463" y="288758"/>
                </a:cubicBezTo>
                <a:cubicBezTo>
                  <a:pt x="208351" y="292301"/>
                  <a:pt x="240632" y="288758"/>
                  <a:pt x="272716" y="288758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481136" y="1057992"/>
            <a:ext cx="385011" cy="320842"/>
          </a:xfrm>
          <a:custGeom>
            <a:avLst/>
            <a:gdLst>
              <a:gd name="connsiteX0" fmla="*/ 16043 w 385011"/>
              <a:gd name="connsiteY0" fmla="*/ 0 h 497538"/>
              <a:gd name="connsiteX1" fmla="*/ 0 w 385011"/>
              <a:gd name="connsiteY1" fmla="*/ 80211 h 497538"/>
              <a:gd name="connsiteX2" fmla="*/ 32085 w 385011"/>
              <a:gd name="connsiteY2" fmla="*/ 240632 h 497538"/>
              <a:gd name="connsiteX3" fmla="*/ 80211 w 385011"/>
              <a:gd name="connsiteY3" fmla="*/ 304800 h 497538"/>
              <a:gd name="connsiteX4" fmla="*/ 96253 w 385011"/>
              <a:gd name="connsiteY4" fmla="*/ 352926 h 497538"/>
              <a:gd name="connsiteX5" fmla="*/ 192506 w 385011"/>
              <a:gd name="connsiteY5" fmla="*/ 417095 h 497538"/>
              <a:gd name="connsiteX6" fmla="*/ 240632 w 385011"/>
              <a:gd name="connsiteY6" fmla="*/ 465221 h 497538"/>
              <a:gd name="connsiteX7" fmla="*/ 385011 w 385011"/>
              <a:gd name="connsiteY7" fmla="*/ 497305 h 49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5011" h="497538">
                <a:moveTo>
                  <a:pt x="16043" y="0"/>
                </a:moveTo>
                <a:cubicBezTo>
                  <a:pt x="10695" y="26737"/>
                  <a:pt x="0" y="52944"/>
                  <a:pt x="0" y="80211"/>
                </a:cubicBezTo>
                <a:cubicBezTo>
                  <a:pt x="0" y="98724"/>
                  <a:pt x="12331" y="206061"/>
                  <a:pt x="32085" y="240632"/>
                </a:cubicBezTo>
                <a:cubicBezTo>
                  <a:pt x="45350" y="263846"/>
                  <a:pt x="64169" y="283411"/>
                  <a:pt x="80211" y="304800"/>
                </a:cubicBezTo>
                <a:cubicBezTo>
                  <a:pt x="85558" y="320842"/>
                  <a:pt x="87553" y="338426"/>
                  <a:pt x="96253" y="352926"/>
                </a:cubicBezTo>
                <a:cubicBezTo>
                  <a:pt x="117251" y="387924"/>
                  <a:pt x="159073" y="400379"/>
                  <a:pt x="192506" y="417095"/>
                </a:cubicBezTo>
                <a:cubicBezTo>
                  <a:pt x="208548" y="433137"/>
                  <a:pt x="220800" y="454203"/>
                  <a:pt x="240632" y="465221"/>
                </a:cubicBezTo>
                <a:cubicBezTo>
                  <a:pt x="307515" y="502378"/>
                  <a:pt x="324215" y="497305"/>
                  <a:pt x="385011" y="497305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2999874" y="3304674"/>
            <a:ext cx="176463" cy="128337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069432" y="1057992"/>
            <a:ext cx="2069431" cy="473320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069432" y="1057992"/>
            <a:ext cx="206943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2069432" y="1057992"/>
            <a:ext cx="2069431" cy="47332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Блок-схема: узел 17"/>
          <p:cNvSpPr/>
          <p:nvPr/>
        </p:nvSpPr>
        <p:spPr>
          <a:xfrm>
            <a:off x="2999874" y="3336758"/>
            <a:ext cx="176463" cy="9625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09600" y="304800"/>
            <a:ext cx="85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21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07" y="526882"/>
            <a:ext cx="5941161" cy="56172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олилиния 2"/>
          <p:cNvSpPr/>
          <p:nvPr/>
        </p:nvSpPr>
        <p:spPr>
          <a:xfrm>
            <a:off x="2101515" y="4812632"/>
            <a:ext cx="962527" cy="625642"/>
          </a:xfrm>
          <a:custGeom>
            <a:avLst/>
            <a:gdLst>
              <a:gd name="connsiteX0" fmla="*/ 0 w 962527"/>
              <a:gd name="connsiteY0" fmla="*/ 80210 h 625642"/>
              <a:gd name="connsiteX1" fmla="*/ 80211 w 962527"/>
              <a:gd name="connsiteY1" fmla="*/ 32084 h 625642"/>
              <a:gd name="connsiteX2" fmla="*/ 240632 w 962527"/>
              <a:gd name="connsiteY2" fmla="*/ 0 h 625642"/>
              <a:gd name="connsiteX3" fmla="*/ 577516 w 962527"/>
              <a:gd name="connsiteY3" fmla="*/ 16042 h 625642"/>
              <a:gd name="connsiteX4" fmla="*/ 625642 w 962527"/>
              <a:gd name="connsiteY4" fmla="*/ 48126 h 625642"/>
              <a:gd name="connsiteX5" fmla="*/ 770021 w 962527"/>
              <a:gd name="connsiteY5" fmla="*/ 176463 h 625642"/>
              <a:gd name="connsiteX6" fmla="*/ 818148 w 962527"/>
              <a:gd name="connsiteY6" fmla="*/ 272715 h 625642"/>
              <a:gd name="connsiteX7" fmla="*/ 850232 w 962527"/>
              <a:gd name="connsiteY7" fmla="*/ 304800 h 625642"/>
              <a:gd name="connsiteX8" fmla="*/ 914400 w 962527"/>
              <a:gd name="connsiteY8" fmla="*/ 417094 h 625642"/>
              <a:gd name="connsiteX9" fmla="*/ 930442 w 962527"/>
              <a:gd name="connsiteY9" fmla="*/ 497305 h 625642"/>
              <a:gd name="connsiteX10" fmla="*/ 946485 w 962527"/>
              <a:gd name="connsiteY10" fmla="*/ 545431 h 625642"/>
              <a:gd name="connsiteX11" fmla="*/ 962527 w 962527"/>
              <a:gd name="connsiteY11" fmla="*/ 625642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62527" h="625642">
                <a:moveTo>
                  <a:pt x="0" y="80210"/>
                </a:moveTo>
                <a:cubicBezTo>
                  <a:pt x="26737" y="64168"/>
                  <a:pt x="52322" y="46028"/>
                  <a:pt x="80211" y="32084"/>
                </a:cubicBezTo>
                <a:cubicBezTo>
                  <a:pt x="125010" y="9685"/>
                  <a:pt x="199248" y="5912"/>
                  <a:pt x="240632" y="0"/>
                </a:cubicBezTo>
                <a:cubicBezTo>
                  <a:pt x="352927" y="5347"/>
                  <a:pt x="465962" y="2098"/>
                  <a:pt x="577516" y="16042"/>
                </a:cubicBezTo>
                <a:cubicBezTo>
                  <a:pt x="596647" y="18433"/>
                  <a:pt x="611232" y="35317"/>
                  <a:pt x="625642" y="48126"/>
                </a:cubicBezTo>
                <a:cubicBezTo>
                  <a:pt x="790476" y="194644"/>
                  <a:pt x="660794" y="103642"/>
                  <a:pt x="770021" y="176463"/>
                </a:cubicBezTo>
                <a:cubicBezTo>
                  <a:pt x="786966" y="227297"/>
                  <a:pt x="782606" y="228287"/>
                  <a:pt x="818148" y="272715"/>
                </a:cubicBezTo>
                <a:cubicBezTo>
                  <a:pt x="827596" y="284525"/>
                  <a:pt x="840784" y="292989"/>
                  <a:pt x="850232" y="304800"/>
                </a:cubicBezTo>
                <a:cubicBezTo>
                  <a:pt x="880465" y="342592"/>
                  <a:pt x="892442" y="373179"/>
                  <a:pt x="914400" y="417094"/>
                </a:cubicBezTo>
                <a:cubicBezTo>
                  <a:pt x="919747" y="443831"/>
                  <a:pt x="923829" y="470853"/>
                  <a:pt x="930442" y="497305"/>
                </a:cubicBezTo>
                <a:cubicBezTo>
                  <a:pt x="934543" y="513710"/>
                  <a:pt x="942384" y="529026"/>
                  <a:pt x="946485" y="545431"/>
                </a:cubicBezTo>
                <a:cubicBezTo>
                  <a:pt x="953098" y="571883"/>
                  <a:pt x="962527" y="625642"/>
                  <a:pt x="962527" y="625642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101356" y="3094024"/>
            <a:ext cx="497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?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64968" y="1155032"/>
            <a:ext cx="50051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Вписанный угол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равен 110˚.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угол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AOC.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74" y="650156"/>
            <a:ext cx="5358064" cy="5237298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1171074" y="2213811"/>
            <a:ext cx="2374232" cy="1054994"/>
          </a:xfrm>
          <a:prstGeom prst="line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45306" y="3274081"/>
            <a:ext cx="1138989" cy="2220339"/>
          </a:xfrm>
          <a:prstGeom prst="line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71074" y="2213811"/>
            <a:ext cx="1058779" cy="328060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229853" y="5438274"/>
            <a:ext cx="2454442" cy="561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29853" y="4912349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110˚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21895" y="320842"/>
            <a:ext cx="1171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0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47" y="228600"/>
            <a:ext cx="5835316" cy="5739063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3272589" y="3080084"/>
            <a:ext cx="144379" cy="16042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>
            <a:stCxn id="2" idx="1"/>
          </p:cNvCxnSpPr>
          <p:nvPr/>
        </p:nvCxnSpPr>
        <p:spPr>
          <a:xfrm flipV="1">
            <a:off x="741947" y="806116"/>
            <a:ext cx="1359569" cy="22920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085473" y="806116"/>
            <a:ext cx="1042737" cy="502117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2" idx="1"/>
          </p:cNvCxnSpPr>
          <p:nvPr/>
        </p:nvCxnSpPr>
        <p:spPr>
          <a:xfrm flipV="1">
            <a:off x="741947" y="1078832"/>
            <a:ext cx="4856748" cy="2019300"/>
          </a:xfrm>
          <a:prstGeom prst="line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3104149" y="1078832"/>
            <a:ext cx="2486526" cy="4764505"/>
          </a:xfrm>
          <a:prstGeom prst="line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86752" y="2726141"/>
            <a:ext cx="383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88168" y="228600"/>
            <a:ext cx="705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98695" y="385011"/>
            <a:ext cx="978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31431" y="5746068"/>
            <a:ext cx="882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1780674" y="1331495"/>
            <a:ext cx="385010" cy="176463"/>
          </a:xfrm>
          <a:custGeom>
            <a:avLst/>
            <a:gdLst>
              <a:gd name="connsiteX0" fmla="*/ 0 w 385010"/>
              <a:gd name="connsiteY0" fmla="*/ 0 h 176463"/>
              <a:gd name="connsiteX1" fmla="*/ 128337 w 385010"/>
              <a:gd name="connsiteY1" fmla="*/ 160421 h 176463"/>
              <a:gd name="connsiteX2" fmla="*/ 192505 w 385010"/>
              <a:gd name="connsiteY2" fmla="*/ 176463 h 176463"/>
              <a:gd name="connsiteX3" fmla="*/ 352926 w 385010"/>
              <a:gd name="connsiteY3" fmla="*/ 160421 h 176463"/>
              <a:gd name="connsiteX4" fmla="*/ 385010 w 385010"/>
              <a:gd name="connsiteY4" fmla="*/ 112294 h 17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010" h="176463">
                <a:moveTo>
                  <a:pt x="0" y="0"/>
                </a:moveTo>
                <a:cubicBezTo>
                  <a:pt x="22938" y="38230"/>
                  <a:pt x="80215" y="148391"/>
                  <a:pt x="128337" y="160421"/>
                </a:cubicBezTo>
                <a:lnTo>
                  <a:pt x="192505" y="176463"/>
                </a:lnTo>
                <a:cubicBezTo>
                  <a:pt x="245979" y="171116"/>
                  <a:pt x="301943" y="177415"/>
                  <a:pt x="352926" y="160421"/>
                </a:cubicBezTo>
                <a:cubicBezTo>
                  <a:pt x="371217" y="154324"/>
                  <a:pt x="385010" y="112294"/>
                  <a:pt x="385010" y="112294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946775" y="1347537"/>
            <a:ext cx="298993" cy="386584"/>
          </a:xfrm>
          <a:custGeom>
            <a:avLst/>
            <a:gdLst>
              <a:gd name="connsiteX0" fmla="*/ 10236 w 298993"/>
              <a:gd name="connsiteY0" fmla="*/ 0 h 386584"/>
              <a:gd name="connsiteX1" fmla="*/ 26278 w 298993"/>
              <a:gd name="connsiteY1" fmla="*/ 96252 h 386584"/>
              <a:gd name="connsiteX2" fmla="*/ 26278 w 298993"/>
              <a:gd name="connsiteY2" fmla="*/ 224589 h 386584"/>
              <a:gd name="connsiteX3" fmla="*/ 58362 w 298993"/>
              <a:gd name="connsiteY3" fmla="*/ 272716 h 386584"/>
              <a:gd name="connsiteX4" fmla="*/ 202741 w 298993"/>
              <a:gd name="connsiteY4" fmla="*/ 385010 h 386584"/>
              <a:gd name="connsiteX5" fmla="*/ 298993 w 298993"/>
              <a:gd name="connsiteY5" fmla="*/ 385010 h 38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993" h="386584">
                <a:moveTo>
                  <a:pt x="10236" y="0"/>
                </a:moveTo>
                <a:cubicBezTo>
                  <a:pt x="15583" y="32084"/>
                  <a:pt x="26278" y="63725"/>
                  <a:pt x="26278" y="96252"/>
                </a:cubicBezTo>
                <a:cubicBezTo>
                  <a:pt x="26278" y="208004"/>
                  <a:pt x="-32849" y="66915"/>
                  <a:pt x="26278" y="224589"/>
                </a:cubicBezTo>
                <a:cubicBezTo>
                  <a:pt x="33048" y="242642"/>
                  <a:pt x="45553" y="258306"/>
                  <a:pt x="58362" y="272716"/>
                </a:cubicBezTo>
                <a:cubicBezTo>
                  <a:pt x="99613" y="319123"/>
                  <a:pt x="136523" y="377653"/>
                  <a:pt x="202741" y="385010"/>
                </a:cubicBezTo>
                <a:cubicBezTo>
                  <a:pt x="234629" y="388553"/>
                  <a:pt x="266909" y="385010"/>
                  <a:pt x="298993" y="385010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572000" y="1540042"/>
            <a:ext cx="481263" cy="513347"/>
          </a:xfrm>
          <a:custGeom>
            <a:avLst/>
            <a:gdLst>
              <a:gd name="connsiteX0" fmla="*/ 0 w 481263"/>
              <a:gd name="connsiteY0" fmla="*/ 0 h 513347"/>
              <a:gd name="connsiteX1" fmla="*/ 48126 w 481263"/>
              <a:gd name="connsiteY1" fmla="*/ 176463 h 513347"/>
              <a:gd name="connsiteX2" fmla="*/ 160421 w 481263"/>
              <a:gd name="connsiteY2" fmla="*/ 320842 h 513347"/>
              <a:gd name="connsiteX3" fmla="*/ 192505 w 481263"/>
              <a:gd name="connsiteY3" fmla="*/ 368969 h 513347"/>
              <a:gd name="connsiteX4" fmla="*/ 433137 w 481263"/>
              <a:gd name="connsiteY4" fmla="*/ 481263 h 513347"/>
              <a:gd name="connsiteX5" fmla="*/ 481263 w 481263"/>
              <a:gd name="connsiteY5" fmla="*/ 513347 h 513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1263" h="513347">
                <a:moveTo>
                  <a:pt x="0" y="0"/>
                </a:moveTo>
                <a:cubicBezTo>
                  <a:pt x="8609" y="43048"/>
                  <a:pt x="24865" y="141572"/>
                  <a:pt x="48126" y="176463"/>
                </a:cubicBezTo>
                <a:cubicBezTo>
                  <a:pt x="210320" y="419753"/>
                  <a:pt x="34760" y="170048"/>
                  <a:pt x="160421" y="320842"/>
                </a:cubicBezTo>
                <a:cubicBezTo>
                  <a:pt x="172764" y="335654"/>
                  <a:pt x="177995" y="356273"/>
                  <a:pt x="192505" y="368969"/>
                </a:cubicBezTo>
                <a:cubicBezTo>
                  <a:pt x="412583" y="561538"/>
                  <a:pt x="144804" y="289041"/>
                  <a:pt x="433137" y="481263"/>
                </a:cubicBezTo>
                <a:lnTo>
                  <a:pt x="481263" y="513347"/>
                </a:ln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106653" y="806116"/>
            <a:ext cx="4668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равен 65˚.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угол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ACD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9756" y="385011"/>
            <a:ext cx="918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4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14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>
            <a:endCxn id="6" idx="7"/>
          </p:cNvCxnSpPr>
          <p:nvPr/>
        </p:nvCxnSpPr>
        <p:spPr>
          <a:xfrm flipH="1">
            <a:off x="3653606" y="1620253"/>
            <a:ext cx="2249889" cy="42566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40632" y="6023809"/>
            <a:ext cx="757187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837949" y="1251284"/>
            <a:ext cx="49169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 А и В делят окружность на две дуги.  Меньшая дуга АВ равна 128˚.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угол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80" y="300788"/>
            <a:ext cx="5723021" cy="5723021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5743074" y="1459832"/>
            <a:ext cx="288758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384884" y="5839326"/>
            <a:ext cx="314827" cy="2566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362827" y="2861510"/>
            <a:ext cx="176463" cy="20854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64042" y="2294021"/>
            <a:ext cx="850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03495" y="689811"/>
            <a:ext cx="6256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62827" y="5981668"/>
            <a:ext cx="920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15200" y="5406189"/>
            <a:ext cx="802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9179" y="300788"/>
            <a:ext cx="12352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5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79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3639" y="480810"/>
            <a:ext cx="992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Углы, связанные с окружностью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79" t="10942" r="16557" b="68206"/>
          <a:stretch/>
        </p:blipFill>
        <p:spPr>
          <a:xfrm>
            <a:off x="737936" y="1652336"/>
            <a:ext cx="2646948" cy="23568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2" t="14471" r="52166" b="67564"/>
          <a:stretch/>
        </p:blipFill>
        <p:spPr>
          <a:xfrm>
            <a:off x="8887325" y="1680638"/>
            <a:ext cx="2245412" cy="23285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2" t="32436" r="47353" b="46391"/>
          <a:stretch/>
        </p:blipFill>
        <p:spPr>
          <a:xfrm>
            <a:off x="7130715" y="4248663"/>
            <a:ext cx="2437012" cy="21445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2" t="54892" r="46872" b="25218"/>
          <a:stretch/>
        </p:blipFill>
        <p:spPr>
          <a:xfrm>
            <a:off x="4792718" y="1652335"/>
            <a:ext cx="2927085" cy="2356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3" t="74462" r="46631" b="5969"/>
          <a:stretch/>
        </p:blipFill>
        <p:spPr>
          <a:xfrm>
            <a:off x="2538689" y="4248663"/>
            <a:ext cx="2707079" cy="214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26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02442" y="699519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«Только </a:t>
            </a:r>
            <a:r>
              <a:rPr lang="ru-RU" sz="40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 знания прочны и ценны, которые вы добыли </a:t>
            </a:r>
            <a:r>
              <a:rPr lang="ru-RU" sz="4000" b="1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сами…»</a:t>
            </a:r>
          </a:p>
          <a:p>
            <a:r>
              <a:rPr lang="ru-RU" sz="40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Корней Чуковский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lavkaknig.com/wa-data/public/shop/translators/2896/289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4"/>
          <a:stretch/>
        </p:blipFill>
        <p:spPr bwMode="auto">
          <a:xfrm>
            <a:off x="439152" y="346625"/>
            <a:ext cx="4444437" cy="615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23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6" y="348916"/>
            <a:ext cx="4961022" cy="4948989"/>
          </a:xfrm>
          <a:prstGeom prst="rect">
            <a:avLst/>
          </a:prstGeom>
        </p:spPr>
      </p:pic>
      <p:sp>
        <p:nvSpPr>
          <p:cNvPr id="2" name="Блок-схема: узел 1"/>
          <p:cNvSpPr/>
          <p:nvPr/>
        </p:nvSpPr>
        <p:spPr>
          <a:xfrm>
            <a:off x="3128211" y="2711116"/>
            <a:ext cx="128336" cy="112295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817895" y="561474"/>
            <a:ext cx="4764505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Постройте отрезки АО и ВО.</a:t>
            </a:r>
          </a:p>
          <a:p>
            <a:pPr marL="342900" indent="-342900">
              <a:buAutoNum type="arabicPeriod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Измерьте угол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AOB.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______</a:t>
            </a:r>
          </a:p>
          <a:p>
            <a:pPr marL="342900" indent="-342900">
              <a:buAutoNum type="arabicPeriod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вывод о величине градусной мере дуги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________</a:t>
            </a:r>
          </a:p>
          <a:p>
            <a:pPr marL="342900" indent="-342900">
              <a:buAutoNum type="arabicPeriod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Измерьте угол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CAB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_______</a:t>
            </a:r>
          </a:p>
          <a:p>
            <a:pPr marL="342900" indent="-342900">
              <a:buAutoNum type="arabicPeriod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градусную меру дуги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градусную меру угла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CAB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Сформулируйте гипотезу относительно угла между касательной и хордой, проходящей через точку касания.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8823158" y="2310063"/>
            <a:ext cx="240632" cy="45719"/>
          </a:xfrm>
          <a:custGeom>
            <a:avLst/>
            <a:gdLst>
              <a:gd name="connsiteX0" fmla="*/ 0 w 336884"/>
              <a:gd name="connsiteY0" fmla="*/ 0 h 80211"/>
              <a:gd name="connsiteX1" fmla="*/ 80211 w 336884"/>
              <a:gd name="connsiteY1" fmla="*/ 48127 h 80211"/>
              <a:gd name="connsiteX2" fmla="*/ 176463 w 336884"/>
              <a:gd name="connsiteY2" fmla="*/ 80211 h 80211"/>
              <a:gd name="connsiteX3" fmla="*/ 272716 w 336884"/>
              <a:gd name="connsiteY3" fmla="*/ 64169 h 80211"/>
              <a:gd name="connsiteX4" fmla="*/ 304800 w 336884"/>
              <a:gd name="connsiteY4" fmla="*/ 32084 h 80211"/>
              <a:gd name="connsiteX5" fmla="*/ 336884 w 336884"/>
              <a:gd name="connsiteY5" fmla="*/ 16042 h 80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884" h="80211">
                <a:moveTo>
                  <a:pt x="0" y="0"/>
                </a:moveTo>
                <a:cubicBezTo>
                  <a:pt x="26737" y="16042"/>
                  <a:pt x="51825" y="35224"/>
                  <a:pt x="80211" y="48127"/>
                </a:cubicBezTo>
                <a:cubicBezTo>
                  <a:pt x="110999" y="62122"/>
                  <a:pt x="176463" y="80211"/>
                  <a:pt x="176463" y="80211"/>
                </a:cubicBezTo>
                <a:cubicBezTo>
                  <a:pt x="208547" y="74864"/>
                  <a:pt x="242260" y="75590"/>
                  <a:pt x="272716" y="64169"/>
                </a:cubicBezTo>
                <a:cubicBezTo>
                  <a:pt x="286878" y="58858"/>
                  <a:pt x="292700" y="41159"/>
                  <a:pt x="304800" y="32084"/>
                </a:cubicBezTo>
                <a:cubicBezTo>
                  <a:pt x="314366" y="24910"/>
                  <a:pt x="326189" y="21389"/>
                  <a:pt x="336884" y="16042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288758" y="5243762"/>
            <a:ext cx="62885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Блок-схема: узел 25"/>
          <p:cNvSpPr/>
          <p:nvPr/>
        </p:nvSpPr>
        <p:spPr>
          <a:xfrm>
            <a:off x="3146660" y="5181600"/>
            <a:ext cx="45719" cy="11630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единительная линия 35"/>
          <p:cNvCxnSpPr>
            <a:stCxn id="3" idx="1"/>
            <a:endCxn id="3" idx="3"/>
          </p:cNvCxnSpPr>
          <p:nvPr/>
        </p:nvCxnSpPr>
        <p:spPr>
          <a:xfrm>
            <a:off x="776036" y="2823411"/>
            <a:ext cx="4961022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192379" y="385010"/>
            <a:ext cx="0" cy="494898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039979" y="5333999"/>
            <a:ext cx="304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55495" y="2355782"/>
            <a:ext cx="29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04021" y="5181600"/>
            <a:ext cx="336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77263" y="92622"/>
            <a:ext cx="5462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</a:t>
            </a:r>
          </a:p>
        </p:txBody>
      </p:sp>
      <p:cxnSp>
        <p:nvCxnSpPr>
          <p:cNvPr id="6" name="Прямая соединительная линия 5"/>
          <p:cNvCxnSpPr>
            <a:stCxn id="26" idx="1"/>
          </p:cNvCxnSpPr>
          <p:nvPr/>
        </p:nvCxnSpPr>
        <p:spPr>
          <a:xfrm flipV="1">
            <a:off x="3153355" y="1138989"/>
            <a:ext cx="1819698" cy="405964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973053" y="561474"/>
            <a:ext cx="625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56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468</Words>
  <Application>Microsoft Office PowerPoint</Application>
  <PresentationFormat>Широкоэкранный</PresentationFormat>
  <Paragraphs>122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38</cp:revision>
  <cp:lastPrinted>2023-04-06T17:21:47Z</cp:lastPrinted>
  <dcterms:created xsi:type="dcterms:W3CDTF">2023-04-05T17:15:26Z</dcterms:created>
  <dcterms:modified xsi:type="dcterms:W3CDTF">2024-06-01T13:17:20Z</dcterms:modified>
</cp:coreProperties>
</file>