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</p:sldMasterIdLst>
  <p:sldIdLst>
    <p:sldId id="265" r:id="rId2"/>
    <p:sldId id="303" r:id="rId3"/>
    <p:sldId id="264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304" r:id="rId15"/>
    <p:sldId id="287" r:id="rId16"/>
    <p:sldId id="288" r:id="rId17"/>
    <p:sldId id="289" r:id="rId18"/>
    <p:sldId id="291" r:id="rId19"/>
    <p:sldId id="290" r:id="rId20"/>
    <p:sldId id="292" r:id="rId21"/>
    <p:sldId id="294" r:id="rId22"/>
    <p:sldId id="295" r:id="rId23"/>
    <p:sldId id="293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08931D-FF58-483E-A262-656291B2D4F3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26C9771A-FC4C-4155-B09E-402469638488}">
      <dgm:prSet phldrT="[Текст]" custT="1"/>
      <dgm:spPr/>
      <dgm:t>
        <a:bodyPr/>
        <a:lstStyle/>
        <a:p>
          <a:r>
            <a:rPr lang="ru-RU" sz="3200" b="1" dirty="0" smtClean="0"/>
            <a:t>канон  по форме</a:t>
          </a:r>
          <a:endParaRPr lang="ru-RU" sz="3200" b="1" dirty="0"/>
        </a:p>
      </dgm:t>
    </dgm:pt>
    <dgm:pt modelId="{B891B5A3-0481-4076-802C-893DE4744900}" type="parTrans" cxnId="{E042EE14-9AAE-43B9-BC38-A4A175BDA484}">
      <dgm:prSet/>
      <dgm:spPr/>
      <dgm:t>
        <a:bodyPr/>
        <a:lstStyle/>
        <a:p>
          <a:endParaRPr lang="ru-RU"/>
        </a:p>
      </dgm:t>
    </dgm:pt>
    <dgm:pt modelId="{F270E856-CC90-4221-B349-730322CE7652}" type="sibTrans" cxnId="{E042EE14-9AAE-43B9-BC38-A4A175BDA484}">
      <dgm:prSet/>
      <dgm:spPr/>
      <dgm:t>
        <a:bodyPr/>
        <a:lstStyle/>
        <a:p>
          <a:endParaRPr lang="ru-RU"/>
        </a:p>
      </dgm:t>
    </dgm:pt>
    <dgm:pt modelId="{DFB52B6D-956B-40F7-A0B2-351C0CDB3FF8}">
      <dgm:prSet phldrT="[Текст]" custT="1"/>
      <dgm:spPr/>
      <dgm:t>
        <a:bodyPr/>
        <a:lstStyle/>
        <a:p>
          <a:r>
            <a:rPr lang="ru-RU" sz="3200" b="1" dirty="0" smtClean="0"/>
            <a:t>ступенчатый</a:t>
          </a:r>
          <a:endParaRPr lang="ru-RU" sz="3200" b="1" dirty="0"/>
        </a:p>
      </dgm:t>
    </dgm:pt>
    <dgm:pt modelId="{F1CD2D80-A071-4FB8-8508-D306C4A3FDF9}" type="parTrans" cxnId="{7CE729F6-D162-42D1-B87A-DEFE56F33064}">
      <dgm:prSet/>
      <dgm:spPr/>
      <dgm:t>
        <a:bodyPr/>
        <a:lstStyle/>
        <a:p>
          <a:endParaRPr lang="ru-RU"/>
        </a:p>
      </dgm:t>
    </dgm:pt>
    <dgm:pt modelId="{E421327B-D5AF-434A-9DCF-70073E703457}" type="sibTrans" cxnId="{7CE729F6-D162-42D1-B87A-DEFE56F33064}">
      <dgm:prSet/>
      <dgm:spPr/>
      <dgm:t>
        <a:bodyPr/>
        <a:lstStyle/>
        <a:p>
          <a:endParaRPr lang="ru-RU"/>
        </a:p>
      </dgm:t>
    </dgm:pt>
    <dgm:pt modelId="{FA634B0B-7799-4ADF-9222-21E6483F2679}">
      <dgm:prSet phldrT="[Текст]" custT="1"/>
      <dgm:spPr/>
      <dgm:t>
        <a:bodyPr/>
        <a:lstStyle/>
        <a:p>
          <a:r>
            <a:rPr lang="ru-RU" sz="3200" b="1" dirty="0" smtClean="0"/>
            <a:t>табличный</a:t>
          </a:r>
          <a:endParaRPr lang="ru-RU" sz="3200" b="1" dirty="0"/>
        </a:p>
      </dgm:t>
    </dgm:pt>
    <dgm:pt modelId="{617FAD02-E198-491C-934C-D6CFC30654AA}" type="parTrans" cxnId="{96020DE6-C145-4114-AE7A-20DC826BCAC9}">
      <dgm:prSet/>
      <dgm:spPr/>
      <dgm:t>
        <a:bodyPr/>
        <a:lstStyle/>
        <a:p>
          <a:endParaRPr lang="ru-RU"/>
        </a:p>
      </dgm:t>
    </dgm:pt>
    <dgm:pt modelId="{77C13E55-BBA6-4202-BD10-5294DE3B4250}" type="sibTrans" cxnId="{96020DE6-C145-4114-AE7A-20DC826BCAC9}">
      <dgm:prSet/>
      <dgm:spPr/>
      <dgm:t>
        <a:bodyPr/>
        <a:lstStyle/>
        <a:p>
          <a:endParaRPr lang="ru-RU"/>
        </a:p>
      </dgm:t>
    </dgm:pt>
    <dgm:pt modelId="{BE35B94A-A652-4663-B4DB-47F3E2F24F77}" type="pres">
      <dgm:prSet presAssocID="{7108931D-FF58-483E-A262-656291B2D4F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1F4A377-BBC7-4E4E-8EAF-665460FF02B3}" type="pres">
      <dgm:prSet presAssocID="{26C9771A-FC4C-4155-B09E-402469638488}" presName="hierRoot1" presStyleCnt="0">
        <dgm:presLayoutVars>
          <dgm:hierBranch val="init"/>
        </dgm:presLayoutVars>
      </dgm:prSet>
      <dgm:spPr/>
    </dgm:pt>
    <dgm:pt modelId="{113CE99C-D0E3-45F2-9E09-103EB8E44D0B}" type="pres">
      <dgm:prSet presAssocID="{26C9771A-FC4C-4155-B09E-402469638488}" presName="rootComposite1" presStyleCnt="0"/>
      <dgm:spPr/>
    </dgm:pt>
    <dgm:pt modelId="{774CC04A-4973-4C24-9F88-9312FC55609E}" type="pres">
      <dgm:prSet presAssocID="{26C9771A-FC4C-4155-B09E-402469638488}" presName="rootText1" presStyleLbl="node0" presStyleIdx="0" presStyleCnt="1" custScaleX="2567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EE4D63-33B7-4BFC-881C-CC155F55704F}" type="pres">
      <dgm:prSet presAssocID="{26C9771A-FC4C-4155-B09E-40246963848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14432F6-8CE9-48E3-8FAE-8D7CFE6E2DD9}" type="pres">
      <dgm:prSet presAssocID="{26C9771A-FC4C-4155-B09E-402469638488}" presName="hierChild2" presStyleCnt="0"/>
      <dgm:spPr/>
    </dgm:pt>
    <dgm:pt modelId="{E4B41F11-4129-4419-9038-C79BFD4D3E33}" type="pres">
      <dgm:prSet presAssocID="{F1CD2D80-A071-4FB8-8508-D306C4A3FDF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1F835ED-D3E7-4766-9C5A-CA6D13B8686B}" type="pres">
      <dgm:prSet presAssocID="{DFB52B6D-956B-40F7-A0B2-351C0CDB3FF8}" presName="hierRoot2" presStyleCnt="0">
        <dgm:presLayoutVars>
          <dgm:hierBranch val="init"/>
        </dgm:presLayoutVars>
      </dgm:prSet>
      <dgm:spPr/>
    </dgm:pt>
    <dgm:pt modelId="{69FA76F8-8682-4886-8F13-9738FABC2C8B}" type="pres">
      <dgm:prSet presAssocID="{DFB52B6D-956B-40F7-A0B2-351C0CDB3FF8}" presName="rootComposite" presStyleCnt="0"/>
      <dgm:spPr/>
    </dgm:pt>
    <dgm:pt modelId="{6F0FA821-578F-42C1-B194-145239A1B8E9}" type="pres">
      <dgm:prSet presAssocID="{DFB52B6D-956B-40F7-A0B2-351C0CDB3FF8}" presName="rootText" presStyleLbl="node2" presStyleIdx="0" presStyleCnt="2" custScaleX="170419" custLinFactNeighborX="-3668" custLinFactNeighborY="46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0DD698-2ED7-4166-9D5D-0DB5D53015A1}" type="pres">
      <dgm:prSet presAssocID="{DFB52B6D-956B-40F7-A0B2-351C0CDB3FF8}" presName="rootConnector" presStyleLbl="node2" presStyleIdx="0" presStyleCnt="2"/>
      <dgm:spPr/>
      <dgm:t>
        <a:bodyPr/>
        <a:lstStyle/>
        <a:p>
          <a:endParaRPr lang="ru-RU"/>
        </a:p>
      </dgm:t>
    </dgm:pt>
    <dgm:pt modelId="{B1B8CD6B-62E1-46E4-844C-9DAD45FFE5EE}" type="pres">
      <dgm:prSet presAssocID="{DFB52B6D-956B-40F7-A0B2-351C0CDB3FF8}" presName="hierChild4" presStyleCnt="0"/>
      <dgm:spPr/>
    </dgm:pt>
    <dgm:pt modelId="{D33CCBD3-3C7F-47B6-8CEB-563D38B1E583}" type="pres">
      <dgm:prSet presAssocID="{DFB52B6D-956B-40F7-A0B2-351C0CDB3FF8}" presName="hierChild5" presStyleCnt="0"/>
      <dgm:spPr/>
    </dgm:pt>
    <dgm:pt modelId="{2DB5AA47-CAC7-4D4E-80E4-3BCC95E5AE89}" type="pres">
      <dgm:prSet presAssocID="{617FAD02-E198-491C-934C-D6CFC30654AA}" presName="Name37" presStyleLbl="parChTrans1D2" presStyleIdx="1" presStyleCnt="2"/>
      <dgm:spPr/>
      <dgm:t>
        <a:bodyPr/>
        <a:lstStyle/>
        <a:p>
          <a:endParaRPr lang="ru-RU"/>
        </a:p>
      </dgm:t>
    </dgm:pt>
    <dgm:pt modelId="{5C87A92B-A256-4134-AC30-68DD607AA12D}" type="pres">
      <dgm:prSet presAssocID="{FA634B0B-7799-4ADF-9222-21E6483F2679}" presName="hierRoot2" presStyleCnt="0">
        <dgm:presLayoutVars>
          <dgm:hierBranch val="init"/>
        </dgm:presLayoutVars>
      </dgm:prSet>
      <dgm:spPr/>
    </dgm:pt>
    <dgm:pt modelId="{923F3D46-C7B6-4C1A-B381-DBAE6C85B631}" type="pres">
      <dgm:prSet presAssocID="{FA634B0B-7799-4ADF-9222-21E6483F2679}" presName="rootComposite" presStyleCnt="0"/>
      <dgm:spPr/>
    </dgm:pt>
    <dgm:pt modelId="{1D36FCAD-F444-4568-B6FE-C4E241D6B571}" type="pres">
      <dgm:prSet presAssocID="{FA634B0B-7799-4ADF-9222-21E6483F2679}" presName="rootText" presStyleLbl="node2" presStyleIdx="1" presStyleCnt="2" custScaleX="164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95F47-B92D-4D57-9F46-E396D28E9B6E}" type="pres">
      <dgm:prSet presAssocID="{FA634B0B-7799-4ADF-9222-21E6483F2679}" presName="rootConnector" presStyleLbl="node2" presStyleIdx="1" presStyleCnt="2"/>
      <dgm:spPr/>
      <dgm:t>
        <a:bodyPr/>
        <a:lstStyle/>
        <a:p>
          <a:endParaRPr lang="ru-RU"/>
        </a:p>
      </dgm:t>
    </dgm:pt>
    <dgm:pt modelId="{9CA2A2F6-95B6-4667-B16F-4B960FBB7BFE}" type="pres">
      <dgm:prSet presAssocID="{FA634B0B-7799-4ADF-9222-21E6483F2679}" presName="hierChild4" presStyleCnt="0"/>
      <dgm:spPr/>
    </dgm:pt>
    <dgm:pt modelId="{C4851A58-BF06-46E6-82D3-06090866EEEE}" type="pres">
      <dgm:prSet presAssocID="{FA634B0B-7799-4ADF-9222-21E6483F2679}" presName="hierChild5" presStyleCnt="0"/>
      <dgm:spPr/>
    </dgm:pt>
    <dgm:pt modelId="{DEA5CBB8-5CB7-4662-A92A-E9017A06BA0C}" type="pres">
      <dgm:prSet presAssocID="{26C9771A-FC4C-4155-B09E-402469638488}" presName="hierChild3" presStyleCnt="0"/>
      <dgm:spPr/>
    </dgm:pt>
  </dgm:ptLst>
  <dgm:cxnLst>
    <dgm:cxn modelId="{EF59488F-E7F4-475C-A88B-86AE0571CE12}" type="presOf" srcId="{617FAD02-E198-491C-934C-D6CFC30654AA}" destId="{2DB5AA47-CAC7-4D4E-80E4-3BCC95E5AE89}" srcOrd="0" destOrd="0" presId="urn:microsoft.com/office/officeart/2005/8/layout/orgChart1"/>
    <dgm:cxn modelId="{7CE729F6-D162-42D1-B87A-DEFE56F33064}" srcId="{26C9771A-FC4C-4155-B09E-402469638488}" destId="{DFB52B6D-956B-40F7-A0B2-351C0CDB3FF8}" srcOrd="0" destOrd="0" parTransId="{F1CD2D80-A071-4FB8-8508-D306C4A3FDF9}" sibTransId="{E421327B-D5AF-434A-9DCF-70073E703457}"/>
    <dgm:cxn modelId="{F5B8A6D9-E459-4C3E-842A-A3EAC238B9FA}" type="presOf" srcId="{FA634B0B-7799-4ADF-9222-21E6483F2679}" destId="{1D36FCAD-F444-4568-B6FE-C4E241D6B571}" srcOrd="0" destOrd="0" presId="urn:microsoft.com/office/officeart/2005/8/layout/orgChart1"/>
    <dgm:cxn modelId="{54BC764F-E262-4C5C-B434-C1105FA2BEED}" type="presOf" srcId="{DFB52B6D-956B-40F7-A0B2-351C0CDB3FF8}" destId="{6F0FA821-578F-42C1-B194-145239A1B8E9}" srcOrd="0" destOrd="0" presId="urn:microsoft.com/office/officeart/2005/8/layout/orgChart1"/>
    <dgm:cxn modelId="{B1EA69DF-3B42-444B-9906-E5C354FCBB84}" type="presOf" srcId="{F1CD2D80-A071-4FB8-8508-D306C4A3FDF9}" destId="{E4B41F11-4129-4419-9038-C79BFD4D3E33}" srcOrd="0" destOrd="0" presId="urn:microsoft.com/office/officeart/2005/8/layout/orgChart1"/>
    <dgm:cxn modelId="{18E33346-CBAE-48C9-B995-7A1DD1419D9E}" type="presOf" srcId="{26C9771A-FC4C-4155-B09E-402469638488}" destId="{774CC04A-4973-4C24-9F88-9312FC55609E}" srcOrd="0" destOrd="0" presId="urn:microsoft.com/office/officeart/2005/8/layout/orgChart1"/>
    <dgm:cxn modelId="{10E76526-2746-4140-A6E0-33C6213B5C4C}" type="presOf" srcId="{26C9771A-FC4C-4155-B09E-402469638488}" destId="{F9EE4D63-33B7-4BFC-881C-CC155F55704F}" srcOrd="1" destOrd="0" presId="urn:microsoft.com/office/officeart/2005/8/layout/orgChart1"/>
    <dgm:cxn modelId="{FC5DC95F-07BA-4F6D-B602-7FBFA1C85EE9}" type="presOf" srcId="{DFB52B6D-956B-40F7-A0B2-351C0CDB3FF8}" destId="{DD0DD698-2ED7-4166-9D5D-0DB5D53015A1}" srcOrd="1" destOrd="0" presId="urn:microsoft.com/office/officeart/2005/8/layout/orgChart1"/>
    <dgm:cxn modelId="{64FEFDCF-725B-4D0D-A20E-29AA3DFC6F0B}" type="presOf" srcId="{FA634B0B-7799-4ADF-9222-21E6483F2679}" destId="{E4195F47-B92D-4D57-9F46-E396D28E9B6E}" srcOrd="1" destOrd="0" presId="urn:microsoft.com/office/officeart/2005/8/layout/orgChart1"/>
    <dgm:cxn modelId="{E042EE14-9AAE-43B9-BC38-A4A175BDA484}" srcId="{7108931D-FF58-483E-A262-656291B2D4F3}" destId="{26C9771A-FC4C-4155-B09E-402469638488}" srcOrd="0" destOrd="0" parTransId="{B891B5A3-0481-4076-802C-893DE4744900}" sibTransId="{F270E856-CC90-4221-B349-730322CE7652}"/>
    <dgm:cxn modelId="{2ABD019B-4328-47C4-8762-D14A0537CC91}" type="presOf" srcId="{7108931D-FF58-483E-A262-656291B2D4F3}" destId="{BE35B94A-A652-4663-B4DB-47F3E2F24F77}" srcOrd="0" destOrd="0" presId="urn:microsoft.com/office/officeart/2005/8/layout/orgChart1"/>
    <dgm:cxn modelId="{96020DE6-C145-4114-AE7A-20DC826BCAC9}" srcId="{26C9771A-FC4C-4155-B09E-402469638488}" destId="{FA634B0B-7799-4ADF-9222-21E6483F2679}" srcOrd="1" destOrd="0" parTransId="{617FAD02-E198-491C-934C-D6CFC30654AA}" sibTransId="{77C13E55-BBA6-4202-BD10-5294DE3B4250}"/>
    <dgm:cxn modelId="{A9E39429-3D2B-416A-906F-B0B6F233FB70}" type="presParOf" srcId="{BE35B94A-A652-4663-B4DB-47F3E2F24F77}" destId="{91F4A377-BBC7-4E4E-8EAF-665460FF02B3}" srcOrd="0" destOrd="0" presId="urn:microsoft.com/office/officeart/2005/8/layout/orgChart1"/>
    <dgm:cxn modelId="{0A7512AF-49B6-45E0-A3B4-2338E2A9F6FD}" type="presParOf" srcId="{91F4A377-BBC7-4E4E-8EAF-665460FF02B3}" destId="{113CE99C-D0E3-45F2-9E09-103EB8E44D0B}" srcOrd="0" destOrd="0" presId="urn:microsoft.com/office/officeart/2005/8/layout/orgChart1"/>
    <dgm:cxn modelId="{A1885B18-A0FE-435A-BC79-8765F043CAD3}" type="presParOf" srcId="{113CE99C-D0E3-45F2-9E09-103EB8E44D0B}" destId="{774CC04A-4973-4C24-9F88-9312FC55609E}" srcOrd="0" destOrd="0" presId="urn:microsoft.com/office/officeart/2005/8/layout/orgChart1"/>
    <dgm:cxn modelId="{008514E5-0B9E-47AC-8336-6E1FFD99A782}" type="presParOf" srcId="{113CE99C-D0E3-45F2-9E09-103EB8E44D0B}" destId="{F9EE4D63-33B7-4BFC-881C-CC155F55704F}" srcOrd="1" destOrd="0" presId="urn:microsoft.com/office/officeart/2005/8/layout/orgChart1"/>
    <dgm:cxn modelId="{E0C5BA19-4422-468D-AB1F-08A2B0ECA468}" type="presParOf" srcId="{91F4A377-BBC7-4E4E-8EAF-665460FF02B3}" destId="{714432F6-8CE9-48E3-8FAE-8D7CFE6E2DD9}" srcOrd="1" destOrd="0" presId="urn:microsoft.com/office/officeart/2005/8/layout/orgChart1"/>
    <dgm:cxn modelId="{B253F4E9-E6DC-47E2-96A0-FF06521A0575}" type="presParOf" srcId="{714432F6-8CE9-48E3-8FAE-8D7CFE6E2DD9}" destId="{E4B41F11-4129-4419-9038-C79BFD4D3E33}" srcOrd="0" destOrd="0" presId="urn:microsoft.com/office/officeart/2005/8/layout/orgChart1"/>
    <dgm:cxn modelId="{1802C43E-1747-428A-905A-24EF06484DEC}" type="presParOf" srcId="{714432F6-8CE9-48E3-8FAE-8D7CFE6E2DD9}" destId="{B1F835ED-D3E7-4766-9C5A-CA6D13B8686B}" srcOrd="1" destOrd="0" presId="urn:microsoft.com/office/officeart/2005/8/layout/orgChart1"/>
    <dgm:cxn modelId="{F671AF5B-DFA4-4FCF-891F-D83A55707C4C}" type="presParOf" srcId="{B1F835ED-D3E7-4766-9C5A-CA6D13B8686B}" destId="{69FA76F8-8682-4886-8F13-9738FABC2C8B}" srcOrd="0" destOrd="0" presId="urn:microsoft.com/office/officeart/2005/8/layout/orgChart1"/>
    <dgm:cxn modelId="{2AF3D000-C9FB-44FC-9DE4-4090EF20E017}" type="presParOf" srcId="{69FA76F8-8682-4886-8F13-9738FABC2C8B}" destId="{6F0FA821-578F-42C1-B194-145239A1B8E9}" srcOrd="0" destOrd="0" presId="urn:microsoft.com/office/officeart/2005/8/layout/orgChart1"/>
    <dgm:cxn modelId="{269DAB3F-7A73-4075-A438-F54D1CDF5E02}" type="presParOf" srcId="{69FA76F8-8682-4886-8F13-9738FABC2C8B}" destId="{DD0DD698-2ED7-4166-9D5D-0DB5D53015A1}" srcOrd="1" destOrd="0" presId="urn:microsoft.com/office/officeart/2005/8/layout/orgChart1"/>
    <dgm:cxn modelId="{93BB691D-E9E5-400E-9CEA-C7C97030B2B4}" type="presParOf" srcId="{B1F835ED-D3E7-4766-9C5A-CA6D13B8686B}" destId="{B1B8CD6B-62E1-46E4-844C-9DAD45FFE5EE}" srcOrd="1" destOrd="0" presId="urn:microsoft.com/office/officeart/2005/8/layout/orgChart1"/>
    <dgm:cxn modelId="{987FBB72-DD58-40DD-800E-A039ABFAEB72}" type="presParOf" srcId="{B1F835ED-D3E7-4766-9C5A-CA6D13B8686B}" destId="{D33CCBD3-3C7F-47B6-8CEB-563D38B1E583}" srcOrd="2" destOrd="0" presId="urn:microsoft.com/office/officeart/2005/8/layout/orgChart1"/>
    <dgm:cxn modelId="{C4C5F2AF-B61C-42D8-A241-2A8DD16925FC}" type="presParOf" srcId="{714432F6-8CE9-48E3-8FAE-8D7CFE6E2DD9}" destId="{2DB5AA47-CAC7-4D4E-80E4-3BCC95E5AE89}" srcOrd="2" destOrd="0" presId="urn:microsoft.com/office/officeart/2005/8/layout/orgChart1"/>
    <dgm:cxn modelId="{C361049D-25F4-4F02-8390-42EDEBB52B9E}" type="presParOf" srcId="{714432F6-8CE9-48E3-8FAE-8D7CFE6E2DD9}" destId="{5C87A92B-A256-4134-AC30-68DD607AA12D}" srcOrd="3" destOrd="0" presId="urn:microsoft.com/office/officeart/2005/8/layout/orgChart1"/>
    <dgm:cxn modelId="{14750E1C-80CC-4D9B-A57D-B27A446437AB}" type="presParOf" srcId="{5C87A92B-A256-4134-AC30-68DD607AA12D}" destId="{923F3D46-C7B6-4C1A-B381-DBAE6C85B631}" srcOrd="0" destOrd="0" presId="urn:microsoft.com/office/officeart/2005/8/layout/orgChart1"/>
    <dgm:cxn modelId="{A720CD81-6230-4614-B305-8FD86B193A30}" type="presParOf" srcId="{923F3D46-C7B6-4C1A-B381-DBAE6C85B631}" destId="{1D36FCAD-F444-4568-B6FE-C4E241D6B571}" srcOrd="0" destOrd="0" presId="urn:microsoft.com/office/officeart/2005/8/layout/orgChart1"/>
    <dgm:cxn modelId="{EA0DDDC8-0B55-4B2E-A5A1-4026D665C847}" type="presParOf" srcId="{923F3D46-C7B6-4C1A-B381-DBAE6C85B631}" destId="{E4195F47-B92D-4D57-9F46-E396D28E9B6E}" srcOrd="1" destOrd="0" presId="urn:microsoft.com/office/officeart/2005/8/layout/orgChart1"/>
    <dgm:cxn modelId="{B2EB1D9B-1B6A-424A-A4D7-E75C05FB8A4C}" type="presParOf" srcId="{5C87A92B-A256-4134-AC30-68DD607AA12D}" destId="{9CA2A2F6-95B6-4667-B16F-4B960FBB7BFE}" srcOrd="1" destOrd="0" presId="urn:microsoft.com/office/officeart/2005/8/layout/orgChart1"/>
    <dgm:cxn modelId="{ED19CAC6-0DAF-4C25-BC07-254ED0B493A7}" type="presParOf" srcId="{5C87A92B-A256-4134-AC30-68DD607AA12D}" destId="{C4851A58-BF06-46E6-82D3-06090866EEEE}" srcOrd="2" destOrd="0" presId="urn:microsoft.com/office/officeart/2005/8/layout/orgChart1"/>
    <dgm:cxn modelId="{DAED8CCF-DC7E-43DA-B068-AF00052DADB7}" type="presParOf" srcId="{91F4A377-BBC7-4E4E-8EAF-665460FF02B3}" destId="{DEA5CBB8-5CB7-4662-A92A-E9017A06BA0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5AA47-CAC7-4D4E-80E4-3BCC95E5AE89}">
      <dsp:nvSpPr>
        <dsp:cNvPr id="0" name=""/>
        <dsp:cNvSpPr/>
      </dsp:nvSpPr>
      <dsp:spPr>
        <a:xfrm>
          <a:off x="3744416" y="981999"/>
          <a:ext cx="1878937" cy="412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132"/>
              </a:lnTo>
              <a:lnTo>
                <a:pt x="1878937" y="206132"/>
              </a:lnTo>
              <a:lnTo>
                <a:pt x="1878937" y="4122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41F11-4129-4419-9038-C79BFD4D3E33}">
      <dsp:nvSpPr>
        <dsp:cNvPr id="0" name=""/>
        <dsp:cNvSpPr/>
      </dsp:nvSpPr>
      <dsp:spPr>
        <a:xfrm>
          <a:off x="1855584" y="981999"/>
          <a:ext cx="1888831" cy="412680"/>
        </a:xfrm>
        <a:custGeom>
          <a:avLst/>
          <a:gdLst/>
          <a:ahLst/>
          <a:cxnLst/>
          <a:rect l="0" t="0" r="0" b="0"/>
          <a:pathLst>
            <a:path>
              <a:moveTo>
                <a:pt x="1888831" y="0"/>
              </a:moveTo>
              <a:lnTo>
                <a:pt x="1888831" y="206548"/>
              </a:lnTo>
              <a:lnTo>
                <a:pt x="0" y="206548"/>
              </a:lnTo>
              <a:lnTo>
                <a:pt x="0" y="4126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4CC04A-4973-4C24-9F88-9312FC55609E}">
      <dsp:nvSpPr>
        <dsp:cNvPr id="0" name=""/>
        <dsp:cNvSpPr/>
      </dsp:nvSpPr>
      <dsp:spPr>
        <a:xfrm>
          <a:off x="1224141" y="415"/>
          <a:ext cx="5040549" cy="9815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канон  по форме</a:t>
          </a:r>
          <a:endParaRPr lang="ru-RU" sz="3200" b="1" kern="1200" dirty="0"/>
        </a:p>
      </dsp:txBody>
      <dsp:txXfrm>
        <a:off x="1224141" y="415"/>
        <a:ext cx="5040549" cy="981583"/>
      </dsp:txXfrm>
    </dsp:sp>
    <dsp:sp modelId="{6F0FA821-578F-42C1-B194-145239A1B8E9}">
      <dsp:nvSpPr>
        <dsp:cNvPr id="0" name=""/>
        <dsp:cNvSpPr/>
      </dsp:nvSpPr>
      <dsp:spPr>
        <a:xfrm>
          <a:off x="182778" y="1394680"/>
          <a:ext cx="3345610" cy="9815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ступенчатый</a:t>
          </a:r>
          <a:endParaRPr lang="ru-RU" sz="3200" b="1" kern="1200" dirty="0"/>
        </a:p>
      </dsp:txBody>
      <dsp:txXfrm>
        <a:off x="182778" y="1394680"/>
        <a:ext cx="3345610" cy="981583"/>
      </dsp:txXfrm>
    </dsp:sp>
    <dsp:sp modelId="{1D36FCAD-F444-4568-B6FE-C4E241D6B571}">
      <dsp:nvSpPr>
        <dsp:cNvPr id="0" name=""/>
        <dsp:cNvSpPr/>
      </dsp:nvSpPr>
      <dsp:spPr>
        <a:xfrm>
          <a:off x="4012663" y="1394264"/>
          <a:ext cx="3221380" cy="9815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табличный</a:t>
          </a:r>
          <a:endParaRPr lang="ru-RU" sz="3200" b="1" kern="1200" dirty="0"/>
        </a:p>
      </dsp:txBody>
      <dsp:txXfrm>
        <a:off x="4012663" y="1394264"/>
        <a:ext cx="3221380" cy="9815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2400"/>
            <a:ext cx="8435280" cy="61569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 «Развивающий канон»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 начальных классов МОАУ «Гимназия имени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А.Грина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г.Кирова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Мельник Натальи Викторовны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3887144"/>
              </p:ext>
            </p:extLst>
          </p:nvPr>
        </p:nvGraphicFramePr>
        <p:xfrm>
          <a:off x="179388" y="981075"/>
          <a:ext cx="4248472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животное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рысь</a:t>
                      </a:r>
                      <a:endParaRPr lang="ru-RU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дерево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рябина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страна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Финляндия</a:t>
                      </a:r>
                      <a:endParaRPr lang="ru-RU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317008"/>
              </p:ext>
            </p:extLst>
          </p:nvPr>
        </p:nvGraphicFramePr>
        <p:xfrm>
          <a:off x="4283968" y="4077072"/>
          <a:ext cx="4536504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8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животное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r>
                        <a:rPr lang="ru-RU" sz="2800" dirty="0" smtClean="0"/>
                        <a:t>ысь</a:t>
                      </a:r>
                      <a:endParaRPr lang="ru-RU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дерево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r>
                        <a:rPr lang="ru-RU" sz="2800" b="1" dirty="0" smtClean="0"/>
                        <a:t>ябина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страна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r>
                        <a:rPr lang="ru-RU" sz="2800" b="1" dirty="0" smtClean="0"/>
                        <a:t>оссия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073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764704"/>
          <a:ext cx="7488832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653563"/>
              </p:ext>
            </p:extLst>
          </p:nvPr>
        </p:nvGraphicFramePr>
        <p:xfrm>
          <a:off x="6156176" y="4149080"/>
          <a:ext cx="2592288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lang="ru-RU" sz="2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n-lt"/>
                          <a:cs typeface="Times New Roman" pitchFamily="18" charset="0"/>
                        </a:rPr>
                        <a:t>п</a:t>
                      </a:r>
                      <a:endParaRPr lang="ru-RU" sz="28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n-lt"/>
                          <a:cs typeface="Times New Roman" pitchFamily="18" charset="0"/>
                        </a:rPr>
                        <a:t>8</a:t>
                      </a:r>
                      <a:endParaRPr lang="ru-RU" sz="28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n-lt"/>
                          <a:cs typeface="Times New Roman" pitchFamily="18" charset="0"/>
                        </a:rPr>
                        <a:t>?</a:t>
                      </a:r>
                      <a:endParaRPr lang="ru-RU" sz="28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n-lt"/>
                          <a:cs typeface="Times New Roman" pitchFamily="18" charset="0"/>
                        </a:rPr>
                        <a:t>9</a:t>
                      </a:r>
                      <a:endParaRPr lang="ru-RU" sz="28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n-lt"/>
                          <a:cs typeface="Times New Roman" pitchFamily="18" charset="0"/>
                        </a:rPr>
                        <a:t>д</a:t>
                      </a:r>
                      <a:endParaRPr lang="ru-RU" sz="28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2" y="4149080"/>
          <a:ext cx="5400600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человек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голова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затылок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?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глаз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зрачок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0" name="Соединительная линия уступом 9"/>
          <p:cNvCxnSpPr/>
          <p:nvPr/>
        </p:nvCxnSpPr>
        <p:spPr>
          <a:xfrm rot="5400000">
            <a:off x="1619672" y="3140967"/>
            <a:ext cx="1008112" cy="1008112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 rot="16200000" flipH="1">
            <a:off x="6372200" y="3140968"/>
            <a:ext cx="1008112" cy="1008112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16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539750" y="908050"/>
            <a:ext cx="8147050" cy="9366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 1 классе чаще всего используется иллюстративный канон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257321"/>
              </p:ext>
            </p:extLst>
          </p:nvPr>
        </p:nvGraphicFramePr>
        <p:xfrm>
          <a:off x="1979613" y="2205038"/>
          <a:ext cx="5472608" cy="4248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6099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горький</a:t>
                      </a:r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6099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сладкий</a:t>
                      </a:r>
                      <a:endParaRPr lang="ru-RU" sz="4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099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?</a:t>
                      </a:r>
                      <a:endParaRPr lang="ru-RU" sz="4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2" y="2231557"/>
            <a:ext cx="2664395" cy="13636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613" y="3654421"/>
            <a:ext cx="2664395" cy="13760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614" y="5030471"/>
            <a:ext cx="2664394" cy="142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2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817787"/>
              </p:ext>
            </p:extLst>
          </p:nvPr>
        </p:nvGraphicFramePr>
        <p:xfrm>
          <a:off x="251520" y="2655709"/>
          <a:ext cx="8640000" cy="336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+mn-lt"/>
                          <a:cs typeface="Times New Roman" pitchFamily="18" charset="0"/>
                        </a:rPr>
                        <a:t>ч</a:t>
                      </a:r>
                      <a:endParaRPr lang="ru-RU" sz="3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с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в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?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471" name="Заголовок 2"/>
          <p:cNvSpPr>
            <a:spLocks noGrp="1"/>
          </p:cNvSpPr>
          <p:nvPr>
            <p:ph type="title"/>
          </p:nvPr>
        </p:nvSpPr>
        <p:spPr>
          <a:xfrm>
            <a:off x="2339752" y="765175"/>
            <a:ext cx="6804248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Математика, 1 класс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«Нумерация чисел»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(первичное закрепление)</a:t>
            </a:r>
          </a:p>
        </p:txBody>
      </p:sp>
      <p:pic>
        <p:nvPicPr>
          <p:cNvPr id="6" name="Picture 2" descr="C:\Documents and Settings\ШашковаО\Рабочий стол\i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584176" cy="1584176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5604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545152"/>
              </p:ext>
            </p:extLst>
          </p:nvPr>
        </p:nvGraphicFramePr>
        <p:xfrm>
          <a:off x="251520" y="2655709"/>
          <a:ext cx="8640000" cy="336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+mn-lt"/>
                          <a:cs typeface="Times New Roman" pitchFamily="18" charset="0"/>
                        </a:rPr>
                        <a:t>ч</a:t>
                      </a:r>
                      <a:endParaRPr lang="ru-RU" sz="36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с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98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в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  <a:cs typeface="Times New Roman" pitchFamily="18" charset="0"/>
                        </a:rPr>
                        <a:t>8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471" name="Заголовок 2"/>
          <p:cNvSpPr>
            <a:spLocks noGrp="1"/>
          </p:cNvSpPr>
          <p:nvPr>
            <p:ph type="title"/>
          </p:nvPr>
        </p:nvSpPr>
        <p:spPr>
          <a:xfrm>
            <a:off x="2339752" y="765175"/>
            <a:ext cx="6804248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Математика, 1 класс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«Нумерация чисел»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(первичное закрепление)</a:t>
            </a:r>
          </a:p>
        </p:txBody>
      </p:sp>
      <p:pic>
        <p:nvPicPr>
          <p:cNvPr id="6" name="Picture 2" descr="C:\Documents and Settings\ШашковаО\Рабочий стол\i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584176" cy="1584176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389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809496"/>
              </p:ext>
            </p:extLst>
          </p:nvPr>
        </p:nvGraphicFramePr>
        <p:xfrm>
          <a:off x="179388" y="2781300"/>
          <a:ext cx="8712968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3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4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алый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?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орать</a:t>
                      </a:r>
                      <a:endParaRPr lang="ru-RU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красный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дорога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кричать</a:t>
                      </a:r>
                      <a:endParaRPr lang="ru-RU" sz="3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764704"/>
            <a:ext cx="7143768" cy="1444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Русский язык, 2 класс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«Слова, близкие по значению»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(актуализация знаний)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9" name="Picture 5" descr="C:\Documents and Settings\ЗенинаИС\Рабочий стол\i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627237" cy="1627237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6619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724339"/>
              </p:ext>
            </p:extLst>
          </p:nvPr>
        </p:nvGraphicFramePr>
        <p:xfrm>
          <a:off x="179388" y="2781300"/>
          <a:ext cx="8712968" cy="3141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3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4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алый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Путь</a:t>
                      </a:r>
                    </a:p>
                    <a:p>
                      <a:pPr algn="ctr"/>
                      <a:r>
                        <a:rPr lang="ru-RU" sz="3600" dirty="0" smtClean="0"/>
                        <a:t>Тропа</a:t>
                      </a:r>
                    </a:p>
                    <a:p>
                      <a:pPr algn="ctr"/>
                      <a:r>
                        <a:rPr lang="ru-RU" sz="3600" dirty="0" smtClean="0"/>
                        <a:t>полотно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орать</a:t>
                      </a:r>
                      <a:endParaRPr lang="ru-RU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красный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дорога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кричать</a:t>
                      </a:r>
                      <a:endParaRPr lang="ru-RU" sz="3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764704"/>
            <a:ext cx="7143768" cy="14446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17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63969"/>
              </p:ext>
            </p:extLst>
          </p:nvPr>
        </p:nvGraphicFramePr>
        <p:xfrm>
          <a:off x="251520" y="2463454"/>
          <a:ext cx="86400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61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«Великие путешественники»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?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Минька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Денис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?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Драгунский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рассказ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?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692150"/>
            <a:ext cx="6840760" cy="158472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Литературное чтение,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класс</a:t>
            </a:r>
            <a:b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(проверка домашнего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задания)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7" descr="C:\Documents and Settings\ЗенинаИС\Рабочий стол\3165_html_7f8aec59.gif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2796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464160"/>
              </p:ext>
            </p:extLst>
          </p:nvPr>
        </p:nvGraphicFramePr>
        <p:xfrm>
          <a:off x="251520" y="2463454"/>
          <a:ext cx="86400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61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«Великие путешественники»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«Денискины</a:t>
                      </a:r>
                      <a:r>
                        <a:rPr lang="ru-RU" sz="3200" b="1" baseline="0" dirty="0" smtClean="0"/>
                        <a:t> рассказы»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Минька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Денис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Зощенко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Драгунский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91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рассказ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рассказ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692150"/>
            <a:ext cx="6840760" cy="158472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Литературное чтение,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класс</a:t>
            </a:r>
            <a:b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(проверка домашнего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задания)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7" descr="C:\Documents and Settings\ЗенинаИС\Рабочий стол\3165_html_7f8aec59.gif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2632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063495"/>
              </p:ext>
            </p:extLst>
          </p:nvPr>
        </p:nvGraphicFramePr>
        <p:xfrm>
          <a:off x="179512" y="3068960"/>
          <a:ext cx="8640000" cy="28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7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Т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</a:t>
                      </a:r>
                      <a:endParaRPr lang="ru-RU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дуб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тысячелистник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?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836712"/>
            <a:ext cx="6408712" cy="13730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Окружающий мир, 2 класс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«Какие бывают растения»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(обобщение и систематизация знаний)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Documents and Settings\ЗенинаИС\Рабочий стол\Cartoon-Wise-Owl-1633965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707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305800" cy="18002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Здравствуйте!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66087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027391"/>
              </p:ext>
            </p:extLst>
          </p:nvPr>
        </p:nvGraphicFramePr>
        <p:xfrm>
          <a:off x="179512" y="3068960"/>
          <a:ext cx="8640000" cy="28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7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Д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Т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</a:t>
                      </a:r>
                      <a:endParaRPr lang="ru-RU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дуб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тысячелистник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Калина, крыжовник</a:t>
                      </a:r>
                      <a:endParaRPr lang="ru-RU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836712"/>
            <a:ext cx="6408712" cy="13730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Окружающий мир, 2 класс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«Какие бывают растения»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(обобщение и систематизация знаний)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Documents and Settings\ЗенинаИС\Рабочий стол\Cartoon-Wise-Owl-1633965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0753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634238"/>
              </p:ext>
            </p:extLst>
          </p:nvPr>
        </p:nvGraphicFramePr>
        <p:xfrm>
          <a:off x="179512" y="3068960"/>
          <a:ext cx="8640000" cy="28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7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красный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жёлтый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?</a:t>
                      </a:r>
                      <a:endParaRPr lang="ru-RU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-459432"/>
            <a:ext cx="6408712" cy="331236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Изобразительное искусство,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класс (закрепление знаний)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Documents and Settings\ЗенинаИС\Рабочий стол\Cartoon-Wise-Owl-1633965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4104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94046"/>
              </p:ext>
            </p:extLst>
          </p:nvPr>
        </p:nvGraphicFramePr>
        <p:xfrm>
          <a:off x="179512" y="3068960"/>
          <a:ext cx="8640000" cy="28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7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красный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жёлтый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голубой</a:t>
                      </a:r>
                      <a:endParaRPr lang="ru-RU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-459432"/>
            <a:ext cx="6408712" cy="331236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Изобразительное искусство,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класс (закрепление знаний)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Documents and Settings\ЗенинаИС\Рабочий стол\Cartoon-Wise-Owl-1633965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1620000" cy="162000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1437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75017723_socialenterprise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9100" y="2249488"/>
            <a:ext cx="5765800" cy="4324350"/>
          </a:xfrm>
        </p:spPr>
      </p:pic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2423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Работа в группах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99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245805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автомобиль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карандаш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пенал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самолет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290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0663051"/>
              </p:ext>
            </p:extLst>
          </p:nvPr>
        </p:nvGraphicFramePr>
        <p:xfrm>
          <a:off x="251520" y="2132856"/>
          <a:ext cx="8136904" cy="325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автомобиль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гараж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карандаш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пенал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самолет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Ангар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аэродром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7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0872974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121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31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?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58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02337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121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31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400,220,1030…..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0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263159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уши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2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нос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?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20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76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560872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кидать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носить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ломать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обвести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мять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?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90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632848" cy="648072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«Нужно, чтобы дети, по возможности, учились самостоятельно, а учитель руководил этим процессом и давал для него материал»</a:t>
            </a:r>
            <a:b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(К.Д.Ушинский)</a:t>
            </a:r>
            <a:b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1936200"/>
              </p:ext>
            </p:extLst>
          </p:nvPr>
        </p:nvGraphicFramePr>
        <p:xfrm>
          <a:off x="251520" y="2132856"/>
          <a:ext cx="8136904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1496">
                  <a:extLst>
                    <a:ext uri="{9D8B030D-6E8A-4147-A177-3AD203B41FA5}">
                      <a16:colId xmlns:a16="http://schemas.microsoft.com/office/drawing/2014/main" val="3930857489"/>
                    </a:ext>
                  </a:extLst>
                </a:gridCol>
                <a:gridCol w="4235408">
                  <a:extLst>
                    <a:ext uri="{9D8B030D-6E8A-4147-A177-3AD203B41FA5}">
                      <a16:colId xmlns:a16="http://schemas.microsoft.com/office/drawing/2014/main" val="4130181962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кидать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носить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29274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ломать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обвести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348029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мять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err="1" smtClean="0">
                          <a:effectLst/>
                        </a:rPr>
                        <a:t>Парить,пасти,пахать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282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92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0"/>
            <a:ext cx="87129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646808" y="692696"/>
            <a:ext cx="8497192" cy="1224136"/>
          </a:xfrm>
        </p:spPr>
        <p:txBody>
          <a:bodyPr/>
          <a:lstStyle/>
          <a:p>
            <a:pPr eaLnBrk="1" hangingPunct="1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Развивающий канон</a:t>
            </a:r>
            <a:r>
              <a:rPr lang="ru-RU" sz="4400" b="1" i="1" dirty="0" smtClean="0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Georgia" pitchFamily="18" charset="0"/>
                <a:cs typeface="Times New Roman" pitchFamily="18" charset="0"/>
              </a:rPr>
              <a:t>–</a:t>
            </a:r>
            <a:endParaRPr lang="ru-RU" sz="2400" dirty="0" smtClean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646808" y="2060848"/>
            <a:ext cx="849719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это упражнение, элемент интеллектуальной игры или задача, состоящая из шести пространственно организованных элементов, связанных между собой некоторыми логическими, ассоциативными или иными связями.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Georgia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4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95736" y="620688"/>
            <a:ext cx="6491064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чего?</a:t>
            </a:r>
            <a:endParaRPr lang="ru-RU" b="1" dirty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409" name="Содержимое 11"/>
          <p:cNvSpPr>
            <a:spLocks noGrp="1"/>
          </p:cNvSpPr>
          <p:nvPr>
            <p:ph idx="1"/>
          </p:nvPr>
        </p:nvSpPr>
        <p:spPr>
          <a:xfrm>
            <a:off x="3203848" y="1556792"/>
            <a:ext cx="5940152" cy="494503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мотивация обучения;</a:t>
            </a:r>
          </a:p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развитие памяти, творческого воображения,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аналитических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способностей;</a:t>
            </a:r>
          </a:p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активизация творчества учащихся ;</a:t>
            </a:r>
          </a:p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расширение кругозора;</a:t>
            </a:r>
          </a:p>
          <a:p>
            <a:pPr eaLnBrk="1" hangingPunct="1"/>
            <a:r>
              <a:rPr lang="ru-RU" sz="2800" b="1" dirty="0" smtClean="0">
                <a:solidFill>
                  <a:srgbClr val="002060"/>
                </a:solidFill>
              </a:rPr>
              <a:t>формирование  успешности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" y="2276872"/>
            <a:ext cx="305372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9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4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95736" y="620688"/>
            <a:ext cx="6491064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Где?</a:t>
            </a:r>
            <a:endParaRPr lang="ru-RU" b="1" dirty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409" name="Содержимое 11"/>
          <p:cNvSpPr>
            <a:spLocks noGrp="1"/>
          </p:cNvSpPr>
          <p:nvPr>
            <p:ph idx="1"/>
          </p:nvPr>
        </p:nvSpPr>
        <p:spPr>
          <a:xfrm>
            <a:off x="3203848" y="1556792"/>
            <a:ext cx="5940152" cy="4945038"/>
          </a:xfrm>
        </p:spPr>
        <p:txBody>
          <a:bodyPr/>
          <a:lstStyle/>
          <a:p>
            <a:r>
              <a:rPr lang="ru-RU" b="1" dirty="0" smtClean="0"/>
              <a:t>на </a:t>
            </a:r>
            <a:r>
              <a:rPr lang="ru-RU" b="1" dirty="0"/>
              <a:t>этапе </a:t>
            </a:r>
            <a:r>
              <a:rPr lang="ru-RU" b="1" dirty="0" smtClean="0"/>
              <a:t> усвоения новых </a:t>
            </a:r>
            <a:r>
              <a:rPr lang="ru-RU" b="1" dirty="0"/>
              <a:t>знаний, отработки понятийного аппарата;</a:t>
            </a:r>
            <a:endParaRPr lang="ru-RU" dirty="0"/>
          </a:p>
          <a:p>
            <a:r>
              <a:rPr lang="ru-RU" b="1" dirty="0" smtClean="0"/>
              <a:t>на </a:t>
            </a:r>
            <a:r>
              <a:rPr lang="ru-RU" b="1" dirty="0"/>
              <a:t>этапе закрепления и обобщения знаний;</a:t>
            </a:r>
            <a:endParaRPr lang="ru-RU" dirty="0"/>
          </a:p>
          <a:p>
            <a:r>
              <a:rPr lang="ru-RU" b="1" dirty="0" smtClean="0"/>
              <a:t>в </a:t>
            </a:r>
            <a:r>
              <a:rPr lang="ru-RU" b="1" dirty="0"/>
              <a:t>качестве домашнего задания;</a:t>
            </a:r>
            <a:endParaRPr lang="ru-RU" dirty="0"/>
          </a:p>
          <a:p>
            <a:r>
              <a:rPr lang="ru-RU" b="1" dirty="0" smtClean="0"/>
              <a:t>самостоятельное </a:t>
            </a:r>
            <a:r>
              <a:rPr lang="ru-RU" b="1" dirty="0"/>
              <a:t>составление развивающих канонов учащимися может быть оценено как творческое задание по теме.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" y="2276872"/>
            <a:ext cx="305372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5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4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299185"/>
              </p:ext>
            </p:extLst>
          </p:nvPr>
        </p:nvGraphicFramePr>
        <p:xfrm>
          <a:off x="755576" y="980728"/>
          <a:ext cx="792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0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9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дочка</a:t>
                      </a:r>
                      <a:endParaRPr lang="ru-RU" sz="4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точка</a:t>
                      </a:r>
                      <a:endParaRPr lang="ru-RU" sz="4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бочка</a:t>
                      </a:r>
                      <a:endParaRPr lang="ru-RU" sz="4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гора</a:t>
                      </a:r>
                      <a:endParaRPr lang="ru-RU" sz="4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кора</a:t>
                      </a:r>
                      <a:endParaRPr lang="ru-RU" sz="4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40152" y="3246075"/>
            <a:ext cx="18902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Georgia" pitchFamily="18" charset="0"/>
              </a:rPr>
              <a:t>почка</a:t>
            </a:r>
            <a:endParaRPr lang="ru-RU" sz="4800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5364" y="3284984"/>
            <a:ext cx="522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Georgia" pitchFamily="18" charset="0"/>
              </a:rPr>
              <a:t>?</a:t>
            </a:r>
            <a:endParaRPr lang="ru-RU" sz="48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21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745481"/>
              </p:ext>
            </p:extLst>
          </p:nvPr>
        </p:nvGraphicFramePr>
        <p:xfrm>
          <a:off x="755576" y="980728"/>
          <a:ext cx="792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8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курица</a:t>
                      </a:r>
                      <a:endParaRPr lang="ru-RU" sz="4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телёнок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корова</a:t>
                      </a:r>
                      <a:endParaRPr lang="ru-RU" sz="4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лошадь</a:t>
                      </a:r>
                      <a:endParaRPr lang="ru-RU" sz="4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7986" y="1412776"/>
            <a:ext cx="3094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Georgia" pitchFamily="18" charset="0"/>
              </a:rPr>
              <a:t>цыплёнок</a:t>
            </a:r>
            <a:endParaRPr lang="ru-RU" sz="48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5046275"/>
            <a:ext cx="3294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Georgia" pitchFamily="18" charset="0"/>
              </a:rPr>
              <a:t>жеребёнок</a:t>
            </a:r>
            <a:endParaRPr lang="ru-RU" sz="4800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1484784"/>
            <a:ext cx="522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Georgia" pitchFamily="18" charset="0"/>
              </a:rPr>
              <a:t>?</a:t>
            </a:r>
            <a:endParaRPr lang="ru-RU" sz="48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5085184"/>
            <a:ext cx="522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Georgia" pitchFamily="18" charset="0"/>
              </a:rPr>
              <a:t>?</a:t>
            </a:r>
            <a:endParaRPr lang="ru-RU" sz="48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40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1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Различные решения канона</a:t>
            </a: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583496"/>
              </p:ext>
            </p:extLst>
          </p:nvPr>
        </p:nvGraphicFramePr>
        <p:xfrm>
          <a:off x="683568" y="1557352"/>
          <a:ext cx="7920000" cy="50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0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9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000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животное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рысь</a:t>
                      </a:r>
                      <a:endParaRPr lang="ru-RU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00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дерево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рябина</a:t>
                      </a:r>
                      <a:endParaRPr lang="ru-RU" sz="4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00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страна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?</a:t>
                      </a:r>
                      <a:endParaRPr lang="ru-RU" sz="4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70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627</TotalTime>
  <Words>309</Words>
  <Application>Microsoft Office PowerPoint</Application>
  <PresentationFormat>Экран (4:3)</PresentationFormat>
  <Paragraphs>188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Calibri</vt:lpstr>
      <vt:lpstr>Constantia</vt:lpstr>
      <vt:lpstr>Georgia</vt:lpstr>
      <vt:lpstr>Times New Roman</vt:lpstr>
      <vt:lpstr>Wingdings 2</vt:lpstr>
      <vt:lpstr>Поток</vt:lpstr>
      <vt:lpstr>Мастер-класс «Развивающий канон» учителя начальных классов МОАУ «Гимназия имени А.Грина» г.Кирова  Мельник Натальи Викторовны</vt:lpstr>
      <vt:lpstr>Здравствуйте!</vt:lpstr>
      <vt:lpstr>           «Нужно, чтобы дети, по возможности, учились самостоятельно, а учитель руководил этим процессом и давал для него материал»                         (К.Д.Ушинский)  </vt:lpstr>
      <vt:lpstr>Развивающий канон –</vt:lpstr>
      <vt:lpstr>Для чего?</vt:lpstr>
      <vt:lpstr>Где?</vt:lpstr>
      <vt:lpstr>Презентация PowerPoint</vt:lpstr>
      <vt:lpstr>Презентация PowerPoint</vt:lpstr>
      <vt:lpstr>Различные решения канона</vt:lpstr>
      <vt:lpstr>Презентация PowerPoint</vt:lpstr>
      <vt:lpstr>Презентация PowerPoint</vt:lpstr>
      <vt:lpstr>В 1 классе чаще всего используется иллюстративный канон</vt:lpstr>
      <vt:lpstr>Математика, 1 класс «Нумерация чисел»  (первичное закрепление)</vt:lpstr>
      <vt:lpstr>Математика, 1 класс «Нумерация чисел»  (первичное закрепление)</vt:lpstr>
      <vt:lpstr>Русский язык, 2 класс «Слова, близкие по значению»  (актуализация знаний)</vt:lpstr>
      <vt:lpstr>Презентация PowerPoint</vt:lpstr>
      <vt:lpstr>Литературное чтение, 3 класс (проверка домашнего задания)</vt:lpstr>
      <vt:lpstr>Литературное чтение, 3 класс (проверка домашнего задания)</vt:lpstr>
      <vt:lpstr>Окружающий мир, 2 класс «Какие бывают растения»  (обобщение и систематизация знаний)</vt:lpstr>
      <vt:lpstr>Окружающий мир, 2 класс «Какие бывают растения»  (обобщение и систематизация знаний)</vt:lpstr>
      <vt:lpstr>    Изобразительное искусство, 1 класс (закрепление знаний)</vt:lpstr>
      <vt:lpstr>    Изобразительное искусство, 1 класс (закрепление знаний)</vt:lpstr>
      <vt:lpstr>Работа в группах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Мельник</cp:lastModifiedBy>
  <cp:revision>47</cp:revision>
  <dcterms:created xsi:type="dcterms:W3CDTF">2018-12-24T20:09:33Z</dcterms:created>
  <dcterms:modified xsi:type="dcterms:W3CDTF">2023-01-24T10:26:33Z</dcterms:modified>
</cp:coreProperties>
</file>