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5" r:id="rId2"/>
    <p:sldId id="304" r:id="rId3"/>
    <p:sldId id="305" r:id="rId4"/>
    <p:sldId id="306" r:id="rId5"/>
    <p:sldId id="326" r:id="rId6"/>
    <p:sldId id="307" r:id="rId7"/>
    <p:sldId id="308" r:id="rId8"/>
    <p:sldId id="327" r:id="rId9"/>
    <p:sldId id="328" r:id="rId10"/>
  </p:sldIdLst>
  <p:sldSz cx="9144000" cy="6858000" type="screen4x3"/>
  <p:notesSz cx="9942513" cy="67611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7A44"/>
    <a:srgbClr val="F79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 varScale="1">
        <p:scale>
          <a:sx n="66" d="100"/>
          <a:sy n="66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-34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8422" cy="339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1790" y="1"/>
            <a:ext cx="4308422" cy="339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4C455-C39C-489C-B1D5-F9428AB87747}" type="datetimeFigureOut">
              <a:rPr lang="ru-RU" smtClean="0"/>
              <a:t>19.05.2024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21932"/>
            <a:ext cx="4308422" cy="339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1790" y="6421932"/>
            <a:ext cx="4308422" cy="339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3291F7-CF5A-46C3-9368-38E05CCCF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465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8422" cy="339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1790" y="1"/>
            <a:ext cx="4308422" cy="339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917459-251B-4212-A3FF-0623C6EF4F8F}" type="datetimeFigureOut">
              <a:rPr lang="ru-RU" smtClean="0"/>
              <a:t>19.05.2024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49638" y="844550"/>
            <a:ext cx="3043237" cy="2282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252" y="3253809"/>
            <a:ext cx="7954010" cy="266220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21932"/>
            <a:ext cx="4308422" cy="339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1790" y="6421932"/>
            <a:ext cx="4308422" cy="339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63A88C-49AC-44DB-8D58-8B6A54C54D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899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A6509-2967-4EAC-A98B-3661B5956CEC}" type="datetime1">
              <a:rPr lang="ru-RU" smtClean="0"/>
              <a:t>19.05.2024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28D13-7F75-4431-8879-D664AE0FFC2E}" type="datetime1">
              <a:rPr lang="ru-RU" smtClean="0"/>
              <a:t>19.05.2024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66A43-6C45-4396-8748-F6ACD9DFA768}" type="datetime1">
              <a:rPr lang="ru-RU" smtClean="0"/>
              <a:t>19.05.2024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AE5FF-965E-498B-B05B-2652C7195E1F}" type="datetime1">
              <a:rPr lang="ru-RU" smtClean="0"/>
              <a:t>19.05.2024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EDCD4-867B-4298-80A1-0D7E60B4A48C}" type="datetime1">
              <a:rPr lang="ru-RU" smtClean="0"/>
              <a:t>19.05.2024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8C050-3D98-436D-8074-07B282E943D6}" type="datetime1">
              <a:rPr lang="ru-RU" smtClean="0"/>
              <a:t>19.05.2024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EAE6E-89C7-460C-B984-6B810AD2C839}" type="datetime1">
              <a:rPr lang="ru-RU" smtClean="0"/>
              <a:t>19.05.2024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F4B12-E83A-46E9-B330-E73853FEFE07}" type="datetime1">
              <a:rPr lang="ru-RU" smtClean="0"/>
              <a:t>19.05.2024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74CDA-CE01-49DF-9022-F90418D3E638}" type="datetime1">
              <a:rPr lang="ru-RU" smtClean="0"/>
              <a:t>19.05.2024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56C3F-9ABF-42A3-BD84-2BC28B8634B9}" type="datetime1">
              <a:rPr lang="ru-RU" smtClean="0"/>
              <a:t>19.05.2024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9C880-8365-4E68-8C6B-41762F33DCB0}" type="datetime1">
              <a:rPr lang="ru-RU" smtClean="0"/>
              <a:t>19.05.2024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27B9B-523B-4EC0-99E0-9C3E92F096F5}" type="datetime1">
              <a:rPr lang="ru-RU" smtClean="0"/>
              <a:t>19.05.2024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tvkoZF1BMec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/KafkaFPS - Рэй Брэдбер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94" b="71250" l="23125" r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936" t="3544" r="24956" b="37010"/>
          <a:stretch/>
        </p:blipFill>
        <p:spPr bwMode="auto">
          <a:xfrm>
            <a:off x="4705343" y="260646"/>
            <a:ext cx="4231519" cy="5122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522281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err="1" smtClean="0">
                <a:latin typeface="Arial Black" panose="020B0A04020102020204" pitchFamily="34" charset="0"/>
              </a:rPr>
              <a:t>Рэй</a:t>
            </a:r>
            <a:r>
              <a:rPr lang="ru-RU" sz="8800" dirty="0" smtClean="0">
                <a:latin typeface="Arial Black" panose="020B0A04020102020204" pitchFamily="34" charset="0"/>
              </a:rPr>
              <a:t> </a:t>
            </a:r>
            <a:r>
              <a:rPr lang="ru-RU" sz="8800" dirty="0" err="1">
                <a:latin typeface="Arial Black" panose="020B0A04020102020204" pitchFamily="34" charset="0"/>
              </a:rPr>
              <a:t>Б</a:t>
            </a:r>
            <a:r>
              <a:rPr lang="ru-RU" sz="8800" dirty="0" err="1" smtClean="0">
                <a:latin typeface="Arial Black" panose="020B0A04020102020204" pitchFamily="34" charset="0"/>
              </a:rPr>
              <a:t>рэдбери</a:t>
            </a:r>
            <a:endParaRPr lang="ru-RU" sz="8800" dirty="0">
              <a:latin typeface="Arial Black" panose="020B0A040201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32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Найти </a:t>
            </a:r>
            <a:r>
              <a:rPr lang="ru-RU" b="1" dirty="0">
                <a:solidFill>
                  <a:schemeClr val="tx2"/>
                </a:solidFill>
              </a:rPr>
              <a:t>ответы на </a:t>
            </a:r>
            <a:r>
              <a:rPr lang="ru-RU" b="1" dirty="0" smtClean="0">
                <a:solidFill>
                  <a:schemeClr val="tx2"/>
                </a:solidFill>
              </a:rPr>
              <a:t>вопросы</a:t>
            </a:r>
            <a:r>
              <a:rPr lang="ru-RU" b="1" dirty="0">
                <a:solidFill>
                  <a:schemeClr val="tx2"/>
                </a:solidFill>
              </a:rPr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65758"/>
            <a:ext cx="8784976" cy="5069160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/>
              <a:t>Что говорит </a:t>
            </a:r>
            <a:r>
              <a:rPr lang="ru-RU" dirty="0" err="1"/>
              <a:t>Рэй</a:t>
            </a:r>
            <a:r>
              <a:rPr lang="ru-RU" dirty="0"/>
              <a:t> </a:t>
            </a:r>
            <a:r>
              <a:rPr lang="ru-RU" dirty="0" err="1"/>
              <a:t>Брэдбери</a:t>
            </a:r>
            <a:r>
              <a:rPr lang="ru-RU" dirty="0"/>
              <a:t> о полученном им образовании? </a:t>
            </a:r>
            <a:r>
              <a:rPr lang="ru-RU" dirty="0" smtClean="0"/>
              <a:t>Прокомментируй </a:t>
            </a:r>
            <a:r>
              <a:rPr lang="ru-RU" dirty="0"/>
              <a:t>его слова. </a:t>
            </a:r>
            <a:endParaRPr lang="ru-RU" dirty="0" smtClean="0"/>
          </a:p>
          <a:p>
            <a:pPr lvl="0"/>
            <a:r>
              <a:rPr lang="ru-RU" dirty="0" smtClean="0"/>
              <a:t>К </a:t>
            </a:r>
            <a:r>
              <a:rPr lang="ru-RU" dirty="0"/>
              <a:t>какому жанру писатель относит большую часть своих произведений? Почему он так считает? </a:t>
            </a:r>
            <a:r>
              <a:rPr lang="ru-RU" dirty="0" smtClean="0"/>
              <a:t>Сделай </a:t>
            </a:r>
            <a:r>
              <a:rPr lang="ru-RU" dirty="0"/>
              <a:t>вывод: о чём пишет </a:t>
            </a:r>
            <a:r>
              <a:rPr lang="ru-RU" dirty="0" err="1"/>
              <a:t>Брэдбери</a:t>
            </a:r>
            <a:r>
              <a:rPr lang="ru-RU" dirty="0"/>
              <a:t>? 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lvl="0"/>
            <a:r>
              <a:rPr lang="ru-RU" dirty="0"/>
              <a:t>Как относится писатель к современным технологиям? 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lvl="0"/>
            <a:r>
              <a:rPr lang="ru-RU" dirty="0"/>
              <a:t>Что предсказывает писатель? Какая судьба, по его мнению, </a:t>
            </a:r>
            <a:r>
              <a:rPr lang="ru-RU" dirty="0" smtClean="0"/>
              <a:t>ждёт </a:t>
            </a:r>
            <a:r>
              <a:rPr lang="ru-RU" dirty="0"/>
              <a:t>человечество? 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6157068"/>
            <a:ext cx="5262283" cy="534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0"/>
              </a:spcAft>
            </a:pPr>
            <a:r>
              <a:rPr lang="ru-RU" sz="14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Трейлер к фильму «Марсианин – </a:t>
            </a:r>
          </a:p>
          <a:p>
            <a:pPr>
              <a:lnSpc>
                <a:spcPct val="105000"/>
              </a:lnSpc>
              <a:spcAft>
                <a:spcPts val="0"/>
              </a:spcAft>
            </a:pPr>
            <a:r>
              <a:rPr lang="ru-RU" sz="14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://www.youtube.com/watch?v=tvkoZF1BMec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03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tx2"/>
                </a:solidFill>
              </a:rPr>
              <a:t>Посмотрим на Марс с разных точек зрения: как врачи и как космонавты-экологи.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06916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Как </a:t>
            </a:r>
            <a:r>
              <a:rPr lang="ru-RU" sz="4800" dirty="0"/>
              <a:t>врачи ответьте на вопрос: </a:t>
            </a:r>
            <a:r>
              <a:rPr lang="ru-RU" sz="4800" b="1" dirty="0">
                <a:solidFill>
                  <a:schemeClr val="tx2"/>
                </a:solidFill>
              </a:rPr>
              <a:t>Почему </a:t>
            </a:r>
            <a:r>
              <a:rPr lang="ru-RU" sz="4800" b="1" dirty="0" smtClean="0">
                <a:solidFill>
                  <a:schemeClr val="tx2"/>
                </a:solidFill>
              </a:rPr>
              <a:t>эта планета </a:t>
            </a:r>
            <a:r>
              <a:rPr lang="ru-RU" sz="4800" b="1" dirty="0">
                <a:solidFill>
                  <a:schemeClr val="tx2"/>
                </a:solidFill>
              </a:rPr>
              <a:t>непригодна для </a:t>
            </a:r>
            <a:r>
              <a:rPr lang="ru-RU" sz="4800" b="1" dirty="0" smtClean="0">
                <a:solidFill>
                  <a:schemeClr val="tx2"/>
                </a:solidFill>
              </a:rPr>
              <a:t>жизни человека</a:t>
            </a:r>
            <a:r>
              <a:rPr lang="ru-RU" sz="4800" b="1" dirty="0">
                <a:solidFill>
                  <a:schemeClr val="tx2"/>
                </a:solidFill>
              </a:rPr>
              <a:t>?</a:t>
            </a:r>
          </a:p>
          <a:p>
            <a:endParaRPr lang="ru-RU" sz="4800" dirty="0" smtClean="0"/>
          </a:p>
          <a:p>
            <a:r>
              <a:rPr lang="ru-RU" sz="4800" dirty="0" smtClean="0"/>
              <a:t>Как </a:t>
            </a:r>
            <a:r>
              <a:rPr lang="ru-RU" sz="4800" dirty="0"/>
              <a:t>космонавты-экологи </a:t>
            </a:r>
            <a:r>
              <a:rPr lang="ru-RU" sz="4800" b="1" dirty="0">
                <a:solidFill>
                  <a:schemeClr val="tx2"/>
                </a:solidFill>
              </a:rPr>
              <a:t>опишите природу Марса</a:t>
            </a:r>
            <a:r>
              <a:rPr lang="ru-RU" sz="4800" dirty="0" smtClean="0"/>
              <a:t>.</a:t>
            </a:r>
            <a:endParaRPr lang="ru-RU" sz="4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62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Проверь себя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000" b="1" dirty="0" smtClean="0">
                <a:solidFill>
                  <a:schemeClr val="tx2"/>
                </a:solidFill>
              </a:rPr>
              <a:t>Почему эта планета </a:t>
            </a:r>
            <a:r>
              <a:rPr lang="ru-RU" sz="3000" b="1" dirty="0">
                <a:solidFill>
                  <a:schemeClr val="tx2"/>
                </a:solidFill>
              </a:rPr>
              <a:t>непригодна для </a:t>
            </a:r>
            <a:r>
              <a:rPr lang="ru-RU" sz="3000" b="1" dirty="0" smtClean="0">
                <a:solidFill>
                  <a:schemeClr val="tx2"/>
                </a:solidFill>
              </a:rPr>
              <a:t>жизни человека</a:t>
            </a:r>
            <a:r>
              <a:rPr lang="ru-RU" sz="3000" b="1" dirty="0">
                <a:solidFill>
                  <a:schemeClr val="tx2"/>
                </a:solidFill>
              </a:rPr>
              <a:t>?</a:t>
            </a:r>
          </a:p>
          <a:p>
            <a:pPr>
              <a:spcBef>
                <a:spcPts val="0"/>
              </a:spcBef>
            </a:pPr>
            <a:r>
              <a:rPr lang="ru-RU" sz="3000" dirty="0"/>
              <a:t>Потеря </a:t>
            </a:r>
            <a:r>
              <a:rPr lang="ru-RU" sz="3000" dirty="0" smtClean="0"/>
              <a:t>сознания </a:t>
            </a:r>
            <a:r>
              <a:rPr lang="ru-RU" sz="3000" dirty="0"/>
              <a:t>от разреженного воздуха, резкие движения вызывают головокружение, темноту в глазах, необходимо глубоко дышать. Чтобы набрать побольше воздуха, нужно увеличить себе легкие.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b="1" dirty="0" smtClean="0">
                <a:solidFill>
                  <a:schemeClr val="tx2"/>
                </a:solidFill>
              </a:rPr>
              <a:t>Опишите </a:t>
            </a:r>
            <a:r>
              <a:rPr lang="ru-RU" sz="3000" b="1" dirty="0">
                <a:solidFill>
                  <a:schemeClr val="tx2"/>
                </a:solidFill>
              </a:rPr>
              <a:t>природу Марса.</a:t>
            </a:r>
          </a:p>
          <a:p>
            <a:pPr>
              <a:spcBef>
                <a:spcPts val="0"/>
              </a:spcBef>
            </a:pPr>
            <a:r>
              <a:rPr lang="ru-RU" sz="3000" dirty="0"/>
              <a:t>Воздух здесь очень разреженный. Почва голая, на ней нет ничего, даже травки. Нет ни деревца, ни травинки. Почва здесь старая, и растения настолько древние, что износились, изжили себя. Погоду на Марсе предсказать нельзя.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18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Дедушка, расскажи мне сказку о... Марсе», или 10 фактов о фантастическом  Рэе Брэдбери - Блог Yakaboo.u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7"/>
          <a:stretch>
            <a:fillRect/>
          </a:stretch>
        </p:blipFill>
        <p:spPr bwMode="auto">
          <a:xfrm>
            <a:off x="-35346" y="-14998"/>
            <a:ext cx="9179346" cy="6874114"/>
          </a:xfrm>
          <a:custGeom>
            <a:avLst/>
            <a:gdLst>
              <a:gd name="connsiteX0" fmla="*/ 35346 w 9179346"/>
              <a:gd name="connsiteY0" fmla="*/ 0 h 6874114"/>
              <a:gd name="connsiteX1" fmla="*/ 9179346 w 9179346"/>
              <a:gd name="connsiteY1" fmla="*/ 0 h 6874114"/>
              <a:gd name="connsiteX2" fmla="*/ 9179346 w 9179346"/>
              <a:gd name="connsiteY2" fmla="*/ 6874114 h 6874114"/>
              <a:gd name="connsiteX3" fmla="*/ 5076056 w 9179346"/>
              <a:gd name="connsiteY3" fmla="*/ 6874114 h 6874114"/>
              <a:gd name="connsiteX4" fmla="*/ 35346 w 9179346"/>
              <a:gd name="connsiteY4" fmla="*/ 6874114 h 6874114"/>
              <a:gd name="connsiteX5" fmla="*/ 0 w 9179346"/>
              <a:gd name="connsiteY5" fmla="*/ 6874114 h 6874114"/>
              <a:gd name="connsiteX6" fmla="*/ 0 w 9179346"/>
              <a:gd name="connsiteY6" fmla="*/ 16114 h 6874114"/>
              <a:gd name="connsiteX7" fmla="*/ 35346 w 9179346"/>
              <a:gd name="connsiteY7" fmla="*/ 16114 h 687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79346" h="6874114">
                <a:moveTo>
                  <a:pt x="35346" y="0"/>
                </a:moveTo>
                <a:lnTo>
                  <a:pt x="9179346" y="0"/>
                </a:lnTo>
                <a:lnTo>
                  <a:pt x="9179346" y="6874114"/>
                </a:lnTo>
                <a:lnTo>
                  <a:pt x="5076056" y="6874114"/>
                </a:lnTo>
                <a:lnTo>
                  <a:pt x="35346" y="6874114"/>
                </a:lnTo>
                <a:lnTo>
                  <a:pt x="0" y="6874114"/>
                </a:lnTo>
                <a:lnTo>
                  <a:pt x="0" y="16114"/>
                </a:lnTo>
                <a:lnTo>
                  <a:pt x="35346" y="16114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5869721"/>
            <a:ext cx="109841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РЭЙ БРЭДБЕРИ 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88640"/>
            <a:ext cx="2664296" cy="1958042"/>
          </a:xfrm>
          <a:custGeom>
            <a:avLst/>
            <a:gdLst>
              <a:gd name="connsiteX0" fmla="*/ 0 w 2664296"/>
              <a:gd name="connsiteY0" fmla="*/ 0 h 1938992"/>
              <a:gd name="connsiteX1" fmla="*/ 2664296 w 2664296"/>
              <a:gd name="connsiteY1" fmla="*/ 0 h 1938992"/>
              <a:gd name="connsiteX2" fmla="*/ 2664296 w 2664296"/>
              <a:gd name="connsiteY2" fmla="*/ 1938992 h 1938992"/>
              <a:gd name="connsiteX3" fmla="*/ 0 w 2664296"/>
              <a:gd name="connsiteY3" fmla="*/ 1938992 h 1938992"/>
              <a:gd name="connsiteX4" fmla="*/ 0 w 2664296"/>
              <a:gd name="connsiteY4" fmla="*/ 0 h 1938992"/>
              <a:gd name="connsiteX0" fmla="*/ 0 w 2664296"/>
              <a:gd name="connsiteY0" fmla="*/ 0 h 1958042"/>
              <a:gd name="connsiteX1" fmla="*/ 2664296 w 2664296"/>
              <a:gd name="connsiteY1" fmla="*/ 0 h 1958042"/>
              <a:gd name="connsiteX2" fmla="*/ 1730846 w 2664296"/>
              <a:gd name="connsiteY2" fmla="*/ 1958042 h 1958042"/>
              <a:gd name="connsiteX3" fmla="*/ 0 w 2664296"/>
              <a:gd name="connsiteY3" fmla="*/ 1938992 h 1958042"/>
              <a:gd name="connsiteX4" fmla="*/ 0 w 2664296"/>
              <a:gd name="connsiteY4" fmla="*/ 0 h 1958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4296" h="1958042">
                <a:moveTo>
                  <a:pt x="0" y="0"/>
                </a:moveTo>
                <a:lnTo>
                  <a:pt x="2664296" y="0"/>
                </a:lnTo>
                <a:lnTo>
                  <a:pt x="1730846" y="1958042"/>
                </a:lnTo>
                <a:lnTo>
                  <a:pt x="0" y="19389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latin typeface="Arial Black" panose="020B0A04020102020204" pitchFamily="34" charset="0"/>
              </a:rPr>
              <a:t>Мечта о звездах в рассказе </a:t>
            </a:r>
            <a:r>
              <a:rPr lang="ru-RU" sz="2400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«</a:t>
            </a:r>
            <a:r>
              <a:rPr lang="ru-RU" sz="2400" b="1" dirty="0">
                <a:solidFill>
                  <a:schemeClr val="tx2"/>
                </a:solidFill>
                <a:latin typeface="Arial Black" panose="020B0A04020102020204" pitchFamily="34" charset="0"/>
              </a:rPr>
              <a:t>Зеленое утро»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82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Задание 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5069160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/>
              <a:t>Представьте, что вы  - </a:t>
            </a:r>
            <a:r>
              <a:rPr lang="ru-RU" sz="4800" dirty="0" smtClean="0"/>
              <a:t>репортёр </a:t>
            </a:r>
            <a:r>
              <a:rPr lang="ru-RU" sz="4800" dirty="0"/>
              <a:t>марсианской газеты, которому стало известно о затее Бенджамина </a:t>
            </a:r>
            <a:r>
              <a:rPr lang="ru-RU" sz="4800" dirty="0" err="1"/>
              <a:t>Дрисколла</a:t>
            </a:r>
            <a:r>
              <a:rPr lang="ru-RU" sz="4800" dirty="0"/>
              <a:t>. Придумайте три вопроса для интервью с этим человеком.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44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Сравните, как выглядит Марс в начале рассказа и после дождя, когда взошли семена, посаженные героем.</a:t>
            </a:r>
            <a:br>
              <a:rPr lang="ru-RU" sz="3600" b="1" dirty="0">
                <a:solidFill>
                  <a:schemeClr val="tx2"/>
                </a:solidFill>
              </a:rPr>
            </a:br>
            <a:endParaRPr lang="ru-RU" sz="3600" b="1" dirty="0">
              <a:solidFill>
                <a:schemeClr val="tx2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2"/>
                </a:solidFill>
              </a:rPr>
              <a:t>Марс ДО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99764" y="2174874"/>
            <a:ext cx="3896172" cy="44944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Жаркий полдень, холодная ночь, всем нужен воздух, погода сухая, сухие горы, опаленные холмы - безлюдные долины.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2"/>
                </a:solidFill>
              </a:rPr>
              <a:t>Марс ПОСЛЕ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139952" y="2174874"/>
            <a:ext cx="5004048" cy="4683126"/>
          </a:xfrm>
        </p:spPr>
        <p:txBody>
          <a:bodyPr>
            <a:normAutofit lnSpcReduction="100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800" dirty="0"/>
              <a:t>Тысячи деревьев, больших, пышных, мощных, зеленых, трепещущих своими блестящими листьями: мимозы, померанцы, секвойи, лимоны, дубы, вязы, ольха, вишни, клены, яблони, эвкалипты.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/>
              <a:t>Через мгновение люди выбегут навстречу новому чудесному воздуху</a:t>
            </a:r>
            <a:r>
              <a:rPr lang="ru-RU" dirty="0"/>
              <a:t>.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47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Зелёное утро (авт. Р. Брэдбери) | Книги коротко | Дзе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40" y="1814286"/>
            <a:ext cx="8781949" cy="4939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5008" y="394462"/>
            <a:ext cx="4474840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2"/>
                </a:solidFill>
                <a:latin typeface="Arial Black" panose="020B0A04020102020204" pitchFamily="34" charset="0"/>
              </a:rPr>
              <a:t>ФОРМАТИВНОЕ </a:t>
            </a:r>
            <a:r>
              <a:rPr lang="ru-RU" sz="3200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ОЦЕНИВАНИЕ</a:t>
            </a:r>
            <a:endParaRPr lang="ru-RU" sz="3200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288187" y="1966438"/>
            <a:ext cx="4806327" cy="208304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Arial Black" panose="020B0A04020102020204" pitchFamily="34" charset="0"/>
              </a:rPr>
              <a:t>Напиши мини-репортаж для марсианской газеты о  Бенджамине </a:t>
            </a:r>
            <a:r>
              <a:rPr lang="ru-RU" dirty="0" err="1" smtClean="0">
                <a:latin typeface="Arial Black" panose="020B0A04020102020204" pitchFamily="34" charset="0"/>
              </a:rPr>
              <a:t>Дрисколле</a:t>
            </a:r>
            <a:r>
              <a:rPr lang="ru-RU" dirty="0" smtClean="0">
                <a:latin typeface="Arial Black" panose="020B0A04020102020204" pitchFamily="34" charset="0"/>
              </a:rPr>
              <a:t> и о том, что он сделал.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45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ÐÐ°ÑÑÐ¸Ð½ÐºÐ¸ Ð¿Ð¾ Ð·Ð°Ð¿ÑÐ¾ÑÑ ÐÐ¶Ð¾Ð½Ð½Ð¸ Ð¯Ð±Ð»Ð¾ÑÐ½Ð¾Ðµ Ð·ÐµÑÐ½ÑÑÐºÐ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522"/>
            <a:ext cx="9144001" cy="6863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299" y="3586575"/>
            <a:ext cx="3188608" cy="1030514"/>
          </a:xfrm>
          <a:solidFill>
            <a:schemeClr val="bg1">
              <a:lumMod val="9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Arial Black" panose="020B0A04020102020204" pitchFamily="34" charset="0"/>
              </a:rPr>
              <a:t>Домашнее задание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60299" y="4804228"/>
            <a:ext cx="4542330" cy="1814285"/>
          </a:xfrm>
          <a:solidFill>
            <a:schemeClr val="bg1">
              <a:lumMod val="95000"/>
            </a:schemeClr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прочитать легенду «Джонни </a:t>
            </a:r>
            <a:r>
              <a:rPr lang="ru-RU" dirty="0"/>
              <a:t>яблочное Зернышко</a:t>
            </a:r>
            <a:r>
              <a:rPr lang="ru-RU" dirty="0" smtClean="0"/>
              <a:t>» в хрестоматии, </a:t>
            </a:r>
            <a:r>
              <a:rPr lang="ru-RU" dirty="0"/>
              <a:t>составить кластер-характеристику </a:t>
            </a:r>
            <a:r>
              <a:rPr lang="ru-RU" dirty="0" smtClean="0"/>
              <a:t>героя.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96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4996</TotalTime>
  <Words>367</Words>
  <Application>Microsoft Office PowerPoint</Application>
  <PresentationFormat>Экран (4:3)</PresentationFormat>
  <Paragraphs>40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Arial Black</vt:lpstr>
      <vt:lpstr>Calibri</vt:lpstr>
      <vt:lpstr>Times New Roman</vt:lpstr>
      <vt:lpstr>Тема Office</vt:lpstr>
      <vt:lpstr>Презентация PowerPoint</vt:lpstr>
      <vt:lpstr>Найти ответы на вопросы:</vt:lpstr>
      <vt:lpstr>Посмотрим на Марс с разных точек зрения: как врачи и как космонавты-экологи. </vt:lpstr>
      <vt:lpstr>Проверь себя</vt:lpstr>
      <vt:lpstr>Презентация PowerPoint</vt:lpstr>
      <vt:lpstr>Задание </vt:lpstr>
      <vt:lpstr>Сравните, как выглядит Марс в начале рассказа и после дождя, когда взошли семена, посаженные героем. </vt:lpstr>
      <vt:lpstr>ФОРМАТИВНОЕ ОЦЕНИВАНИЕ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125</cp:revision>
  <cp:lastPrinted>2024-04-18T17:26:32Z</cp:lastPrinted>
  <dcterms:created xsi:type="dcterms:W3CDTF">2018-11-04T12:09:03Z</dcterms:created>
  <dcterms:modified xsi:type="dcterms:W3CDTF">2024-05-19T10:05:17Z</dcterms:modified>
</cp:coreProperties>
</file>