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</p:sldMasterIdLst>
  <p:notesMasterIdLst>
    <p:notesMasterId r:id="rId6"/>
  </p:notesMasterIdLst>
  <p:handoutMasterIdLst>
    <p:handoutMasterId r:id="rId7"/>
  </p:handoutMasterIdLst>
  <p:sldIdLst>
    <p:sldId id="283" r:id="rId2"/>
    <p:sldId id="284" r:id="rId3"/>
    <p:sldId id="559" r:id="rId4"/>
    <p:sldId id="558" r:id="rId5"/>
  </p:sldIdLst>
  <p:sldSz cx="9144000" cy="6858000" type="screen4x3"/>
  <p:notesSz cx="9942513" cy="676116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60302"/>
    <a:srgbClr val="190C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85" autoAdjust="0"/>
    <p:restoredTop sz="99822" autoAdjust="0"/>
  </p:normalViewPr>
  <p:slideViewPr>
    <p:cSldViewPr>
      <p:cViewPr varScale="1">
        <p:scale>
          <a:sx n="66" d="100"/>
          <a:sy n="66" d="100"/>
        </p:scale>
        <p:origin x="1470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8" d="100"/>
        <a:sy n="2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8422" cy="3392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31790" y="1"/>
            <a:ext cx="4308422" cy="3392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E2311F-F3F9-4868-B06C-8B50C21239E0}" type="datetimeFigureOut">
              <a:rPr lang="ru-RU" smtClean="0"/>
              <a:t>18.04.2024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6421932"/>
            <a:ext cx="4308422" cy="3392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31790" y="6421932"/>
            <a:ext cx="4308422" cy="3392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376A7A-6CAE-4DE9-AD6E-D41B9D50C8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807442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8422" cy="33805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31790" y="0"/>
            <a:ext cx="4308422" cy="33805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C30604-E32C-4F2C-A299-DD8CF316839D}" type="datetimeFigureOut">
              <a:rPr lang="ru-RU" smtClean="0"/>
              <a:t>18.04.2024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279775" y="506413"/>
            <a:ext cx="3382963" cy="25368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4252" y="3211553"/>
            <a:ext cx="7954010" cy="304252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421932"/>
            <a:ext cx="4308422" cy="33805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31790" y="6421932"/>
            <a:ext cx="4308422" cy="33805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0BF083-6F89-49FB-A7A2-4EB2A792B5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71125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50E34-305A-49D5-9A8E-BFC56D8F56B2}" type="datetime1">
              <a:rPr lang="ru-RU" smtClean="0"/>
              <a:t>18.04.2024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E66B2-02D6-491D-8CA9-BE01A980A132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A0D16-153C-47EE-A361-8E1803BD0950}" type="datetime1">
              <a:rPr lang="ru-RU" smtClean="0"/>
              <a:t>18.04.2024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E66B2-02D6-491D-8CA9-BE01A980A13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D394B-79EA-43C0-BAA9-66D62E142BA8}" type="datetime1">
              <a:rPr lang="ru-RU" smtClean="0"/>
              <a:t>18.04.2024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E66B2-02D6-491D-8CA9-BE01A980A13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9F65C-1A34-4E91-AE86-E8C4E7E536A3}" type="datetime1">
              <a:rPr lang="ru-RU" smtClean="0"/>
              <a:t>18.04.2024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E66B2-02D6-491D-8CA9-BE01A980A13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3D14F-53AA-419D-AE9C-BE739766DF34}" type="datetime1">
              <a:rPr lang="ru-RU" smtClean="0"/>
              <a:t>18.04.2024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E66B2-02D6-491D-8CA9-BE01A980A132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F8461-092F-4082-AE3B-A993A84EC2FE}" type="datetime1">
              <a:rPr lang="ru-RU" smtClean="0"/>
              <a:t>18.04.2024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E66B2-02D6-491D-8CA9-BE01A980A13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BEC3D-AF7A-41D8-975F-37E9F24D106C}" type="datetime1">
              <a:rPr lang="ru-RU" smtClean="0"/>
              <a:t>18.04.2024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E66B2-02D6-491D-8CA9-BE01A980A132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83362-02E7-4B2E-A67E-B93A4604694D}" type="datetime1">
              <a:rPr lang="ru-RU" smtClean="0"/>
              <a:t>18.04.2024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E66B2-02D6-491D-8CA9-BE01A980A13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5D67E-2CA3-4AF4-B3E3-614A7873E033}" type="datetime1">
              <a:rPr lang="ru-RU" smtClean="0"/>
              <a:t>18.04.2024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E66B2-02D6-491D-8CA9-BE01A980A13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897B1-D934-41C8-9C32-EC0B8A0DCCBE}" type="datetime1">
              <a:rPr lang="ru-RU" smtClean="0"/>
              <a:t>18.04.2024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E66B2-02D6-491D-8CA9-BE01A980A132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5C82D-53BA-418F-9E63-5C9DAD38EFD5}" type="datetime1">
              <a:rPr lang="ru-RU" smtClean="0"/>
              <a:t>18.04.2024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E66B2-02D6-491D-8CA9-BE01A980A13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7373A034-76FA-44F1-A5F5-F955D79BC8E8}" type="datetime1">
              <a:rPr lang="ru-RU" smtClean="0"/>
              <a:t>18.04.2024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546E66B2-02D6-491D-8CA9-BE01A980A132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hf hdr="0" ftr="0" dt="0"/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ru-RU" b="1" dirty="0" smtClean="0">
                <a:solidFill>
                  <a:srgbClr val="0070C0"/>
                </a:solidFill>
              </a:rPr>
              <a:t>Образ Евгения Онегина.</a:t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Искания главного героя. 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9" name="Объект 8"/>
          <p:cNvSpPr>
            <a:spLocks noGrp="1"/>
          </p:cNvSpPr>
          <p:nvPr>
            <p:ph sz="half" idx="1"/>
          </p:nvPr>
        </p:nvSpPr>
        <p:spPr>
          <a:xfrm>
            <a:off x="251520" y="1772816"/>
            <a:ext cx="4896544" cy="4896544"/>
          </a:xfrm>
        </p:spPr>
        <p:txBody>
          <a:bodyPr>
            <a:normAutofit/>
          </a:bodyPr>
          <a:lstStyle/>
          <a:p>
            <a:r>
              <a:rPr lang="ru-RU" sz="3000" b="1" dirty="0" smtClean="0"/>
              <a:t>Каков возраст Онегина в начале романа?</a:t>
            </a:r>
          </a:p>
          <a:p>
            <a:r>
              <a:rPr lang="ru-RU" sz="3000" b="1" dirty="0" smtClean="0"/>
              <a:t>Опишите в 2-3 предложениях образ жизни Онегина в Петербурге.</a:t>
            </a:r>
          </a:p>
          <a:p>
            <a:r>
              <a:rPr lang="ru-RU" sz="3000" b="1" dirty="0" smtClean="0"/>
              <a:t>Зачем/почему Онегин едет из Петербурга в отдаленную деревню?</a:t>
            </a:r>
            <a:endParaRPr lang="ru-RU" sz="3000" b="1" dirty="0"/>
          </a:p>
        </p:txBody>
      </p:sp>
      <p:pic>
        <p:nvPicPr>
          <p:cNvPr id="1026" name="Picture 2" descr="Евгений Онегин краткое содержание по главам | Пушкин роман в стихах -  YouTub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528" t="2438" r="1760" b="15663"/>
          <a:stretch/>
        </p:blipFill>
        <p:spPr bwMode="auto">
          <a:xfrm>
            <a:off x="5772134" y="1772817"/>
            <a:ext cx="2976330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User\Desktop\2018-2019 учебный год\поурочные планы\РЛ 9 класс\онегин постер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325" y="599833"/>
            <a:ext cx="786674" cy="1048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E66B2-02D6-491D-8CA9-BE01A980A13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4014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562102"/>
            <a:ext cx="2808312" cy="1064535"/>
          </a:xfrm>
          <a:ln>
            <a:solidFill>
              <a:schemeClr val="accent1"/>
            </a:solidFill>
          </a:ln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Цитатный план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5" name="Текст 3"/>
          <p:cNvSpPr txBox="1">
            <a:spLocks/>
          </p:cNvSpPr>
          <p:nvPr/>
        </p:nvSpPr>
        <p:spPr>
          <a:xfrm>
            <a:off x="251520" y="1813958"/>
            <a:ext cx="2808312" cy="4855401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 smtClean="0">
                <a:solidFill>
                  <a:srgbClr val="0070C0"/>
                </a:solidFill>
              </a:rPr>
              <a:t>Цитата – дословно приведенные чужие слова.</a:t>
            </a:r>
          </a:p>
          <a:p>
            <a:endParaRPr lang="ru-RU" b="1" dirty="0" smtClean="0">
              <a:solidFill>
                <a:srgbClr val="0070C0"/>
              </a:solidFill>
            </a:endParaRPr>
          </a:p>
          <a:p>
            <a:r>
              <a:rPr lang="ru-RU" b="1" dirty="0" smtClean="0">
                <a:solidFill>
                  <a:srgbClr val="0070C0"/>
                </a:solidFill>
              </a:rPr>
              <a:t>Цитата пишется в кавычках.</a:t>
            </a:r>
          </a:p>
          <a:p>
            <a:endParaRPr lang="ru-RU" b="1" dirty="0" smtClean="0">
              <a:solidFill>
                <a:srgbClr val="0070C0"/>
              </a:solidFill>
            </a:endParaRPr>
          </a:p>
          <a:p>
            <a:r>
              <a:rPr lang="ru-RU" b="1" dirty="0" smtClean="0">
                <a:solidFill>
                  <a:srgbClr val="0070C0"/>
                </a:solidFill>
              </a:rPr>
              <a:t>Пропуск слов в цитате обозначается многоточием.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3491880" y="1357759"/>
            <a:ext cx="5400600" cy="5472608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sz="3600" dirty="0" smtClean="0"/>
              <a:t>«Онегин</a:t>
            </a:r>
            <a:r>
              <a:rPr lang="ru-RU" sz="3600" dirty="0"/>
              <a:t>, добрый мой </a:t>
            </a:r>
            <a:r>
              <a:rPr lang="ru-RU" sz="3600" dirty="0" smtClean="0"/>
              <a:t>приятель…».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3600" smtClean="0"/>
              <a:t>«… Свет </a:t>
            </a:r>
            <a:r>
              <a:rPr lang="ru-RU" sz="3600" dirty="0"/>
              <a:t>решил, что он умен и очень </a:t>
            </a:r>
            <a:r>
              <a:rPr lang="ru-RU" sz="3600" dirty="0" smtClean="0"/>
              <a:t>мил».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3600" dirty="0" smtClean="0"/>
              <a:t>Строфа </a:t>
            </a:r>
            <a:r>
              <a:rPr lang="en-US" sz="3600" dirty="0" smtClean="0"/>
              <a:t>XXIII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3600" dirty="0" smtClean="0"/>
              <a:t>Строфа</a:t>
            </a:r>
            <a:r>
              <a:rPr lang="en-US" sz="3600" dirty="0" smtClean="0"/>
              <a:t> XXXVI</a:t>
            </a:r>
            <a:endParaRPr lang="ru-RU" sz="3600" dirty="0" smtClean="0"/>
          </a:p>
          <a:p>
            <a:pPr marL="457200" indent="-457200">
              <a:buFont typeface="+mj-lt"/>
              <a:buAutoNum type="arabicPeriod"/>
            </a:pPr>
            <a:r>
              <a:rPr lang="ru-RU" sz="3600" dirty="0" smtClean="0"/>
              <a:t>Строфа</a:t>
            </a:r>
            <a:r>
              <a:rPr lang="en-US" sz="3600" dirty="0" smtClean="0"/>
              <a:t> XXXVIII</a:t>
            </a:r>
            <a:endParaRPr lang="ru-RU" sz="3600" dirty="0" smtClean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E66B2-02D6-491D-8CA9-BE01A980A13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700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3"/>
          <p:cNvSpPr txBox="1">
            <a:spLocks/>
          </p:cNvSpPr>
          <p:nvPr/>
        </p:nvSpPr>
        <p:spPr>
          <a:xfrm>
            <a:off x="174340" y="1605096"/>
            <a:ext cx="2813484" cy="492024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 smtClean="0">
                <a:solidFill>
                  <a:srgbClr val="0070C0"/>
                </a:solidFill>
              </a:rPr>
              <a:t>Цитата – дословно приведенные чужие слова.</a:t>
            </a:r>
          </a:p>
          <a:p>
            <a:endParaRPr lang="ru-RU" b="1" dirty="0" smtClean="0">
              <a:solidFill>
                <a:srgbClr val="0070C0"/>
              </a:solidFill>
            </a:endParaRPr>
          </a:p>
          <a:p>
            <a:r>
              <a:rPr lang="ru-RU" b="1" dirty="0" smtClean="0">
                <a:solidFill>
                  <a:srgbClr val="0070C0"/>
                </a:solidFill>
              </a:rPr>
              <a:t>Цитата пишется в кавычках.</a:t>
            </a:r>
          </a:p>
          <a:p>
            <a:endParaRPr lang="ru-RU" b="1" dirty="0" smtClean="0">
              <a:solidFill>
                <a:srgbClr val="0070C0"/>
              </a:solidFill>
            </a:endParaRPr>
          </a:p>
          <a:p>
            <a:r>
              <a:rPr lang="ru-RU" b="1" dirty="0" smtClean="0">
                <a:solidFill>
                  <a:srgbClr val="0070C0"/>
                </a:solidFill>
              </a:rPr>
              <a:t>Пропуск слов в цитате обозначается многоточием.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74340" y="404665"/>
            <a:ext cx="2813484" cy="1019762"/>
          </a:xfrm>
          <a:ln>
            <a:solidFill>
              <a:schemeClr val="accent1"/>
            </a:solidFill>
          </a:ln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Цитатный план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8" name="Объект 3"/>
          <p:cNvSpPr>
            <a:spLocks noGrp="1"/>
          </p:cNvSpPr>
          <p:nvPr>
            <p:ph idx="1"/>
          </p:nvPr>
        </p:nvSpPr>
        <p:spPr>
          <a:xfrm>
            <a:off x="3131840" y="620688"/>
            <a:ext cx="5832648" cy="5715734"/>
          </a:xfrm>
        </p:spPr>
        <p:txBody>
          <a:bodyPr>
            <a:noAutofit/>
          </a:bodyPr>
          <a:lstStyle/>
          <a:p>
            <a:pPr marL="457200" indent="-457200">
              <a:spcBef>
                <a:spcPts val="0"/>
              </a:spcBef>
              <a:buFont typeface="+mj-lt"/>
              <a:buAutoNum type="arabicPeriod"/>
            </a:pPr>
            <a:r>
              <a:rPr lang="ru-RU" sz="3200" dirty="0" smtClean="0"/>
              <a:t>«Онегин</a:t>
            </a:r>
            <a:r>
              <a:rPr lang="ru-RU" sz="3200" dirty="0"/>
              <a:t>, добрый мой </a:t>
            </a:r>
            <a:r>
              <a:rPr lang="ru-RU" sz="3200" dirty="0" smtClean="0"/>
              <a:t>приятель…».</a:t>
            </a:r>
          </a:p>
          <a:p>
            <a:pPr marL="457200" indent="-457200">
              <a:spcBef>
                <a:spcPts val="0"/>
              </a:spcBef>
              <a:buFont typeface="+mj-lt"/>
              <a:buAutoNum type="arabicPeriod"/>
            </a:pPr>
            <a:r>
              <a:rPr lang="ru-RU" sz="3200" dirty="0" smtClean="0"/>
              <a:t>«Свет </a:t>
            </a:r>
            <a:r>
              <a:rPr lang="ru-RU" sz="3200" dirty="0"/>
              <a:t>решил, что он умен и очень </a:t>
            </a:r>
            <a:r>
              <a:rPr lang="ru-RU" sz="3200" dirty="0" smtClean="0"/>
              <a:t>мил».</a:t>
            </a:r>
          </a:p>
          <a:p>
            <a:pPr marL="457200" indent="-457200">
              <a:spcBef>
                <a:spcPts val="0"/>
              </a:spcBef>
              <a:buFont typeface="+mj-lt"/>
              <a:buAutoNum type="arabicPeriod"/>
            </a:pPr>
            <a:r>
              <a:rPr lang="ru-RU" sz="3200" dirty="0" smtClean="0"/>
              <a:t>«…</a:t>
            </a:r>
            <a:r>
              <a:rPr lang="ru-RU" sz="3200" dirty="0"/>
              <a:t>мод воспитанник </a:t>
            </a:r>
            <a:r>
              <a:rPr lang="ru-RU" sz="3200" dirty="0" smtClean="0"/>
              <a:t>примерный».</a:t>
            </a:r>
          </a:p>
          <a:p>
            <a:pPr marL="457200" indent="-457200">
              <a:spcBef>
                <a:spcPts val="0"/>
              </a:spcBef>
              <a:buFont typeface="+mj-lt"/>
              <a:buAutoNum type="arabicPeriod"/>
            </a:pPr>
            <a:r>
              <a:rPr lang="ru-RU" sz="3200" dirty="0" smtClean="0"/>
              <a:t>«До </a:t>
            </a:r>
            <a:r>
              <a:rPr lang="ru-RU" sz="3200" dirty="0"/>
              <a:t>утра жизнь его готова, Однообразна и пестра. И завтра то же, что </a:t>
            </a:r>
            <a:r>
              <a:rPr lang="ru-RU" sz="3200" dirty="0" smtClean="0"/>
              <a:t>вчера…».</a:t>
            </a:r>
          </a:p>
          <a:p>
            <a:pPr marL="457200" indent="-457200">
              <a:spcBef>
                <a:spcPts val="0"/>
              </a:spcBef>
              <a:buFont typeface="+mj-lt"/>
              <a:buAutoNum type="arabicPeriod"/>
            </a:pPr>
            <a:r>
              <a:rPr lang="ru-RU" sz="3200" dirty="0" smtClean="0"/>
              <a:t>«…к </a:t>
            </a:r>
            <a:r>
              <a:rPr lang="ru-RU" sz="3200" dirty="0"/>
              <a:t>жизни вовсе </a:t>
            </a:r>
            <a:r>
              <a:rPr lang="ru-RU" sz="3200" dirty="0" smtClean="0"/>
              <a:t>охладел».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E66B2-02D6-491D-8CA9-BE01A980A13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5326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476672"/>
            <a:ext cx="8568952" cy="9906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Задание:    назвать    положительные и отрицательные качества Онегина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1026" name="Picture 2" descr="C:\Users\User\Desktop\2018-2019 учебный год\поурочные планы\РЛ 9 класс\face84d1da5fa08bf21268c30f0791c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4" t="35833" r="2453" b="8888"/>
          <a:stretch/>
        </p:blipFill>
        <p:spPr bwMode="auto">
          <a:xfrm>
            <a:off x="2339752" y="1772816"/>
            <a:ext cx="4392488" cy="4509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трелка вниз 4"/>
          <p:cNvSpPr/>
          <p:nvPr/>
        </p:nvSpPr>
        <p:spPr>
          <a:xfrm>
            <a:off x="7956376" y="988559"/>
            <a:ext cx="432048" cy="1232892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низ 6"/>
          <p:cNvSpPr/>
          <p:nvPr/>
        </p:nvSpPr>
        <p:spPr>
          <a:xfrm>
            <a:off x="1115616" y="1605005"/>
            <a:ext cx="432048" cy="1232892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E66B2-02D6-491D-8CA9-BE01A980A13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502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сность">
  <a:themeElements>
    <a:clrScheme name="Ясность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Ясность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5351</TotalTime>
  <Words>156</Words>
  <Application>Microsoft Office PowerPoint</Application>
  <PresentationFormat>Экран (4:3)</PresentationFormat>
  <Paragraphs>31</Paragraphs>
  <Slides>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7" baseType="lpstr">
      <vt:lpstr>Arial</vt:lpstr>
      <vt:lpstr>Calibri</vt:lpstr>
      <vt:lpstr>Ясность</vt:lpstr>
      <vt:lpstr>Образ Евгения Онегина. Искания главного героя. </vt:lpstr>
      <vt:lpstr>Цитатный план</vt:lpstr>
      <vt:lpstr>Цитатный план</vt:lpstr>
      <vt:lpstr>Задание:    назвать    положительные и отрицательные качества Онегина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Искусство словесного творчества или</dc:title>
  <dc:creator>HP</dc:creator>
  <cp:lastModifiedBy>Пользователь</cp:lastModifiedBy>
  <cp:revision>470</cp:revision>
  <cp:lastPrinted>2024-04-18T17:34:58Z</cp:lastPrinted>
  <dcterms:created xsi:type="dcterms:W3CDTF">2020-10-29T03:13:32Z</dcterms:created>
  <dcterms:modified xsi:type="dcterms:W3CDTF">2024-04-18T17:36:04Z</dcterms:modified>
</cp:coreProperties>
</file>