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4"/>
  </p:sldMasterIdLst>
  <p:notesMasterIdLst>
    <p:notesMasterId r:id="rId21"/>
  </p:notesMasterIdLst>
  <p:handoutMasterIdLst>
    <p:handoutMasterId r:id="rId22"/>
  </p:handoutMasterIdLst>
  <p:sldIdLst>
    <p:sldId id="285" r:id="rId5"/>
    <p:sldId id="293" r:id="rId6"/>
    <p:sldId id="265" r:id="rId7"/>
    <p:sldId id="257" r:id="rId8"/>
    <p:sldId id="298" r:id="rId9"/>
    <p:sldId id="267" r:id="rId10"/>
    <p:sldId id="307" r:id="rId11"/>
    <p:sldId id="306" r:id="rId12"/>
    <p:sldId id="296" r:id="rId13"/>
    <p:sldId id="304" r:id="rId14"/>
    <p:sldId id="309" r:id="rId15"/>
    <p:sldId id="310" r:id="rId16"/>
    <p:sldId id="311" r:id="rId17"/>
    <p:sldId id="308" r:id="rId18"/>
    <p:sldId id="313" r:id="rId19"/>
    <p:sldId id="30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4660" autoAdjust="0"/>
  </p:normalViewPr>
  <p:slideViewPr>
    <p:cSldViewPr snapToGrid="0">
      <p:cViewPr varScale="1">
        <p:scale>
          <a:sx n="86" d="100"/>
          <a:sy n="86" d="100"/>
        </p:scale>
        <p:origin x="564" y="96"/>
      </p:cViewPr>
      <p:guideLst/>
    </p:cSldViewPr>
  </p:slideViewPr>
  <p:outlineViewPr>
    <p:cViewPr>
      <p:scale>
        <a:sx n="33" d="100"/>
        <a:sy n="33" d="100"/>
      </p:scale>
      <p:origin x="0" y="-116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726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413764-5AD9-E889-944D-1707A854A1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045D53-BE96-955D-B578-2BF8F356B7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4B9C3D-A6AA-4477-AC5E-4C46DDCA9DCD}" type="datetimeFigureOut">
              <a:rPr lang="en-US" smtClean="0"/>
              <a:t>6/1/2024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ED3793-52FB-891B-2A0C-91D8927163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B8DAAB-C45C-E833-ECEB-14DCA0F17F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E28C3-D699-4CA0-B343-5111DC5919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809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38646-CEA8-41F9-BD9F-D1FA107D99CC}" type="datetimeFigureOut">
              <a:rPr lang="en-US" smtClean="0"/>
              <a:t>6/1/2024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040C8-62D2-4EA7-B200-D3B8C06AAF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067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806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789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548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226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834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041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694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6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210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805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905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684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62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169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60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040C8-62D2-4EA7-B200-D3B8C06AAFD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895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8A66DDD-7D9C-9641-30E9-932C5FD2DA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9683715" y="0"/>
            <a:ext cx="2497331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640F8B-6B6E-1B1A-7CC7-F44CB188B4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2527294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7301" y="1748633"/>
            <a:ext cx="7156415" cy="3360734"/>
          </a:xfrm>
        </p:spPr>
        <p:txBody>
          <a:bodyPr tIns="0" bIns="0" anchor="ctr">
            <a:noAutofit/>
          </a:bodyPr>
          <a:lstStyle>
            <a:lvl1pPr algn="ctr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94B31B-4290-C588-1212-26E6B428FD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59A209-D12B-6E67-931A-5CB9E71100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971692" y="254794"/>
            <a:ext cx="8248616" cy="6367462"/>
            <a:chOff x="1689101" y="254794"/>
            <a:chExt cx="8248616" cy="636746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8628E6D-0C29-7F8E-67C4-175F211E70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89101" y="254794"/>
              <a:ext cx="0" cy="2799556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5D0695C-2845-A017-44FF-AC817200773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89101" y="3822700"/>
              <a:ext cx="0" cy="2799556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C4F8C32-8C97-2BA7-D756-712EEDF143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37717" y="254794"/>
              <a:ext cx="0" cy="2799556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A53929D-82C0-204B-3528-E111E5608AE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37717" y="3822700"/>
              <a:ext cx="0" cy="2799556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68DE2F-0A5F-60BA-E2A6-247EF7CB85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971690" y="1543050"/>
            <a:ext cx="8248611" cy="3771900"/>
            <a:chOff x="2517792" y="1651000"/>
            <a:chExt cx="7165925" cy="377190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2DE19A1-6F20-44CE-16E6-E01C080DB71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527301" y="1651000"/>
              <a:ext cx="7156416" cy="0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A302056-7C77-84A9-00C4-C936CDB0EC1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517792" y="5422900"/>
              <a:ext cx="7156416" cy="0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99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96BC47-DB6B-4A01-6575-4D14CAEB30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0"/>
            <a:ext cx="4405568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04769DB-2A07-BC51-5527-403CA838F4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8D0011-1BF5-77D1-D2AC-ABFFC21247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2B36471-5251-E878-F044-38C6E40BC5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8AEBCDBA-FCC7-7DE8-DA64-AEF047502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3CC93403-272F-4058-38E7-95034FA1A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6D26F94-DE81-6530-E728-ABDCC088359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51400" y="586740"/>
            <a:ext cx="6643944" cy="1653540"/>
          </a:xfrm>
        </p:spPr>
        <p:txBody>
          <a:bodyPr anchor="ctr">
            <a:normAutofit/>
          </a:bodyPr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  <a:lvl2pPr marL="228600" indent="0"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800"/>
            </a:lvl4pPr>
            <a:lvl5pPr>
              <a:spcAft>
                <a:spcPts val="600"/>
              </a:spcAft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BE81C174-B581-A6F3-A3B5-8072C0050E9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851400" y="2495074"/>
            <a:ext cx="6643944" cy="3776186"/>
          </a:xfrm>
        </p:spPr>
        <p:txBody>
          <a:bodyPr/>
          <a:lstStyle>
            <a:lvl1pPr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646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>
            <a:extLst>
              <a:ext uri="{FF2B5EF4-FFF2-40B4-BE49-F238E27FC236}">
                <a16:creationId xmlns:a16="http://schemas.microsoft.com/office/drawing/2014/main" id="{1287CC22-A7CC-E0D0-F44E-BA217E882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6502400" cy="6858000"/>
          </a:xfrm>
          <a:prstGeom prst="rt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04769DB-2A07-BC51-5527-403CA838F4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8D0011-1BF5-77D1-D2AC-ABFFC21247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2B36471-5251-E878-F044-38C6E40BC5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8AEBCDBA-FCC7-7DE8-DA64-AEF047502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3CC93403-272F-4058-38E7-95034FA1A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AFFC2B28-B6DF-BDF7-16A8-28ECC1D99214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305842" y="867412"/>
            <a:ext cx="3196558" cy="5123178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18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8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800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800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1"/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6D26F94-DE81-6530-E728-ABDCC088359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53224" y="867412"/>
            <a:ext cx="4742119" cy="5123178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18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8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800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800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251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AFFC437-DF02-7776-8224-91AD11D74B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1405238" y="-4"/>
            <a:ext cx="786761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767E2A-FC6B-2D96-EF20-768A6E8BB6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3063238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1A79F2D-2D69-D1C7-FD7D-70C2EAE420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405BE07A-FC17-07E2-4E28-5883FC2CA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6D408C-2A4E-CEE1-5980-F9BC89383C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4E622ED-3DA5-D5E9-B688-B2000E5220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F1677B7-A20C-1A5D-301E-5B7DCAF1B61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6">
            <a:extLst>
              <a:ext uri="{FF2B5EF4-FFF2-40B4-BE49-F238E27FC236}">
                <a16:creationId xmlns:a16="http://schemas.microsoft.com/office/drawing/2014/main" id="{A6AD29FD-92CC-65CC-1E8B-437A1E59A58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489960" y="892175"/>
            <a:ext cx="7482839" cy="5073650"/>
          </a:xfrm>
          <a:effectLst/>
        </p:spPr>
        <p:txBody>
          <a:bodyPr anchor="ctr">
            <a:normAutofit/>
          </a:bodyPr>
          <a:lstStyle>
            <a:lvl1pPr marL="0" indent="0" algn="l"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228600" indent="0" algn="l"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2pPr>
            <a:lvl3pPr marL="457200" indent="0" algn="l"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3pPr>
            <a:lvl4pPr marL="685800" indent="0" algn="l"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4pPr>
            <a:lvl5pPr marL="914400" indent="0" algn="l"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5813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392207A-D227-5650-4C58-FA396957B7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-5"/>
            <a:ext cx="1445866" cy="6858000"/>
          </a:xfrm>
          <a:custGeom>
            <a:avLst/>
            <a:gdLst>
              <a:gd name="connsiteX0" fmla="*/ 605303 w 1445866"/>
              <a:gd name="connsiteY0" fmla="*/ 6858000 h 6858000"/>
              <a:gd name="connsiteX1" fmla="*/ 233348 w 1445866"/>
              <a:gd name="connsiteY1" fmla="*/ 6858000 h 6858000"/>
              <a:gd name="connsiteX2" fmla="*/ 0 w 1445866"/>
              <a:gd name="connsiteY2" fmla="*/ 6858000 h 6858000"/>
              <a:gd name="connsiteX3" fmla="*/ 0 w 1445866"/>
              <a:gd name="connsiteY3" fmla="*/ 0 h 6858000"/>
              <a:gd name="connsiteX4" fmla="*/ 233348 w 1445866"/>
              <a:gd name="connsiteY4" fmla="*/ 0 h 6858000"/>
              <a:gd name="connsiteX5" fmla="*/ 605299 w 1445866"/>
              <a:gd name="connsiteY5" fmla="*/ 0 h 6858000"/>
              <a:gd name="connsiteX6" fmla="*/ 610635 w 1445866"/>
              <a:gd name="connsiteY6" fmla="*/ 1372 h 6858000"/>
              <a:gd name="connsiteX7" fmla="*/ 1445866 w 1445866"/>
              <a:gd name="connsiteY7" fmla="*/ 1136650 h 6858000"/>
              <a:gd name="connsiteX8" fmla="*/ 719850 w 1445866"/>
              <a:gd name="connsiteY8" fmla="*/ 2231955 h 6858000"/>
              <a:gd name="connsiteX9" fmla="*/ 555970 w 1445866"/>
              <a:gd name="connsiteY9" fmla="*/ 2282826 h 6858000"/>
              <a:gd name="connsiteX10" fmla="*/ 719850 w 1445866"/>
              <a:gd name="connsiteY10" fmla="*/ 2333697 h 6858000"/>
              <a:gd name="connsiteX11" fmla="*/ 1445866 w 1445866"/>
              <a:gd name="connsiteY11" fmla="*/ 3429001 h 6858000"/>
              <a:gd name="connsiteX12" fmla="*/ 719850 w 1445866"/>
              <a:gd name="connsiteY12" fmla="*/ 4524306 h 6858000"/>
              <a:gd name="connsiteX13" fmla="*/ 555972 w 1445866"/>
              <a:gd name="connsiteY13" fmla="*/ 4575176 h 6858000"/>
              <a:gd name="connsiteX14" fmla="*/ 719850 w 1445866"/>
              <a:gd name="connsiteY14" fmla="*/ 4626047 h 6858000"/>
              <a:gd name="connsiteX15" fmla="*/ 1445866 w 1445866"/>
              <a:gd name="connsiteY15" fmla="*/ 5721351 h 6858000"/>
              <a:gd name="connsiteX16" fmla="*/ 610635 w 1445866"/>
              <a:gd name="connsiteY16" fmla="*/ 68566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5866" h="6858000">
                <a:moveTo>
                  <a:pt x="605303" y="6858000"/>
                </a:moveTo>
                <a:lnTo>
                  <a:pt x="233348" y="6858000"/>
                </a:lnTo>
                <a:lnTo>
                  <a:pt x="0" y="6858000"/>
                </a:lnTo>
                <a:lnTo>
                  <a:pt x="0" y="0"/>
                </a:lnTo>
                <a:lnTo>
                  <a:pt x="233348" y="0"/>
                </a:lnTo>
                <a:lnTo>
                  <a:pt x="605299" y="0"/>
                </a:lnTo>
                <a:lnTo>
                  <a:pt x="610635" y="1372"/>
                </a:lnTo>
                <a:cubicBezTo>
                  <a:pt x="1094526" y="151878"/>
                  <a:pt x="1445866" y="603234"/>
                  <a:pt x="1445866" y="1136650"/>
                </a:cubicBezTo>
                <a:cubicBezTo>
                  <a:pt x="1445866" y="1629034"/>
                  <a:pt x="1146499" y="2051497"/>
                  <a:pt x="719850" y="2231955"/>
                </a:cubicBezTo>
                <a:lnTo>
                  <a:pt x="555970" y="2282826"/>
                </a:lnTo>
                <a:lnTo>
                  <a:pt x="719850" y="2333697"/>
                </a:lnTo>
                <a:cubicBezTo>
                  <a:pt x="1146499" y="2514154"/>
                  <a:pt x="1445866" y="2936617"/>
                  <a:pt x="1445866" y="3429001"/>
                </a:cubicBezTo>
                <a:cubicBezTo>
                  <a:pt x="1445866" y="3921385"/>
                  <a:pt x="1146499" y="4343848"/>
                  <a:pt x="719850" y="4524306"/>
                </a:cubicBezTo>
                <a:lnTo>
                  <a:pt x="555972" y="4575176"/>
                </a:lnTo>
                <a:lnTo>
                  <a:pt x="719850" y="4626047"/>
                </a:lnTo>
                <a:cubicBezTo>
                  <a:pt x="1146499" y="4806504"/>
                  <a:pt x="1445866" y="5228967"/>
                  <a:pt x="1445866" y="5721351"/>
                </a:cubicBezTo>
                <a:cubicBezTo>
                  <a:pt x="1445866" y="6254767"/>
                  <a:pt x="1094526" y="6706123"/>
                  <a:pt x="610635" y="685662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23BCBAF-4668-B2E6-7681-7E02428B43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>
            <a:off x="10746134" y="-4"/>
            <a:ext cx="1445866" cy="6858000"/>
          </a:xfrm>
          <a:custGeom>
            <a:avLst/>
            <a:gdLst>
              <a:gd name="connsiteX0" fmla="*/ 605303 w 1445866"/>
              <a:gd name="connsiteY0" fmla="*/ 6858000 h 6858000"/>
              <a:gd name="connsiteX1" fmla="*/ 233348 w 1445866"/>
              <a:gd name="connsiteY1" fmla="*/ 6858000 h 6858000"/>
              <a:gd name="connsiteX2" fmla="*/ 0 w 1445866"/>
              <a:gd name="connsiteY2" fmla="*/ 6858000 h 6858000"/>
              <a:gd name="connsiteX3" fmla="*/ 0 w 1445866"/>
              <a:gd name="connsiteY3" fmla="*/ 0 h 6858000"/>
              <a:gd name="connsiteX4" fmla="*/ 233348 w 1445866"/>
              <a:gd name="connsiteY4" fmla="*/ 0 h 6858000"/>
              <a:gd name="connsiteX5" fmla="*/ 605299 w 1445866"/>
              <a:gd name="connsiteY5" fmla="*/ 0 h 6858000"/>
              <a:gd name="connsiteX6" fmla="*/ 610635 w 1445866"/>
              <a:gd name="connsiteY6" fmla="*/ 1372 h 6858000"/>
              <a:gd name="connsiteX7" fmla="*/ 1445866 w 1445866"/>
              <a:gd name="connsiteY7" fmla="*/ 1136650 h 6858000"/>
              <a:gd name="connsiteX8" fmla="*/ 719850 w 1445866"/>
              <a:gd name="connsiteY8" fmla="*/ 2231955 h 6858000"/>
              <a:gd name="connsiteX9" fmla="*/ 555970 w 1445866"/>
              <a:gd name="connsiteY9" fmla="*/ 2282826 h 6858000"/>
              <a:gd name="connsiteX10" fmla="*/ 719850 w 1445866"/>
              <a:gd name="connsiteY10" fmla="*/ 2333697 h 6858000"/>
              <a:gd name="connsiteX11" fmla="*/ 1445866 w 1445866"/>
              <a:gd name="connsiteY11" fmla="*/ 3429001 h 6858000"/>
              <a:gd name="connsiteX12" fmla="*/ 719850 w 1445866"/>
              <a:gd name="connsiteY12" fmla="*/ 4524306 h 6858000"/>
              <a:gd name="connsiteX13" fmla="*/ 555972 w 1445866"/>
              <a:gd name="connsiteY13" fmla="*/ 4575176 h 6858000"/>
              <a:gd name="connsiteX14" fmla="*/ 719850 w 1445866"/>
              <a:gd name="connsiteY14" fmla="*/ 4626047 h 6858000"/>
              <a:gd name="connsiteX15" fmla="*/ 1445866 w 1445866"/>
              <a:gd name="connsiteY15" fmla="*/ 5721351 h 6858000"/>
              <a:gd name="connsiteX16" fmla="*/ 610635 w 1445866"/>
              <a:gd name="connsiteY16" fmla="*/ 68566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5866" h="6858000">
                <a:moveTo>
                  <a:pt x="605303" y="6858000"/>
                </a:moveTo>
                <a:lnTo>
                  <a:pt x="233348" y="6858000"/>
                </a:lnTo>
                <a:lnTo>
                  <a:pt x="0" y="6858000"/>
                </a:lnTo>
                <a:lnTo>
                  <a:pt x="0" y="0"/>
                </a:lnTo>
                <a:lnTo>
                  <a:pt x="233348" y="0"/>
                </a:lnTo>
                <a:lnTo>
                  <a:pt x="605299" y="0"/>
                </a:lnTo>
                <a:lnTo>
                  <a:pt x="610635" y="1372"/>
                </a:lnTo>
                <a:cubicBezTo>
                  <a:pt x="1094526" y="151878"/>
                  <a:pt x="1445866" y="603234"/>
                  <a:pt x="1445866" y="1136650"/>
                </a:cubicBezTo>
                <a:cubicBezTo>
                  <a:pt x="1445866" y="1629034"/>
                  <a:pt x="1146499" y="2051497"/>
                  <a:pt x="719850" y="2231955"/>
                </a:cubicBezTo>
                <a:lnTo>
                  <a:pt x="555970" y="2282826"/>
                </a:lnTo>
                <a:lnTo>
                  <a:pt x="719850" y="2333697"/>
                </a:lnTo>
                <a:cubicBezTo>
                  <a:pt x="1146499" y="2514154"/>
                  <a:pt x="1445866" y="2936617"/>
                  <a:pt x="1445866" y="3429001"/>
                </a:cubicBezTo>
                <a:cubicBezTo>
                  <a:pt x="1445866" y="3921385"/>
                  <a:pt x="1146499" y="4343848"/>
                  <a:pt x="719850" y="4524306"/>
                </a:cubicBezTo>
                <a:lnTo>
                  <a:pt x="555972" y="4575176"/>
                </a:lnTo>
                <a:lnTo>
                  <a:pt x="719850" y="4626047"/>
                </a:lnTo>
                <a:cubicBezTo>
                  <a:pt x="1146499" y="4806504"/>
                  <a:pt x="1445866" y="5228967"/>
                  <a:pt x="1445866" y="5721351"/>
                </a:cubicBezTo>
                <a:cubicBezTo>
                  <a:pt x="1445866" y="6254767"/>
                  <a:pt x="1094526" y="6706123"/>
                  <a:pt x="610635" y="685662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94B31B-4290-C588-1212-26E6B428FD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8628E6D-0C29-7F8E-67C4-175F211E70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5D0695C-2845-A017-44FF-AC81720077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C4F8C32-8C97-2BA7-D756-712EEDF143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9683717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53929D-82C0-204B-3528-E111E5608AE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9683717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68DE2F-0A5F-60BA-E2A6-247EF7CB85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2517792" y="1543050"/>
            <a:ext cx="7165925" cy="3771900"/>
            <a:chOff x="2517792" y="1651000"/>
            <a:chExt cx="7165925" cy="377190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2DE19A1-6F20-44CE-16E6-E01C080DB71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527301" y="1651000"/>
              <a:ext cx="7156416" cy="0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A302056-7C77-84A9-00C4-C936CDB0EC1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517792" y="5422900"/>
              <a:ext cx="7156416" cy="0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7301" y="1786423"/>
            <a:ext cx="7156415" cy="1740548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3DD99B65-6C51-CA99-9872-6FD254075A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521271" y="3670658"/>
            <a:ext cx="5149459" cy="1510939"/>
          </a:xfrm>
        </p:spPr>
        <p:txBody>
          <a:bodyPr lIns="18288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228600" indent="0" algn="ctr">
              <a:buNone/>
              <a:defRPr sz="2000"/>
            </a:lvl2pPr>
            <a:lvl3pPr marL="457200" indent="0" algn="ctr">
              <a:buNone/>
              <a:defRPr sz="2000"/>
            </a:lvl3pPr>
            <a:lvl4pPr marL="685800" indent="0" algn="ctr">
              <a:buNone/>
              <a:defRPr sz="2000"/>
            </a:lvl4pPr>
            <a:lvl5pPr marL="914400" indent="0" algn="ctr">
              <a:buNone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151251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0BCEE60A-6295-FCD1-542F-52EA50B3B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1" b="51031"/>
          <a:stretch/>
        </p:blipFill>
        <p:spPr>
          <a:xfrm rot="16200000">
            <a:off x="7083880" y="1749876"/>
            <a:ext cx="6858000" cy="335824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2E5EBF7-4D05-239B-0B70-F9AD5B5690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21667"/>
          <a:stretch/>
        </p:blipFill>
        <p:spPr>
          <a:xfrm rot="5400000">
            <a:off x="-742950" y="742950"/>
            <a:ext cx="6858000" cy="5372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0552D2-6E8F-FBA4-5AAD-121E6FDF3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607AAD3-3E7E-4AA4-9B8A-E76C79C5D09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372100" y="892175"/>
            <a:ext cx="3461659" cy="5073650"/>
          </a:xfrm>
          <a:effectLst/>
        </p:spPr>
        <p:txBody>
          <a:bodyPr anchor="ctr">
            <a:normAutofit/>
          </a:bodyPr>
          <a:lstStyle>
            <a:lvl1pPr marL="0" indent="0" algn="ctr">
              <a:spcAft>
                <a:spcPts val="600"/>
              </a:spcAft>
              <a:buNone/>
              <a:defRPr sz="2400">
                <a:solidFill>
                  <a:schemeClr val="tx2"/>
                </a:solidFill>
              </a:defRPr>
            </a:lvl1pPr>
            <a:lvl2pPr marL="228600" indent="0" algn="ctr">
              <a:spcAft>
                <a:spcPts val="600"/>
              </a:spcAft>
              <a:buNone/>
              <a:defRPr sz="2000">
                <a:solidFill>
                  <a:schemeClr val="tx2"/>
                </a:solidFill>
              </a:defRPr>
            </a:lvl2pPr>
            <a:lvl3pPr marL="457200" indent="0" algn="ctr">
              <a:spcAft>
                <a:spcPts val="600"/>
              </a:spcAft>
              <a:buNone/>
              <a:defRPr sz="2000">
                <a:solidFill>
                  <a:schemeClr val="tx2"/>
                </a:solidFill>
              </a:defRPr>
            </a:lvl3pPr>
            <a:lvl4pPr marL="685800" indent="0" algn="ctr">
              <a:spcAft>
                <a:spcPts val="600"/>
              </a:spcAft>
              <a:buNone/>
              <a:defRPr sz="2000">
                <a:solidFill>
                  <a:schemeClr val="tx2"/>
                </a:solidFill>
              </a:defRPr>
            </a:lvl4pPr>
            <a:lvl5pPr marL="914400" indent="0" algn="ctr">
              <a:spcAft>
                <a:spcPts val="600"/>
              </a:spcAft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C667425-5376-9A12-6412-4B63AC528F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CB2DD8-1852-5728-5E46-28CF0864B9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741730C-9E61-193C-BBD3-080BB83366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5141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E62E882-4E93-85DF-DE0B-6F64263A3B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12191999" cy="6858000"/>
          </a:xfrm>
          <a:custGeom>
            <a:avLst/>
            <a:gdLst>
              <a:gd name="connsiteX0" fmla="*/ 9664698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9664698 w 12191999"/>
              <a:gd name="connsiteY3" fmla="*/ 6858000 h 6858000"/>
              <a:gd name="connsiteX4" fmla="*/ 0 w 12191999"/>
              <a:gd name="connsiteY4" fmla="*/ 0 h 6858000"/>
              <a:gd name="connsiteX5" fmla="*/ 2551176 w 12191999"/>
              <a:gd name="connsiteY5" fmla="*/ 0 h 6858000"/>
              <a:gd name="connsiteX6" fmla="*/ 2551176 w 12191999"/>
              <a:gd name="connsiteY6" fmla="*/ 6858000 h 6858000"/>
              <a:gd name="connsiteX7" fmla="*/ 0 w 1219199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6858000">
                <a:moveTo>
                  <a:pt x="9664698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9664698" y="6858000"/>
                </a:lnTo>
                <a:close/>
                <a:moveTo>
                  <a:pt x="0" y="0"/>
                </a:moveTo>
                <a:lnTo>
                  <a:pt x="2551176" y="0"/>
                </a:lnTo>
                <a:lnTo>
                  <a:pt x="255117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7301" y="1747287"/>
            <a:ext cx="7156415" cy="3363427"/>
          </a:xfrm>
        </p:spPr>
        <p:txBody>
          <a:bodyPr tIns="0" bIns="0" anchor="ctr">
            <a:noAutofit/>
          </a:bodyPr>
          <a:lstStyle>
            <a:lvl1pPr algn="ctr"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54760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FCB7CBB1-8DA1-E416-2554-28C331D0AF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1" b="47888"/>
          <a:stretch/>
        </p:blipFill>
        <p:spPr>
          <a:xfrm rot="16200000">
            <a:off x="6976110" y="1642110"/>
            <a:ext cx="6858000" cy="357378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E442E8B-94A4-D6CF-E77C-A046400CB5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1" b="47888"/>
          <a:stretch/>
        </p:blipFill>
        <p:spPr>
          <a:xfrm rot="5400000">
            <a:off x="-1718310" y="1646872"/>
            <a:ext cx="6858000" cy="35737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94B31B-4290-C588-1212-26E6B428FD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8628E6D-0C29-7F8E-67C4-175F211E70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5D0695C-2845-A017-44FF-AC81720077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C4F8C32-8C97-2BA7-D756-712EEDF143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9683717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53929D-82C0-204B-3528-E111E5608AE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9683717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68DE2F-0A5F-60BA-E2A6-247EF7CB85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2517792" y="1543050"/>
            <a:ext cx="7165925" cy="3771900"/>
            <a:chOff x="2517792" y="1651000"/>
            <a:chExt cx="7165925" cy="377190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2DE19A1-6F20-44CE-16E6-E01C080DB71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527301" y="1651000"/>
              <a:ext cx="7156416" cy="0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A302056-7C77-84A9-00C4-C936CDB0EC1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517792" y="5422900"/>
              <a:ext cx="7156416" cy="0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301" y="1786422"/>
            <a:ext cx="7156415" cy="2260117"/>
          </a:xfrm>
        </p:spPr>
        <p:txBody>
          <a:bodyPr tIns="0" bIns="0" anchor="b">
            <a:noAutofit/>
          </a:bodyPr>
          <a:lstStyle>
            <a:lvl1pPr algn="ctr"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C0E72D9-C2D7-3452-FBEB-5506D32118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7299" y="4145100"/>
            <a:ext cx="7137395" cy="7350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85800" indent="0" algn="ctr">
              <a:buNone/>
              <a:defRPr/>
            </a:lvl4pPr>
            <a:lvl5pPr marL="914400" indent="0" algn="ctr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88264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6617646-6AF6-94B0-E660-98BCAC61F9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0"/>
            <a:ext cx="4405568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0552D2-6E8F-FBA4-5AAD-121E6FDF3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607AAD3-3E7E-4AA4-9B8A-E76C79C5D09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851400" y="892175"/>
            <a:ext cx="6617592" cy="5073650"/>
          </a:xfrm>
          <a:effectLst/>
        </p:spPr>
        <p:txBody>
          <a:bodyPr anchor="ctr">
            <a:normAutofit/>
          </a:bodyPr>
          <a:lstStyle>
            <a:lvl1pPr marL="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1pPr>
            <a:lvl2pPr marL="2286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2pPr>
            <a:lvl3pPr marL="4572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3pPr>
            <a:lvl4pPr marL="6858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4pPr>
            <a:lvl5pPr marL="9144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C667425-5376-9A12-6412-4B63AC528F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CB2DD8-1852-5728-5E46-28CF0864B9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741730C-9E61-193C-BBD3-080BB83366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816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177A207-9B85-52B8-8ED0-3616C76742A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3086100 h 6858000"/>
              <a:gd name="connsiteX1" fmla="*/ 4375405 w 12192000"/>
              <a:gd name="connsiteY1" fmla="*/ 6858000 h 6858000"/>
              <a:gd name="connsiteX2" fmla="*/ 0 w 12192000"/>
              <a:gd name="connsiteY2" fmla="*/ 6858000 h 6858000"/>
              <a:gd name="connsiteX3" fmla="*/ 7816598 w 12192000"/>
              <a:gd name="connsiteY3" fmla="*/ 0 h 6858000"/>
              <a:gd name="connsiteX4" fmla="*/ 12192000 w 12192000"/>
              <a:gd name="connsiteY4" fmla="*/ 0 h 6858000"/>
              <a:gd name="connsiteX5" fmla="*/ 12192000 w 12192000"/>
              <a:gd name="connsiteY5" fmla="*/ 37718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3086100"/>
                </a:moveTo>
                <a:lnTo>
                  <a:pt x="4375405" y="6858000"/>
                </a:lnTo>
                <a:lnTo>
                  <a:pt x="0" y="6858000"/>
                </a:lnTo>
                <a:close/>
                <a:moveTo>
                  <a:pt x="7816598" y="0"/>
                </a:moveTo>
                <a:lnTo>
                  <a:pt x="12192000" y="0"/>
                </a:lnTo>
                <a:lnTo>
                  <a:pt x="12192000" y="37718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7301" y="1786421"/>
            <a:ext cx="7156415" cy="2258568"/>
          </a:xfrm>
        </p:spPr>
        <p:txBody>
          <a:bodyPr tIns="0" bIns="0" anchor="b">
            <a:noAutofit/>
          </a:bodyPr>
          <a:lstStyle>
            <a:lvl1pPr algn="ctr"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745489-5B17-0977-F512-70D9A10871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7299" y="4142232"/>
            <a:ext cx="7156415" cy="7350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85800" indent="0" algn="ctr">
              <a:buNone/>
              <a:defRPr/>
            </a:lvl4pPr>
            <a:lvl5pPr marL="914400" indent="0" algn="ctr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06157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346F93-664A-16A2-A824-FBB5F60B09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3987468" cy="6858000"/>
          </a:xfrm>
          <a:custGeom>
            <a:avLst/>
            <a:gdLst>
              <a:gd name="connsiteX0" fmla="*/ 0 w 3987468"/>
              <a:gd name="connsiteY0" fmla="*/ 0 h 6858000"/>
              <a:gd name="connsiteX1" fmla="*/ 2450595 w 3987468"/>
              <a:gd name="connsiteY1" fmla="*/ 0 h 6858000"/>
              <a:gd name="connsiteX2" fmla="*/ 2774950 w 3987468"/>
              <a:gd name="connsiteY2" fmla="*/ 0 h 6858000"/>
              <a:gd name="connsiteX3" fmla="*/ 3146901 w 3987468"/>
              <a:gd name="connsiteY3" fmla="*/ 0 h 6858000"/>
              <a:gd name="connsiteX4" fmla="*/ 3152237 w 3987468"/>
              <a:gd name="connsiteY4" fmla="*/ 1372 h 6858000"/>
              <a:gd name="connsiteX5" fmla="*/ 3987468 w 3987468"/>
              <a:gd name="connsiteY5" fmla="*/ 1136650 h 6858000"/>
              <a:gd name="connsiteX6" fmla="*/ 3261452 w 3987468"/>
              <a:gd name="connsiteY6" fmla="*/ 2231955 h 6858000"/>
              <a:gd name="connsiteX7" fmla="*/ 3097572 w 3987468"/>
              <a:gd name="connsiteY7" fmla="*/ 2282826 h 6858000"/>
              <a:gd name="connsiteX8" fmla="*/ 3261452 w 3987468"/>
              <a:gd name="connsiteY8" fmla="*/ 2333697 h 6858000"/>
              <a:gd name="connsiteX9" fmla="*/ 3987468 w 3987468"/>
              <a:gd name="connsiteY9" fmla="*/ 3429001 h 6858000"/>
              <a:gd name="connsiteX10" fmla="*/ 3261452 w 3987468"/>
              <a:gd name="connsiteY10" fmla="*/ 4524306 h 6858000"/>
              <a:gd name="connsiteX11" fmla="*/ 3097574 w 3987468"/>
              <a:gd name="connsiteY11" fmla="*/ 4575176 h 6858000"/>
              <a:gd name="connsiteX12" fmla="*/ 3261452 w 3987468"/>
              <a:gd name="connsiteY12" fmla="*/ 4626047 h 6858000"/>
              <a:gd name="connsiteX13" fmla="*/ 3987468 w 3987468"/>
              <a:gd name="connsiteY13" fmla="*/ 5721351 h 6858000"/>
              <a:gd name="connsiteX14" fmla="*/ 3152237 w 3987468"/>
              <a:gd name="connsiteY14" fmla="*/ 6856629 h 6858000"/>
              <a:gd name="connsiteX15" fmla="*/ 3146905 w 3987468"/>
              <a:gd name="connsiteY15" fmla="*/ 6858000 h 6858000"/>
              <a:gd name="connsiteX16" fmla="*/ 2774950 w 3987468"/>
              <a:gd name="connsiteY16" fmla="*/ 6858000 h 6858000"/>
              <a:gd name="connsiteX17" fmla="*/ 2450591 w 3987468"/>
              <a:gd name="connsiteY17" fmla="*/ 6858000 h 6858000"/>
              <a:gd name="connsiteX18" fmla="*/ 0 w 3987468"/>
              <a:gd name="connsiteY1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87468" h="6858000">
                <a:moveTo>
                  <a:pt x="0" y="0"/>
                </a:moveTo>
                <a:lnTo>
                  <a:pt x="2450595" y="0"/>
                </a:lnTo>
                <a:lnTo>
                  <a:pt x="2774950" y="0"/>
                </a:lnTo>
                <a:lnTo>
                  <a:pt x="3146901" y="0"/>
                </a:lnTo>
                <a:lnTo>
                  <a:pt x="3152237" y="1372"/>
                </a:lnTo>
                <a:cubicBezTo>
                  <a:pt x="3636128" y="151878"/>
                  <a:pt x="3987468" y="603234"/>
                  <a:pt x="3987468" y="1136650"/>
                </a:cubicBezTo>
                <a:cubicBezTo>
                  <a:pt x="3987468" y="1629034"/>
                  <a:pt x="3688101" y="2051497"/>
                  <a:pt x="3261452" y="2231955"/>
                </a:cubicBezTo>
                <a:lnTo>
                  <a:pt x="3097572" y="2282826"/>
                </a:lnTo>
                <a:lnTo>
                  <a:pt x="3261452" y="2333697"/>
                </a:lnTo>
                <a:cubicBezTo>
                  <a:pt x="3688101" y="2514154"/>
                  <a:pt x="3987468" y="2936617"/>
                  <a:pt x="3987468" y="3429001"/>
                </a:cubicBezTo>
                <a:cubicBezTo>
                  <a:pt x="3987468" y="3921385"/>
                  <a:pt x="3688101" y="4343848"/>
                  <a:pt x="3261452" y="4524306"/>
                </a:cubicBezTo>
                <a:lnTo>
                  <a:pt x="3097574" y="4575176"/>
                </a:lnTo>
                <a:lnTo>
                  <a:pt x="3261452" y="4626047"/>
                </a:lnTo>
                <a:cubicBezTo>
                  <a:pt x="3688101" y="4806504"/>
                  <a:pt x="3987468" y="5228967"/>
                  <a:pt x="3987468" y="5721351"/>
                </a:cubicBezTo>
                <a:cubicBezTo>
                  <a:pt x="3987468" y="6254767"/>
                  <a:pt x="3636128" y="6706123"/>
                  <a:pt x="3152237" y="6856629"/>
                </a:cubicBezTo>
                <a:lnTo>
                  <a:pt x="3146905" y="6858000"/>
                </a:lnTo>
                <a:lnTo>
                  <a:pt x="2774950" y="6858000"/>
                </a:lnTo>
                <a:lnTo>
                  <a:pt x="245059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04769DB-2A07-BC51-5527-403CA838F4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8D0011-1BF5-77D1-D2AC-ABFFC21247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2B36471-5251-E878-F044-38C6E40BC5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8AEBCDBA-FCC7-7DE8-DA64-AEF047502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3CC93403-272F-4058-38E7-95034FA1A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6D26F94-DE81-6530-E728-ABDCC088359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465411" y="765810"/>
            <a:ext cx="7029933" cy="2471470"/>
          </a:xfrm>
        </p:spPr>
        <p:txBody>
          <a:bodyPr>
            <a:normAutofit/>
          </a:bodyPr>
          <a:lstStyle>
            <a:lvl1pPr marL="0" indent="0"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228600">
              <a:spcAft>
                <a:spcPts val="600"/>
              </a:spcAft>
              <a:defRPr sz="18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800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800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1"/>
            <a:endParaRPr lang="en-US" dirty="0"/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AFFC2B28-B6DF-BDF7-16A8-28ECC1D99214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465411" y="3599130"/>
            <a:ext cx="7029933" cy="2471470"/>
          </a:xfrm>
        </p:spPr>
        <p:txBody>
          <a:bodyPr>
            <a:normAutofit/>
          </a:bodyPr>
          <a:lstStyle>
            <a:lvl1pPr marL="0" indent="0"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228600">
              <a:spcAft>
                <a:spcPts val="600"/>
              </a:spcAft>
              <a:defRPr sz="18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800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800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033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06B8E3C-9527-FBC2-184C-8D90C45209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-29052"/>
            <a:ext cx="3634741" cy="6949440"/>
          </a:xfrm>
          <a:custGeom>
            <a:avLst/>
            <a:gdLst>
              <a:gd name="connsiteX0" fmla="*/ 160021 w 3634741"/>
              <a:gd name="connsiteY0" fmla="*/ 0 h 6949440"/>
              <a:gd name="connsiteX1" fmla="*/ 3634741 w 3634741"/>
              <a:gd name="connsiteY1" fmla="*/ 3474720 h 6949440"/>
              <a:gd name="connsiteX2" fmla="*/ 160021 w 3634741"/>
              <a:gd name="connsiteY2" fmla="*/ 6949440 h 6949440"/>
              <a:gd name="connsiteX3" fmla="*/ 0 w 3634741"/>
              <a:gd name="connsiteY3" fmla="*/ 6941360 h 6949440"/>
              <a:gd name="connsiteX4" fmla="*/ 0 w 3634741"/>
              <a:gd name="connsiteY4" fmla="*/ 8081 h 694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4741" h="6949440">
                <a:moveTo>
                  <a:pt x="160021" y="0"/>
                </a:moveTo>
                <a:cubicBezTo>
                  <a:pt x="2079056" y="0"/>
                  <a:pt x="3634741" y="1555685"/>
                  <a:pt x="3634741" y="3474720"/>
                </a:cubicBezTo>
                <a:cubicBezTo>
                  <a:pt x="3634741" y="5393755"/>
                  <a:pt x="2079056" y="6949440"/>
                  <a:pt x="160021" y="6949440"/>
                </a:cubicBezTo>
                <a:lnTo>
                  <a:pt x="0" y="6941360"/>
                </a:lnTo>
                <a:lnTo>
                  <a:pt x="0" y="8081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04769DB-2A07-BC51-5527-403CA838F4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8D0011-1BF5-77D1-D2AC-ABFFC21247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2B36471-5251-E878-F044-38C6E40BC5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8AEBCDBA-FCC7-7DE8-DA64-AEF047502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3CC93403-272F-4058-38E7-95034FA1A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6D26F94-DE81-6530-E728-ABDCC088359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080572" y="1483837"/>
            <a:ext cx="2929829" cy="3890326"/>
          </a:xfrm>
        </p:spPr>
        <p:txBody>
          <a:bodyPr>
            <a:normAutofit/>
          </a:bodyPr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  <a:lvl2pPr marL="514350" indent="-285750">
              <a:spcAft>
                <a:spcPts val="600"/>
              </a:spcAft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800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800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1"/>
            <a:endParaRPr lang="en-US" dirty="0"/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AFFC2B28-B6DF-BDF7-16A8-28ECC1D99214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261226" y="1483837"/>
            <a:ext cx="4234117" cy="3890326"/>
          </a:xfrm>
        </p:spPr>
        <p:txBody>
          <a:bodyPr>
            <a:normAutofit/>
          </a:bodyPr>
          <a:lstStyle>
            <a:lvl1pPr marL="0" indent="0"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283464" indent="-283464">
              <a:spcAft>
                <a:spcPts val="600"/>
              </a:spcAft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800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800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45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D9E1A91-D555-1AE6-2CDF-324AF09F21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-29052"/>
            <a:ext cx="3634741" cy="6949440"/>
          </a:xfrm>
          <a:custGeom>
            <a:avLst/>
            <a:gdLst>
              <a:gd name="connsiteX0" fmla="*/ 160021 w 3634741"/>
              <a:gd name="connsiteY0" fmla="*/ 0 h 6949440"/>
              <a:gd name="connsiteX1" fmla="*/ 3634741 w 3634741"/>
              <a:gd name="connsiteY1" fmla="*/ 3474720 h 6949440"/>
              <a:gd name="connsiteX2" fmla="*/ 160021 w 3634741"/>
              <a:gd name="connsiteY2" fmla="*/ 6949440 h 6949440"/>
              <a:gd name="connsiteX3" fmla="*/ 0 w 3634741"/>
              <a:gd name="connsiteY3" fmla="*/ 6941360 h 6949440"/>
              <a:gd name="connsiteX4" fmla="*/ 0 w 3634741"/>
              <a:gd name="connsiteY4" fmla="*/ 8081 h 694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4741" h="6949440">
                <a:moveTo>
                  <a:pt x="160021" y="0"/>
                </a:moveTo>
                <a:cubicBezTo>
                  <a:pt x="2079056" y="0"/>
                  <a:pt x="3634741" y="1555685"/>
                  <a:pt x="3634741" y="3474720"/>
                </a:cubicBezTo>
                <a:cubicBezTo>
                  <a:pt x="3634741" y="5393755"/>
                  <a:pt x="2079056" y="6949440"/>
                  <a:pt x="160021" y="6949440"/>
                </a:cubicBezTo>
                <a:lnTo>
                  <a:pt x="0" y="6941360"/>
                </a:lnTo>
                <a:lnTo>
                  <a:pt x="0" y="808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7EEDCF-A8F9-709D-CE34-6E183D26C2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749423" y="2290758"/>
            <a:ext cx="6276974" cy="2276477"/>
          </a:xfrm>
          <a:effectLst/>
        </p:spPr>
        <p:txBody>
          <a:bodyPr tIns="0" bIns="0" anchor="ctr">
            <a:noAutofit/>
          </a:bodyPr>
          <a:lstStyle>
            <a:lvl1pPr algn="ctr">
              <a:defRPr sz="4000" b="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0552D2-6E8F-FBA4-5AAD-121E6FDF3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  <a:prstGeom prst="rect">
            <a:avLst/>
          </a:prstGeom>
          <a:noFill/>
          <a:effectLst/>
        </p:spPr>
        <p:txBody>
          <a:bodyPr lIns="0" rIns="0"/>
          <a:lstStyle>
            <a:lvl1pPr algn="ctr">
              <a:defRPr lang="en-US" sz="1800" b="1" kern="1200" cap="all" spc="15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607AAD3-3E7E-4AA4-9B8A-E76C79C5D09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108481" y="892176"/>
            <a:ext cx="4578319" cy="5073648"/>
          </a:xfrm>
          <a:effectLst/>
        </p:spPr>
        <p:txBody>
          <a:bodyPr anchor="ctr">
            <a:normAutofit/>
          </a:bodyPr>
          <a:lstStyle>
            <a:lvl1pPr marL="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1pPr>
            <a:lvl2pPr marL="2286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2pPr>
            <a:lvl3pPr marL="4572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3pPr>
            <a:lvl4pPr marL="6858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4pPr>
            <a:lvl5pPr marL="914400" indent="0" algn="l">
              <a:spcAft>
                <a:spcPts val="1200"/>
              </a:spcAft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E6FE2D-89F6-4F06-E60F-5C1CB044DC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42400" y="892176"/>
            <a:ext cx="2430462" cy="5073648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C667425-5376-9A12-6412-4B63AC528F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250825" y="254794"/>
            <a:ext cx="11690350" cy="6348413"/>
          </a:xfrm>
          <a:prstGeom prst="rect">
            <a:avLst/>
          </a:prstGeom>
          <a:noFill/>
          <a:ln w="444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CB2DD8-1852-5728-5E46-28CF0864B9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254794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741730C-9E61-193C-BBD3-080BB83366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2527301" y="3822700"/>
            <a:ext cx="0" cy="279955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81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F9B8B6D2-5532-4B59-9C5A-AB106F128946}" type="datetime1">
              <a:rPr lang="en-US" smtClean="0"/>
              <a:t>6/1/2024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0" r:id="rId2"/>
    <p:sldLayoutId id="2147483747" r:id="rId3"/>
    <p:sldLayoutId id="2147483748" r:id="rId4"/>
    <p:sldLayoutId id="2147483708" r:id="rId5"/>
    <p:sldLayoutId id="2147483746" r:id="rId6"/>
    <p:sldLayoutId id="2147483725" r:id="rId7"/>
    <p:sldLayoutId id="2147483742" r:id="rId8"/>
    <p:sldLayoutId id="2147483736" r:id="rId9"/>
    <p:sldLayoutId id="2147483745" r:id="rId10"/>
    <p:sldLayoutId id="2147483741" r:id="rId11"/>
    <p:sldLayoutId id="2147483718" r:id="rId12"/>
    <p:sldLayoutId id="2147483737" r:id="rId1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D0423-92ED-41A8-B13E-ED2A99FC3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301" y="1748633"/>
            <a:ext cx="7156415" cy="3360734"/>
          </a:xfrm>
          <a:noFill/>
          <a:ln w="38100" cap="sq">
            <a:noFill/>
            <a:miter lim="800000"/>
          </a:ln>
        </p:spPr>
        <p:txBody>
          <a:bodyPr lIns="0" rIns="0" anchor="ctr" anchorCtr="0">
            <a:normAutofit/>
          </a:bodyPr>
          <a:lstStyle/>
          <a:p>
            <a:r>
              <a:rPr lang="ru-RU" dirty="0" smtClean="0"/>
              <a:t>Учимся грамотно писать текст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068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191A4-7839-4F63-B17C-7C366C59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err="1" smtClean="0"/>
              <a:t>Фактологические</a:t>
            </a:r>
            <a:r>
              <a:rPr lang="ru-RU" b="1" dirty="0" smtClean="0"/>
              <a:t> ошибки</a:t>
            </a:r>
            <a:endParaRPr lang="en-US" b="1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C6E3A828-4C37-B3D3-4A6A-EAD9AC3E7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/>
              <a:t>8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9ED227-95A7-4B08-91FE-5E0EF0D41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71068" y="586740"/>
            <a:ext cx="7320598" cy="548651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400" dirty="0"/>
              <a:t>К </a:t>
            </a:r>
            <a:r>
              <a:rPr lang="ru-RU" sz="2400" dirty="0" err="1"/>
              <a:t>фактологическим</a:t>
            </a:r>
            <a:r>
              <a:rPr lang="ru-RU" sz="2400" dirty="0"/>
              <a:t> ошибкам относится также неточное цитирование.</a:t>
            </a:r>
          </a:p>
          <a:p>
            <a:pPr algn="ctr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Примеры:</a:t>
            </a:r>
            <a:endParaRPr lang="ru-RU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/>
              <a:t>«Они сошлись. Коса и камень…» — Надо: «…Волна и </a:t>
            </a:r>
            <a:r>
              <a:rPr lang="ru-RU" sz="2400" dirty="0" smtClean="0"/>
              <a:t>камень</a:t>
            </a:r>
            <a:r>
              <a:rPr lang="ru-RU" sz="2400" dirty="0"/>
              <a:t>». Видимо, некстати припомнилось выражение «нашла коса на камень».</a:t>
            </a:r>
          </a:p>
          <a:p>
            <a:pPr algn="ctr"/>
            <a:r>
              <a:rPr lang="ru-RU" sz="2400" dirty="0"/>
              <a:t>«</a:t>
            </a:r>
            <a:r>
              <a:rPr lang="ru-RU" sz="2400" dirty="0" err="1"/>
              <a:t>Дубиновая</a:t>
            </a:r>
            <a:r>
              <a:rPr lang="ru-RU" sz="2400" dirty="0"/>
              <a:t>» Коробочка. — Надо: «дубинноголовая». </a:t>
            </a:r>
            <a:endParaRPr lang="ru-RU" sz="2400" dirty="0" smtClean="0"/>
          </a:p>
          <a:p>
            <a:pPr algn="ctr"/>
            <a:r>
              <a:rPr lang="ru-RU" sz="2400" dirty="0" smtClean="0"/>
              <a:t>«</a:t>
            </a:r>
            <a:r>
              <a:rPr lang="ru-RU" sz="2400" dirty="0"/>
              <a:t>И вечный сон покойным только снится…» — Надо</a:t>
            </a:r>
            <a:r>
              <a:rPr lang="ru-RU" sz="2400" dirty="0" smtClean="0"/>
              <a:t>: «</a:t>
            </a:r>
            <a:r>
              <a:rPr lang="ru-RU" sz="2400" dirty="0"/>
              <a:t>И вечный бой! Покой нам только снится…»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Всегда проверяйте цитаты в первоисточнике.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354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75DE-8A44-4EC5-83C6-95BDDF10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Логические </a:t>
            </a:r>
            <a:r>
              <a:rPr lang="ru-RU" dirty="0" smtClean="0"/>
              <a:t>                 </a:t>
            </a:r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053A0C8-DA91-CFE4-729F-190431BB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9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1. Сопоставление </a:t>
            </a:r>
            <a:r>
              <a:rPr lang="ru-RU" b="1" dirty="0">
                <a:solidFill>
                  <a:srgbClr val="FF0000"/>
                </a:solidFill>
              </a:rPr>
              <a:t>несопоставимого и отождествление разнородного (в том числе смешение реального и </a:t>
            </a:r>
            <a:r>
              <a:rPr lang="ru-RU" b="1" dirty="0" smtClean="0">
                <a:solidFill>
                  <a:srgbClr val="FF0000"/>
                </a:solidFill>
              </a:rPr>
              <a:t>идеального).</a:t>
            </a:r>
          </a:p>
          <a:p>
            <a:pPr algn="just"/>
            <a:r>
              <a:rPr lang="ru-RU" dirty="0" smtClean="0"/>
              <a:t>«</a:t>
            </a:r>
            <a:r>
              <a:rPr lang="ru-RU" dirty="0"/>
              <a:t>Во втором томе Пьер разводится с Элен» — Надо: «Во втором томе романа Толстой сообщает нам, что Пьер </a:t>
            </a:r>
            <a:r>
              <a:rPr lang="ru-RU" dirty="0" smtClean="0"/>
              <a:t>развёлся </a:t>
            </a:r>
            <a:r>
              <a:rPr lang="ru-RU" dirty="0"/>
              <a:t>с Элен».</a:t>
            </a:r>
          </a:p>
          <a:p>
            <a:pPr algn="just"/>
            <a:r>
              <a:rPr lang="ru-RU" dirty="0" smtClean="0"/>
              <a:t>«</a:t>
            </a:r>
            <a:r>
              <a:rPr lang="ru-RU" dirty="0"/>
              <a:t>В романе «Война и мир» изображены участники </a:t>
            </a:r>
            <a:r>
              <a:rPr lang="ru-RU" dirty="0" smtClean="0"/>
              <a:t>Бородинской </a:t>
            </a:r>
            <a:r>
              <a:rPr lang="ru-RU" dirty="0"/>
              <a:t>битвы: Кутузов, Багратион, Болконский, </a:t>
            </a:r>
            <a:r>
              <a:rPr lang="ru-RU" dirty="0" smtClean="0"/>
              <a:t>Безухов</a:t>
            </a:r>
            <a:r>
              <a:rPr lang="ru-RU" dirty="0"/>
              <a:t>». — Налицо неумение разграничивать образы </a:t>
            </a:r>
            <a:r>
              <a:rPr lang="ru-RU" dirty="0" smtClean="0"/>
              <a:t>исторических </a:t>
            </a:r>
            <a:r>
              <a:rPr lang="ru-RU" dirty="0"/>
              <a:t>деятелей и вымышленных героев.</a:t>
            </a:r>
          </a:p>
          <a:p>
            <a:pPr algn="just"/>
            <a:r>
              <a:rPr lang="ru-RU" dirty="0"/>
              <a:t>«Пейзаж — это природа». — Правильнее сказать, что пейзаж — это изображение природы в художественном </a:t>
            </a:r>
            <a:r>
              <a:rPr lang="ru-RU" dirty="0" smtClean="0"/>
              <a:t>произведении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«Роман А.С. Пушкина «Евгений Онегин» — </a:t>
            </a:r>
            <a:r>
              <a:rPr lang="ru-RU" dirty="0" smtClean="0"/>
              <a:t>энциклопедия </a:t>
            </a:r>
            <a:r>
              <a:rPr lang="ru-RU" dirty="0"/>
              <a:t>мировой русской литературы». — Перепутано всё; во-первых, искажено высказывание В.Г. Белинского: ««</a:t>
            </a:r>
            <a:r>
              <a:rPr lang="ru-RU" dirty="0" smtClean="0"/>
              <a:t>Евгений </a:t>
            </a:r>
            <a:r>
              <a:rPr lang="ru-RU" dirty="0"/>
              <a:t>Онегин» — энциклопедия русской жизни»; </a:t>
            </a:r>
            <a:r>
              <a:rPr lang="ru-RU" dirty="0" smtClean="0"/>
              <a:t>во-вторых</a:t>
            </a:r>
            <a:r>
              <a:rPr lang="ru-RU" dirty="0"/>
              <a:t>, определения мировая и русская противоречат друг другу; в-третьих, роман не может быть энциклопедией </a:t>
            </a:r>
            <a:r>
              <a:rPr lang="ru-RU" dirty="0" smtClean="0"/>
              <a:t>литературы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6693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75DE-8A44-4EC5-83C6-95BDDF10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Логические </a:t>
            </a:r>
            <a:r>
              <a:rPr lang="ru-RU" dirty="0" smtClean="0"/>
              <a:t>                 </a:t>
            </a:r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053A0C8-DA91-CFE4-729F-190431BB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9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. Различение </a:t>
            </a:r>
            <a:r>
              <a:rPr lang="ru-RU" sz="2400" b="1" dirty="0">
                <a:solidFill>
                  <a:srgbClr val="FF0000"/>
                </a:solidFill>
              </a:rPr>
              <a:t>тождественного и противопоставление однородного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ru-RU" sz="2400" dirty="0" smtClean="0"/>
              <a:t>«</a:t>
            </a:r>
            <a:r>
              <a:rPr lang="ru-RU" sz="2400" dirty="0"/>
              <a:t>Наряду с языковыми, надо изучать и лингвистические особенности текста». — Языковые и лингвистические </a:t>
            </a:r>
            <a:r>
              <a:rPr lang="ru-RU" sz="2400" dirty="0" smtClean="0"/>
              <a:t>особенности </a:t>
            </a:r>
            <a:r>
              <a:rPr lang="ru-RU" sz="2400" dirty="0"/>
              <a:t>текста — это одно и то же.</a:t>
            </a:r>
          </a:p>
          <a:p>
            <a:pPr algn="just"/>
            <a:r>
              <a:rPr lang="ru-RU" sz="2400" dirty="0"/>
              <a:t>Распространённой разновидностью этой ошибки </a:t>
            </a:r>
            <a:r>
              <a:rPr lang="ru-RU" sz="2400" dirty="0" smtClean="0"/>
              <a:t>является </a:t>
            </a:r>
            <a:r>
              <a:rPr lang="ru-RU" sz="2400" dirty="0"/>
              <a:t>нарушение соотношения части и целого, например:</a:t>
            </a:r>
          </a:p>
          <a:p>
            <a:pPr algn="just"/>
            <a:r>
              <a:rPr lang="ru-RU" sz="2400" dirty="0"/>
              <a:t>«Сюжет, композиция, стиль и художественная форма </a:t>
            </a:r>
            <a:r>
              <a:rPr lang="ru-RU" sz="2400" dirty="0" smtClean="0"/>
              <a:t>поэмы </a:t>
            </a:r>
            <a:r>
              <a:rPr lang="ru-RU" sz="2400" dirty="0"/>
              <a:t>«Двенадцать» слиты воедино». — Но ведь сюжет, </a:t>
            </a:r>
            <a:r>
              <a:rPr lang="ru-RU" sz="2400" dirty="0" smtClean="0"/>
              <a:t>композиция </a:t>
            </a:r>
            <a:r>
              <a:rPr lang="ru-RU" sz="2400" dirty="0"/>
              <a:t>и стиль суть важнейшие элементы именно </a:t>
            </a:r>
            <a:r>
              <a:rPr lang="ru-RU" sz="2400" dirty="0" smtClean="0"/>
              <a:t>художественной </a:t>
            </a:r>
            <a:r>
              <a:rPr lang="ru-RU" sz="2400" dirty="0"/>
              <a:t>формы — таким образом, налицо известное </a:t>
            </a:r>
            <a:r>
              <a:rPr lang="ru-RU" sz="2400" dirty="0" smtClean="0"/>
              <a:t>противоречие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3521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75DE-8A44-4EC5-83C6-95BDDF10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Логические </a:t>
            </a:r>
            <a:r>
              <a:rPr lang="ru-RU" dirty="0" smtClean="0"/>
              <a:t>                 </a:t>
            </a:r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053A0C8-DA91-CFE4-729F-190431BB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9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3. </a:t>
            </a:r>
            <a:r>
              <a:rPr lang="ru-RU" sz="2400" b="1" dirty="0">
                <a:solidFill>
                  <a:srgbClr val="FF0000"/>
                </a:solidFill>
              </a:rPr>
              <a:t>Обоснование своей мысли несущественными </a:t>
            </a:r>
            <a:r>
              <a:rPr lang="ru-RU" sz="2400" b="1" dirty="0" smtClean="0">
                <a:solidFill>
                  <a:srgbClr val="FF0000"/>
                </a:solidFill>
              </a:rPr>
              <a:t>доводами</a:t>
            </a:r>
            <a:r>
              <a:rPr lang="ru-RU" sz="2400" b="1" dirty="0">
                <a:solidFill>
                  <a:srgbClr val="FF0000"/>
                </a:solidFill>
              </a:rPr>
              <a:t>, или выведение </a:t>
            </a:r>
            <a:r>
              <a:rPr lang="ru-RU" sz="2400" b="1" dirty="0" err="1">
                <a:solidFill>
                  <a:srgbClr val="FF0000"/>
                </a:solidFill>
              </a:rPr>
              <a:t>невыводимого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«Печорин не мог сделать Веру счастливой, потому что светское общество сделало его бессильным». — Нелогично связывать счастье с бессилием, да к тому же фраза обретает двусмысленный характер.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«Некрасов — народный поэт, так как он всех крестьян наделяет привлекательными чертами и широко использует фольклор». — Некрасов далеко не всех крестьян «наделяет привлекательными чертами», а главное — вовсе не по </a:t>
            </a:r>
            <a:r>
              <a:rPr lang="ru-RU" sz="2400" dirty="0" smtClean="0">
                <a:solidFill>
                  <a:schemeClr val="tx1"/>
                </a:solidFill>
              </a:rPr>
              <a:t>указанным </a:t>
            </a:r>
            <a:r>
              <a:rPr lang="ru-RU" sz="2400" dirty="0">
                <a:solidFill>
                  <a:schemeClr val="tx1"/>
                </a:solidFill>
              </a:rPr>
              <a:t>причинам (вернее, не только и не столько по </a:t>
            </a:r>
            <a:r>
              <a:rPr lang="ru-RU" sz="2400" dirty="0" smtClean="0">
                <a:solidFill>
                  <a:schemeClr val="tx1"/>
                </a:solidFill>
              </a:rPr>
              <a:t>ним) мы </a:t>
            </a:r>
            <a:r>
              <a:rPr lang="ru-RU" sz="2400" dirty="0">
                <a:solidFill>
                  <a:schemeClr val="tx1"/>
                </a:solidFill>
              </a:rPr>
              <a:t>считаем его народным </a:t>
            </a:r>
            <a:r>
              <a:rPr lang="ru-RU" sz="2400" dirty="0" smtClean="0">
                <a:solidFill>
                  <a:schemeClr val="tx1"/>
                </a:solidFill>
              </a:rPr>
              <a:t>поэтом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709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191A4-7839-4F63-B17C-7C366C59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Речевые</a:t>
            </a:r>
            <a:br>
              <a:rPr lang="ru-RU" b="1" dirty="0" smtClean="0"/>
            </a:br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C6E3A828-4C37-B3D3-4A6A-EAD9AC3E7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10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9ED227-95A7-4B08-91FE-5E0EF0D41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51400" y="586740"/>
            <a:ext cx="6643944" cy="5026660"/>
          </a:xfrm>
        </p:spPr>
        <p:txBody>
          <a:bodyPr vert="horz" lIns="91440" tIns="45720" rIns="91440" bIns="45720" rtlCol="0" anchor="ctr">
            <a:normAutofit fontScale="92500"/>
          </a:bodyPr>
          <a:lstStyle/>
          <a:p>
            <a:pPr algn="just"/>
            <a:r>
              <a:rPr lang="ru-RU" sz="3200" dirty="0"/>
              <a:t>Речевые ошибки </a:t>
            </a:r>
            <a:r>
              <a:rPr lang="ru-RU" sz="3200" dirty="0" smtClean="0"/>
              <a:t>— </a:t>
            </a:r>
            <a:r>
              <a:rPr lang="ru-RU" sz="3200" dirty="0"/>
              <a:t> </a:t>
            </a:r>
            <a:r>
              <a:rPr lang="ru-RU" sz="3200" b="1" dirty="0"/>
              <a:t>это</a:t>
            </a:r>
            <a:r>
              <a:rPr lang="ru-RU" sz="3200" dirty="0"/>
              <a:t> нарушение сочетаемости, употребительности слов, нюансов </a:t>
            </a:r>
            <a:r>
              <a:rPr lang="ru-RU" sz="3200" dirty="0" smtClean="0"/>
              <a:t>многозначности, </a:t>
            </a:r>
            <a:r>
              <a:rPr lang="ru-RU" sz="3200" dirty="0"/>
              <a:t>а также нарушения </a:t>
            </a:r>
            <a:r>
              <a:rPr lang="ru-RU" sz="3200" dirty="0" smtClean="0"/>
              <a:t>коммуникативной </a:t>
            </a:r>
            <a:r>
              <a:rPr lang="ru-RU" sz="3200" dirty="0"/>
              <a:t>целесообразности, требований стилистики и </a:t>
            </a:r>
            <a:r>
              <a:rPr lang="ru-RU" sz="3200" dirty="0" smtClean="0"/>
              <a:t>культуры </a:t>
            </a:r>
            <a:r>
              <a:rPr lang="ru-RU" sz="3200" dirty="0"/>
              <a:t>речи. </a:t>
            </a:r>
            <a:endParaRPr lang="ru-RU" sz="3200" dirty="0" smtClean="0"/>
          </a:p>
          <a:p>
            <a:pPr algn="just"/>
            <a:r>
              <a:rPr lang="ru-RU" sz="3200" dirty="0" smtClean="0"/>
              <a:t>Стилистические ошибки являются разновидностью речевых, но не все речевые ошибки являются стилистическими.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231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191A4-7839-4F63-B17C-7C366C59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6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Речевые</a:t>
            </a:r>
            <a:br>
              <a:rPr lang="ru-RU" b="1" dirty="0" smtClean="0"/>
            </a:br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C6E3A828-4C37-B3D3-4A6A-EAD9AC3E7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10</a:t>
            </a:r>
            <a:endParaRPr lang="en-US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2" y="290508"/>
            <a:ext cx="8369298" cy="6276975"/>
          </a:xfrm>
        </p:spPr>
      </p:pic>
    </p:spTree>
    <p:extLst>
      <p:ext uri="{BB962C8B-B14F-4D97-AF65-F5344CB8AC3E}">
        <p14:creationId xmlns:p14="http://schemas.microsoft.com/office/powerpoint/2010/main" val="303921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75DE-8A44-4EC5-83C6-95BDDF10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ПУНКТУАЦИОННЫЕ</a:t>
            </a:r>
            <a:r>
              <a:rPr lang="ru-RU" dirty="0" smtClean="0"/>
              <a:t> </a:t>
            </a:r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053A0C8-DA91-CFE4-729F-190431BB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11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27140" y="510123"/>
            <a:ext cx="7623719" cy="533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Наиболее частые из пунктуационных ошибок: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1) Знаки </a:t>
            </a: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препинания внутри простого предложения:  тире </a:t>
            </a:r>
            <a:r>
              <a:rPr lang="ru-RU" sz="2000" dirty="0" smtClean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между подлежащим </a:t>
            </a: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и сказуемым; </a:t>
            </a:r>
            <a:endParaRPr lang="ru-RU" sz="2000" dirty="0" smtClean="0">
              <a:latin typeface="Corbel (Основной текст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обособление</a:t>
            </a: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: — определений; — приложений; — дополнений; — обстоятельств;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— сравнительных и пояснительных членов; — обращений;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— вводных и вставных членов;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 пунктуационное оформление однородных членов;  запятая и её отсутствие перед союзом КАК.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2) Знаки препинания внутри сложного предложения:  в сложносочинённом предложении;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 в сложноподчинённом предложении;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 в бессоюзном предложении (здесь могут встретиться, кроме запятых, двоеточие, тире и точка с запятой);  в предложении с разными видами связи.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Corbel (Основной текст)"/>
                <a:ea typeface="Calibri" panose="020F0502020204030204" pitchFamily="34" charset="0"/>
                <a:cs typeface="Times New Roman" panose="02020603050405020304" pitchFamily="18" charset="0"/>
              </a:rPr>
              <a:t>3) Оформление прямой речи и цитат.</a:t>
            </a:r>
          </a:p>
        </p:txBody>
      </p:sp>
    </p:spTree>
    <p:extLst>
      <p:ext uri="{BB962C8B-B14F-4D97-AF65-F5344CB8AC3E}">
        <p14:creationId xmlns:p14="http://schemas.microsoft.com/office/powerpoint/2010/main" val="28153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 tIns="0" anchor="ctr">
            <a:noAutofit/>
          </a:bodyPr>
          <a:lstStyle/>
          <a:p>
            <a:r>
              <a:rPr lang="ru-RU" b="1" dirty="0" smtClean="0"/>
              <a:t>Что затрудняет понимание?</a:t>
            </a:r>
            <a:endParaRPr lang="en-US" b="1" dirty="0"/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7CFC7BA5-763A-6BCC-B176-BCB8F2B4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48971" cy="706825"/>
          </a:xfrm>
        </p:spPr>
        <p:txBody>
          <a:bodyPr lIns="0"/>
          <a:lstStyle/>
          <a:p>
            <a:r>
              <a:rPr lang="ru-RU" dirty="0" smtClean="0"/>
              <a:t>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3424" y="892175"/>
            <a:ext cx="7727796" cy="507365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4000" dirty="0">
                <a:latin typeface="Gill Sans MT (Основной текст)"/>
              </a:rPr>
              <a:t>Грамматические </a:t>
            </a:r>
            <a:r>
              <a:rPr lang="ru-RU" sz="4000" dirty="0" smtClean="0">
                <a:latin typeface="Gill Sans MT (Основной текст)"/>
              </a:rPr>
              <a:t>ошибки.</a:t>
            </a:r>
            <a:endParaRPr lang="ru-RU" sz="4000" dirty="0">
              <a:latin typeface="Gill Sans MT (Основной текст)"/>
            </a:endParaRPr>
          </a:p>
          <a:p>
            <a:r>
              <a:rPr lang="ru-RU" sz="4000" dirty="0">
                <a:latin typeface="Gill Sans MT (Основной текст)"/>
              </a:rPr>
              <a:t>· Речевые </a:t>
            </a:r>
            <a:r>
              <a:rPr lang="ru-RU" sz="4000" dirty="0" smtClean="0">
                <a:latin typeface="Gill Sans MT (Основной текст)"/>
              </a:rPr>
              <a:t>ошибки.</a:t>
            </a:r>
            <a:endParaRPr lang="ru-RU" sz="4000" dirty="0">
              <a:latin typeface="Gill Sans MT (Основной текст)"/>
            </a:endParaRPr>
          </a:p>
          <a:p>
            <a:r>
              <a:rPr lang="ru-RU" sz="4000" dirty="0">
                <a:latin typeface="Gill Sans MT (Основной текст)"/>
              </a:rPr>
              <a:t>· Громоздкие и слишком длинные синтаксические </a:t>
            </a:r>
            <a:r>
              <a:rPr lang="ru-RU" sz="4000" dirty="0" smtClean="0">
                <a:latin typeface="Gill Sans MT (Основной текст)"/>
              </a:rPr>
              <a:t>конструкции.</a:t>
            </a:r>
            <a:endParaRPr lang="ru-RU" sz="4000" dirty="0">
              <a:latin typeface="Gill Sans MT (Основной текст)"/>
            </a:endParaRPr>
          </a:p>
          <a:p>
            <a:r>
              <a:rPr lang="ru-RU" sz="4000" dirty="0">
                <a:latin typeface="Gill Sans MT (Основной текст)"/>
              </a:rPr>
              <a:t>· Неуместное употребление сложных терминов и длинных </a:t>
            </a:r>
            <a:r>
              <a:rPr lang="ru-RU" sz="4000" dirty="0" smtClean="0">
                <a:latin typeface="Gill Sans MT (Основной текст)"/>
              </a:rPr>
              <a:t>слов.</a:t>
            </a:r>
            <a:endParaRPr lang="ru-RU" sz="4000" dirty="0">
              <a:latin typeface="Gill Sans MT (Основной текст)"/>
            </a:endParaRPr>
          </a:p>
        </p:txBody>
      </p:sp>
    </p:spTree>
    <p:extLst>
      <p:ext uri="{BB962C8B-B14F-4D97-AF65-F5344CB8AC3E}">
        <p14:creationId xmlns:p14="http://schemas.microsoft.com/office/powerpoint/2010/main" val="1929784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56B7E-1633-44AB-8584-82DF5B726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Чистая,                литературная речь</a:t>
            </a:r>
            <a:endParaRPr lang="en-US" b="1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16F188B-64AC-8821-8110-7D3C4668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2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677C9-3E42-427F-93B8-5266929064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65411" y="1282390"/>
            <a:ext cx="7029933" cy="476157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sz="4000" dirty="0" smtClean="0"/>
              <a:t>В тексте не должны </a:t>
            </a:r>
            <a:r>
              <a:rPr lang="ru-RU" sz="4000" dirty="0"/>
              <a:t>употребляться просторечные и бранные выражения, жаргонизмы, вульгаризмы. К употреблению диалектизмов и иноязычных слов нужно подходить с осторожностью.</a:t>
            </a:r>
          </a:p>
        </p:txBody>
      </p:sp>
    </p:spTree>
    <p:extLst>
      <p:ext uri="{BB962C8B-B14F-4D97-AF65-F5344CB8AC3E}">
        <p14:creationId xmlns:p14="http://schemas.microsoft.com/office/powerpoint/2010/main" val="2563119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 tIns="0" anchor="ctr">
            <a:noAutofit/>
          </a:bodyPr>
          <a:lstStyle/>
          <a:p>
            <a:r>
              <a:rPr lang="ru-RU" b="1" dirty="0" smtClean="0"/>
              <a:t>Богатая и выразительная речь</a:t>
            </a:r>
            <a:endParaRPr lang="en-US" b="1" dirty="0"/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7CFC7BA5-763A-6BCC-B176-BCB8F2B4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 lIns="0"/>
          <a:lstStyle/>
          <a:p>
            <a:r>
              <a:rPr lang="ru-RU" dirty="0" smtClean="0"/>
              <a:t>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1068" y="892175"/>
            <a:ext cx="6997924" cy="50736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dirty="0"/>
              <a:t>Богатая и выразительная речь предполагает разнообразную лексику, использование разных синтаксических конструкций, предложения разной длины, использование выразительных средств.</a:t>
            </a:r>
          </a:p>
        </p:txBody>
      </p:sp>
    </p:spTree>
    <p:extLst>
      <p:ext uri="{BB962C8B-B14F-4D97-AF65-F5344CB8AC3E}">
        <p14:creationId xmlns:p14="http://schemas.microsoft.com/office/powerpoint/2010/main" val="1325608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674DE4-E247-6221-003F-F5EDF18C7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Нет </a:t>
            </a:r>
            <a:r>
              <a:rPr lang="ru-RU" b="1" dirty="0" err="1" smtClean="0"/>
              <a:t>канцеляритам</a:t>
            </a:r>
            <a:r>
              <a:rPr lang="ru-RU" b="1" dirty="0" smtClean="0"/>
              <a:t> и канцеляризмам</a:t>
            </a:r>
            <a:endParaRPr lang="en-US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15DA1B-2DD8-6AFE-6EA4-2C08AE1957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9180" y="490654"/>
            <a:ext cx="8095786" cy="5252223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- нагромождение форм существительных в одном и том же падеже, чаще всего – в родительном. </a:t>
            </a:r>
            <a:endParaRPr lang="ru-RU" sz="2400" dirty="0" smtClean="0"/>
          </a:p>
          <a:p>
            <a:pPr algn="ctr"/>
            <a:r>
              <a:rPr lang="ru-RU" sz="2400" dirty="0" smtClean="0"/>
              <a:t>- </a:t>
            </a:r>
            <a:r>
              <a:rPr lang="ru-RU" sz="2400" dirty="0"/>
              <a:t>отказ от глагола и замена его существительными, деепричастиями, в крайнем случае – инфинитивами.</a:t>
            </a:r>
          </a:p>
          <a:p>
            <a:pPr algn="ctr"/>
            <a:r>
              <a:rPr lang="ru-RU" sz="2400" dirty="0" smtClean="0"/>
              <a:t>- </a:t>
            </a:r>
            <a:r>
              <a:rPr lang="ru-RU" sz="2400" dirty="0"/>
              <a:t>пассивные конструкции вместо активных. </a:t>
            </a:r>
            <a:endParaRPr lang="ru-RU" sz="2400" dirty="0" smtClean="0"/>
          </a:p>
          <a:p>
            <a:pPr algn="ctr"/>
            <a:r>
              <a:rPr lang="ru-RU" sz="2400" dirty="0" smtClean="0"/>
              <a:t>- </a:t>
            </a:r>
            <a:r>
              <a:rPr lang="ru-RU" sz="2400" dirty="0"/>
              <a:t>штампы, шаблонные слова и выражения, отымённые предлоги.</a:t>
            </a:r>
          </a:p>
          <a:p>
            <a:pPr algn="ctr"/>
            <a:r>
              <a:rPr lang="ru-RU" sz="2400" i="1" dirty="0"/>
              <a:t>В настоящее время многие люди страдают по причине переутомления.</a:t>
            </a:r>
            <a:endParaRPr lang="ru-RU" sz="2400" dirty="0"/>
          </a:p>
          <a:p>
            <a:pPr algn="ctr"/>
            <a:r>
              <a:rPr lang="ru-RU" sz="2400" i="1" dirty="0"/>
              <a:t>Сейчас многие люди страдают из-за переутомления.</a:t>
            </a:r>
            <a:endParaRPr lang="ru-RU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658589-7CC8-7CCC-8CCB-9E7FD0498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8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1A202-23A3-4F3A-AA92-0172C8D2D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5FE798-07B0-EAD2-2F50-0A7310533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/>
              <a:t>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43E7C-A74D-4CB3-844B-51917C88C9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0263" y="892176"/>
            <a:ext cx="7616283" cy="50736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3200" dirty="0"/>
              <a:t>· Если </a:t>
            </a:r>
            <a:r>
              <a:rPr lang="ru-RU" sz="3200" dirty="0" smtClean="0"/>
              <a:t>не уверены, </a:t>
            </a:r>
            <a:r>
              <a:rPr lang="ru-RU" sz="3200" dirty="0"/>
              <a:t>как пишется слово, то лучше заменить его синонимом.</a:t>
            </a:r>
          </a:p>
          <a:p>
            <a:pPr algn="ctr"/>
            <a:r>
              <a:rPr lang="ru-RU" sz="3200" dirty="0"/>
              <a:t>· Лучше не использовать слова, которые </a:t>
            </a:r>
            <a:r>
              <a:rPr lang="ru-RU" sz="3200" dirty="0" smtClean="0"/>
              <a:t>не употребляете.</a:t>
            </a:r>
            <a:endParaRPr lang="ru-RU" sz="3200" dirty="0"/>
          </a:p>
          <a:p>
            <a:pPr algn="ctr"/>
            <a:r>
              <a:rPr lang="ru-RU" sz="3200" dirty="0"/>
              <a:t>· Длинные предложения с обилием обособленных членов и вставных конструкций – это повышенная возможность </a:t>
            </a:r>
            <a:r>
              <a:rPr lang="ru-RU" sz="3200" dirty="0" smtClean="0"/>
              <a:t>ошибки.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45070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75DE-8A44-4EC5-83C6-95BDDF10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Ищем ошибки</a:t>
            </a:r>
            <a:endParaRPr lang="en-US" b="1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053A0C8-DA91-CFE4-729F-190431BB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6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dirty="0"/>
              <a:t>При проверке обратите внимание на следующее: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dirty="0"/>
              <a:t> удалось ли вам доказать свои основные идеи; не следует ли отчётливее сформулировать выводы или привлечь дополнительный материал;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dirty="0"/>
              <a:t> правильно ли указаны фактические данные — </a:t>
            </a:r>
            <a:r>
              <a:rPr lang="ru-RU" dirty="0" smtClean="0"/>
              <a:t>фамилии </a:t>
            </a:r>
            <a:r>
              <a:rPr lang="ru-RU" dirty="0"/>
              <a:t>и имена авторов, героев, исторических деятелей; даты исторических событий и их последовательность; точно ли переданы высказывания критиков и т.п. — другими словами, не присутствуют ли </a:t>
            </a:r>
            <a:r>
              <a:rPr lang="ru-RU" dirty="0" err="1" smtClean="0"/>
              <a:t>фактологические</a:t>
            </a:r>
            <a:r>
              <a:rPr lang="ru-RU" dirty="0" smtClean="0"/>
              <a:t> </a:t>
            </a:r>
            <a:r>
              <a:rPr lang="ru-RU" dirty="0"/>
              <a:t>ошибки;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dirty="0" smtClean="0"/>
              <a:t>нет </a:t>
            </a:r>
            <a:r>
              <a:rPr lang="ru-RU" dirty="0"/>
              <a:t>ли логических перерывов и </a:t>
            </a:r>
            <a:r>
              <a:rPr lang="ru-RU" dirty="0" smtClean="0"/>
              <a:t>перекосов </a:t>
            </a:r>
            <a:r>
              <a:rPr lang="ru-RU" dirty="0"/>
              <a:t>и других логических ошибок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912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75DE-8A44-4EC5-83C6-95BDDF10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8"/>
            <a:ext cx="6276974" cy="2276477"/>
          </a:xfrm>
        </p:spPr>
        <p:txBody>
          <a:bodyPr/>
          <a:lstStyle/>
          <a:p>
            <a:r>
              <a:rPr lang="ru-RU" b="1" dirty="0" smtClean="0"/>
              <a:t>Ищем ошибки</a:t>
            </a:r>
            <a:endParaRPr lang="en-US" b="1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053A0C8-DA91-CFE4-729F-190431BB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6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соблюдено </a:t>
            </a:r>
            <a:r>
              <a:rPr lang="ru-RU" dirty="0"/>
              <a:t>ли такое важнейшее требование, как </a:t>
            </a:r>
            <a:r>
              <a:rPr lang="ru-RU" dirty="0" smtClean="0"/>
              <a:t>единство </a:t>
            </a:r>
            <a:r>
              <a:rPr lang="ru-RU" dirty="0"/>
              <a:t>стиля; вполне возможно, кое-где вы </a:t>
            </a:r>
            <a:r>
              <a:rPr lang="ru-RU" dirty="0" smtClean="0"/>
              <a:t>злоупотребили </a:t>
            </a:r>
            <a:r>
              <a:rPr lang="ru-RU" dirty="0"/>
              <a:t>восклицаниями, а вот здесь у вас чрезмерно сухой тон или вашим выводам недостаёт объективности и </a:t>
            </a:r>
            <a:r>
              <a:rPr lang="ru-RU" dirty="0" smtClean="0"/>
              <a:t>весомости</a:t>
            </a:r>
            <a:r>
              <a:rPr lang="ru-RU" dirty="0"/>
              <a:t>; уместно ли вы подобрали лексику и </a:t>
            </a:r>
            <a:r>
              <a:rPr lang="ru-RU" dirty="0" smtClean="0"/>
              <a:t>синтаксические </a:t>
            </a:r>
            <a:r>
              <a:rPr lang="ru-RU" dirty="0"/>
              <a:t>конструкции — словом, поищите речевые (</a:t>
            </a:r>
            <a:r>
              <a:rPr lang="ru-RU" dirty="0" smtClean="0"/>
              <a:t>стилистические</a:t>
            </a:r>
            <a:r>
              <a:rPr lang="ru-RU" dirty="0"/>
              <a:t>) ошибки;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dirty="0"/>
              <a:t> ну и, наконец, тщательнейшим образом проверьте </a:t>
            </a:r>
            <a:r>
              <a:rPr lang="ru-RU" dirty="0" smtClean="0"/>
              <a:t>текст </a:t>
            </a:r>
            <a:r>
              <a:rPr lang="ru-RU" dirty="0"/>
              <a:t>с точки зрения грамотности — </a:t>
            </a:r>
            <a:r>
              <a:rPr lang="ru-RU" dirty="0" smtClean="0"/>
              <a:t>грамматических</a:t>
            </a:r>
            <a:r>
              <a:rPr lang="ru-RU" dirty="0"/>
              <a:t>, орфографических и пунктуационных ошибок.</a:t>
            </a:r>
          </a:p>
        </p:txBody>
      </p:sp>
    </p:spTree>
    <p:extLst>
      <p:ext uri="{BB962C8B-B14F-4D97-AF65-F5344CB8AC3E}">
        <p14:creationId xmlns:p14="http://schemas.microsoft.com/office/powerpoint/2010/main" val="968149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56B7E-1633-44AB-8584-82DF5B726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749423" y="2290759"/>
            <a:ext cx="6276974" cy="2276477"/>
          </a:xfrm>
        </p:spPr>
        <p:txBody>
          <a:bodyPr/>
          <a:lstStyle/>
          <a:p>
            <a:r>
              <a:rPr lang="ru-RU" b="1" dirty="0" smtClean="0"/>
              <a:t>Фактические </a:t>
            </a:r>
            <a:r>
              <a:rPr lang="en-US" b="1" dirty="0" smtClean="0"/>
              <a:t> </a:t>
            </a:r>
            <a:r>
              <a:rPr lang="ru-RU" b="1" dirty="0" smtClean="0"/>
              <a:t>ошибки</a:t>
            </a:r>
            <a:endParaRPr lang="en-US" b="1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16F188B-64AC-8821-8110-7D3C4668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94590" y="3062287"/>
            <a:ext cx="665421" cy="766763"/>
          </a:xfrm>
        </p:spPr>
        <p:txBody>
          <a:bodyPr/>
          <a:lstStyle/>
          <a:p>
            <a:r>
              <a:rPr lang="ru-RU" dirty="0" smtClean="0"/>
              <a:t>7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DB9D020-1E25-453D-83DF-1420ACD3968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2988527" y="867412"/>
            <a:ext cx="8430321" cy="512317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algn="ctr"/>
            <a:r>
              <a:rPr lang="ru-RU" sz="2800" b="1" dirty="0"/>
              <a:t>Фактические ошибки</a:t>
            </a:r>
            <a:r>
              <a:rPr lang="ru-RU" sz="2800" dirty="0"/>
              <a:t> – это неверное изложение фактов, которые присутствуют или отсутствуют в материале.</a:t>
            </a:r>
          </a:p>
          <a:p>
            <a:pPr algn="ctr"/>
            <a:r>
              <a:rPr lang="ru-RU" sz="2800" dirty="0" smtClean="0"/>
              <a:t>В тексте можно случайно </a:t>
            </a:r>
            <a:r>
              <a:rPr lang="ru-RU" sz="2800" dirty="0"/>
              <a:t>использовать неверные </a:t>
            </a:r>
            <a:r>
              <a:rPr lang="ru-RU" sz="2800" dirty="0" smtClean="0"/>
              <a:t>факты. Например</a:t>
            </a:r>
            <a:r>
              <a:rPr lang="ru-RU" sz="2800" dirty="0"/>
              <a:t>: «Один греческий мудрец сказал, что красота спасёт мир…» На самом деле, известный афоризм принадлежит Фёдору Достоевскому.</a:t>
            </a:r>
          </a:p>
          <a:p>
            <a:pPr algn="ctr"/>
            <a:r>
              <a:rPr lang="ru-RU" sz="2800" dirty="0"/>
              <a:t>Такие неверные факты – чаще всего даты, географические данные, авторство произведений, авторство афоризмов и так далее. Если вы не уверены в данных, которые приводите, лучше от них воздержаться</a:t>
            </a:r>
            <a:r>
              <a:rPr lang="ru-RU" sz="2800" dirty="0" smtClean="0"/>
              <a:t>.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Всегда проверяйте факты в достоверных источниках.</a:t>
            </a:r>
            <a:endParaRPr lang="ru-RU" sz="28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623585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56596226_Win32_LW_V0" id="{9BD71EDD-469E-4D4E-A40A-B14F6807FCBA}" vid="{17CDA7A4-B369-430D-9DFB-4C964001961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316C43-4A17-4971-BB8F-F0F6B8CDF2E0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230e9df3-be65-4c73-a93b-d1236ebd677e"/>
    <ds:schemaRef ds:uri="http://purl.org/dc/terms/"/>
    <ds:schemaRef ds:uri="http://schemas.openxmlformats.org/package/2006/metadata/core-properties"/>
    <ds:schemaRef ds:uri="16c05727-aa75-4e4a-9b5f-8a80a1165891"/>
    <ds:schemaRef ds:uri="71af3243-3dd4-4a8d-8c0d-dd76da1f02a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5C14155-A57F-48FA-B253-A79CB6269D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2A85E2-5219-4B5F-9D52-D97CA94AAB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879</Words>
  <Application>Microsoft Office PowerPoint</Application>
  <PresentationFormat>Широкоэкранный</PresentationFormat>
  <Paragraphs>102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Aptos</vt:lpstr>
      <vt:lpstr>Arial</vt:lpstr>
      <vt:lpstr>Calibri</vt:lpstr>
      <vt:lpstr>Corbel</vt:lpstr>
      <vt:lpstr>Corbel (Основной текст)</vt:lpstr>
      <vt:lpstr>Gill Sans MT</vt:lpstr>
      <vt:lpstr>Gill Sans MT (Основной текст)</vt:lpstr>
      <vt:lpstr>Times New Roman</vt:lpstr>
      <vt:lpstr>Parcel</vt:lpstr>
      <vt:lpstr>Учимся грамотно писать текст</vt:lpstr>
      <vt:lpstr>Что затрудняет понимание?</vt:lpstr>
      <vt:lpstr>Чистая,                литературная речь</vt:lpstr>
      <vt:lpstr>Богатая и выразительная речь</vt:lpstr>
      <vt:lpstr>Нет канцеляритам и канцеляризмам</vt:lpstr>
      <vt:lpstr>ошибки</vt:lpstr>
      <vt:lpstr>Ищем ошибки</vt:lpstr>
      <vt:lpstr>Ищем ошибки</vt:lpstr>
      <vt:lpstr>Фактические  ошибки</vt:lpstr>
      <vt:lpstr>Фактологические ошибки</vt:lpstr>
      <vt:lpstr>Логические                  ошибки</vt:lpstr>
      <vt:lpstr>Логические                  ошибки</vt:lpstr>
      <vt:lpstr>Логические                  ошибки</vt:lpstr>
      <vt:lpstr>Речевые ошибки</vt:lpstr>
      <vt:lpstr>Речевые ошибки</vt:lpstr>
      <vt:lpstr>ПУНКТУАЦИОННЫЕ ОШИБКИ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speaking solutions</dc:title>
  <dc:creator>Регина Каширская</dc:creator>
  <cp:lastModifiedBy>Регина Каширская</cp:lastModifiedBy>
  <cp:revision>64</cp:revision>
  <dcterms:created xsi:type="dcterms:W3CDTF">2024-02-15T21:11:36Z</dcterms:created>
  <dcterms:modified xsi:type="dcterms:W3CDTF">2024-06-01T17:46:25Z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