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75" r:id="rId4"/>
    <p:sldId id="279" r:id="rId5"/>
    <p:sldId id="280" r:id="rId6"/>
    <p:sldId id="281" r:id="rId7"/>
    <p:sldId id="282" r:id="rId8"/>
    <p:sldId id="284" r:id="rId9"/>
    <p:sldId id="285" r:id="rId10"/>
    <p:sldId id="295" r:id="rId11"/>
    <p:sldId id="287" r:id="rId12"/>
    <p:sldId id="288" r:id="rId13"/>
    <p:sldId id="289" r:id="rId14"/>
    <p:sldId id="297" r:id="rId15"/>
    <p:sldId id="298" r:id="rId16"/>
    <p:sldId id="283" r:id="rId17"/>
    <p:sldId id="291" r:id="rId18"/>
    <p:sldId id="292" r:id="rId19"/>
    <p:sldId id="293" r:id="rId20"/>
    <p:sldId id="294" r:id="rId21"/>
    <p:sldId id="273" r:id="rId22"/>
    <p:sldId id="296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79" autoAdjust="0"/>
    <p:restoredTop sz="94660"/>
  </p:normalViewPr>
  <p:slideViewPr>
    <p:cSldViewPr>
      <p:cViewPr varScale="1">
        <p:scale>
          <a:sx n="69" d="100"/>
          <a:sy n="69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B6F8E-911B-41C3-A998-86C2B7823523}" type="datetimeFigureOut">
              <a:rPr lang="ru-RU" smtClean="0"/>
              <a:pPr/>
              <a:t>16.05.2023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E6921-D777-42BF-A2B1-FB8676CF2F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10738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B6F8E-911B-41C3-A998-86C2B7823523}" type="datetimeFigureOut">
              <a:rPr lang="ru-RU" smtClean="0"/>
              <a:pPr/>
              <a:t>16.05.2023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E6921-D777-42BF-A2B1-FB8676CF2F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81549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B6F8E-911B-41C3-A998-86C2B7823523}" type="datetimeFigureOut">
              <a:rPr lang="ru-RU" smtClean="0"/>
              <a:pPr/>
              <a:t>16.05.2023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E6921-D777-42BF-A2B1-FB8676CF2F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6924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B6F8E-911B-41C3-A998-86C2B7823523}" type="datetimeFigureOut">
              <a:rPr lang="ru-RU" smtClean="0"/>
              <a:pPr/>
              <a:t>16.05.2023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E6921-D777-42BF-A2B1-FB8676CF2F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62202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B6F8E-911B-41C3-A998-86C2B7823523}" type="datetimeFigureOut">
              <a:rPr lang="ru-RU" smtClean="0"/>
              <a:pPr/>
              <a:t>16.05.2023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E6921-D777-42BF-A2B1-FB8676CF2F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214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B6F8E-911B-41C3-A998-86C2B7823523}" type="datetimeFigureOut">
              <a:rPr lang="ru-RU" smtClean="0"/>
              <a:pPr/>
              <a:t>16.05.2023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E6921-D777-42BF-A2B1-FB8676CF2F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6541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B6F8E-911B-41C3-A998-86C2B7823523}" type="datetimeFigureOut">
              <a:rPr lang="ru-RU" smtClean="0"/>
              <a:pPr/>
              <a:t>16.05.2023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E6921-D777-42BF-A2B1-FB8676CF2F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58968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B6F8E-911B-41C3-A998-86C2B7823523}" type="datetimeFigureOut">
              <a:rPr lang="ru-RU" smtClean="0"/>
              <a:pPr/>
              <a:t>16.05.2023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E6921-D777-42BF-A2B1-FB8676CF2F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2253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B6F8E-911B-41C3-A998-86C2B7823523}" type="datetimeFigureOut">
              <a:rPr lang="ru-RU" smtClean="0"/>
              <a:pPr/>
              <a:t>16.05.2023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E6921-D777-42BF-A2B1-FB8676CF2F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36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B6F8E-911B-41C3-A998-86C2B7823523}" type="datetimeFigureOut">
              <a:rPr lang="ru-RU" smtClean="0"/>
              <a:pPr/>
              <a:t>16.05.2023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E6921-D777-42BF-A2B1-FB8676CF2F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9128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B6F8E-911B-41C3-A998-86C2B7823523}" type="datetimeFigureOut">
              <a:rPr lang="ru-RU" smtClean="0"/>
              <a:pPr/>
              <a:t>16.05.2023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E6921-D777-42BF-A2B1-FB8676CF2F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129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EB6F8E-911B-41C3-A998-86C2B7823523}" type="datetimeFigureOut">
              <a:rPr lang="ru-RU" smtClean="0"/>
              <a:pPr/>
              <a:t>16.05.2023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AE6921-D777-42BF-A2B1-FB8676CF2F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9181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24745"/>
            <a:ext cx="7772400" cy="3384375"/>
          </a:xfrm>
        </p:spPr>
        <p:txBody>
          <a:bodyPr>
            <a:normAutofit fontScale="90000"/>
          </a:bodyPr>
          <a:lstStyle/>
          <a:p>
            <a:r>
              <a:rPr lang="ru-RU" sz="4000" b="1" i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роект во второй младшей группе «Колокольчик»</a:t>
            </a:r>
            <a:br>
              <a:rPr lang="ru-RU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i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b="1" i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«Современные технологии построения партнёрских взаимоотношений семьи и ДОУ»</a:t>
            </a:r>
            <a:endParaRPr lang="ru-RU" sz="4000" b="1" i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373216"/>
            <a:ext cx="6400800" cy="265584"/>
          </a:xfrm>
        </p:spPr>
        <p:txBody>
          <a:bodyPr>
            <a:normAutofit fontScale="40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02214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356" y="0"/>
            <a:ext cx="9183356" cy="6887517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340768"/>
            <a:ext cx="7728858" cy="38164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83497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36713"/>
            <a:ext cx="7772400" cy="864096"/>
          </a:xfrm>
        </p:spPr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Консультации и беседы</a:t>
            </a:r>
            <a:endParaRPr lang="ru-RU" sz="4000" b="1" i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1772816"/>
            <a:ext cx="7776864" cy="3865984"/>
          </a:xfrm>
        </p:spPr>
        <p:txBody>
          <a:bodyPr>
            <a:normAutofit/>
          </a:bodyPr>
          <a:lstStyle/>
          <a:p>
            <a:pPr algn="l"/>
            <a:r>
              <a:rPr lang="ru-RU" sz="2400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За прошедший год было проведено множество консультаций как индивидуальных, так и фронтальных по темам : «Адаптация ребёнка в детском саду», «Что должен уметь ребёнок 3 – 4 лет», «Воспитание культурно – гигиенических навыков у детей младшего дошкольного возраста», «Режим дня в жизни ребёнка» и др. Ежедневные беседы о питании, сне, играх, о взаимоотношениях со сверстниками, об успехах на занятиях, о безопасности детей в группе, на площадке, дома, на улице.</a:t>
            </a:r>
            <a:endParaRPr lang="ru-RU" sz="2400" i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1832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164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24745"/>
            <a:ext cx="7772400" cy="1728191"/>
          </a:xfrm>
        </p:spPr>
        <p:txBody>
          <a:bodyPr>
            <a:normAutofit/>
          </a:bodyPr>
          <a:lstStyle/>
          <a:p>
            <a:endParaRPr lang="ru-RU" sz="4000" b="1" i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30023" y="908720"/>
            <a:ext cx="4596871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2708920"/>
            <a:ext cx="4274036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89520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92697"/>
            <a:ext cx="7772400" cy="648071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Участие в конкурсах и выставках</a:t>
            </a:r>
            <a:endParaRPr lang="ru-RU" sz="4000" b="1" i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628799"/>
            <a:ext cx="3888432" cy="25939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39" y="2636912"/>
            <a:ext cx="3574351" cy="27096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99325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92697"/>
            <a:ext cx="7772400" cy="936104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Оформление уголка групповой комнаты «Зимняя сказка»</a:t>
            </a:r>
            <a:endParaRPr lang="ru-RU" sz="4000" b="1" i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9812" y="1809653"/>
            <a:ext cx="3384376" cy="441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42795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92697"/>
            <a:ext cx="7772400" cy="504055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Участие в конкурсах и выставках</a:t>
            </a:r>
            <a:endParaRPr lang="ru-RU" sz="4000" b="1" i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06584">
            <a:off x="636006" y="1764610"/>
            <a:ext cx="2160240" cy="3825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2624" y="1577991"/>
            <a:ext cx="2304256" cy="40804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9940">
            <a:off x="6290123" y="1751744"/>
            <a:ext cx="2222161" cy="39350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57008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08721"/>
            <a:ext cx="7772400" cy="432047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Открытое занятие</a:t>
            </a:r>
            <a:endParaRPr lang="ru-RU" sz="4000" b="1" i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58" y="1824236"/>
            <a:ext cx="7132284" cy="3476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082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950" y="0"/>
            <a:ext cx="2288333" cy="50851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24745"/>
            <a:ext cx="7772400" cy="1728191"/>
          </a:xfrm>
        </p:spPr>
        <p:txBody>
          <a:bodyPr>
            <a:normAutofit/>
          </a:bodyPr>
          <a:lstStyle/>
          <a:p>
            <a:endParaRPr lang="ru-RU" sz="4000" b="1" i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7" y="0"/>
            <a:ext cx="91440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098685"/>
            <a:ext cx="2697461" cy="46531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5530" y="1083819"/>
            <a:ext cx="2720846" cy="47251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95764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9" y="-10568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1008112"/>
          </a:xfrm>
        </p:spPr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Проведение акций</a:t>
            </a:r>
            <a:endParaRPr lang="ru-RU" sz="4000" b="1" i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1484784"/>
            <a:ext cx="7632848" cy="4154016"/>
          </a:xfrm>
        </p:spPr>
        <p:txBody>
          <a:bodyPr/>
          <a:lstStyle/>
          <a:p>
            <a:r>
              <a:rPr lang="ru-RU" dirty="0" smtClean="0"/>
              <a:t>Покормите птиц зимой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946" y="2204864"/>
            <a:ext cx="6840760" cy="3240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4468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36713"/>
            <a:ext cx="7772400" cy="504056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Цветы для ветерана</a:t>
            </a:r>
            <a:endParaRPr lang="ru-RU" sz="4000" b="1" i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2276872"/>
            <a:ext cx="6912768" cy="326476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782" y="1628800"/>
            <a:ext cx="2677024" cy="4320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1130" y="1605817"/>
            <a:ext cx="2587214" cy="43434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98169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56792"/>
            <a:ext cx="7772400" cy="3456384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 проекта: информационно -  познавательный, долгосрочный.</a:t>
            </a:r>
            <a:br>
              <a:rPr lang="ru-RU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Участники проекта: воспитатели, родители, дети.</a:t>
            </a:r>
            <a:br>
              <a:rPr lang="ru-RU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Сроки реализации: ноябрь 2022 – май 2023</a:t>
            </a:r>
            <a:br>
              <a:rPr lang="ru-RU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000" b="1" i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373216"/>
            <a:ext cx="6400800" cy="265584"/>
          </a:xfrm>
        </p:spPr>
        <p:txBody>
          <a:bodyPr>
            <a:normAutofit fontScale="40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15051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24745"/>
            <a:ext cx="7772400" cy="1728191"/>
          </a:xfrm>
        </p:spPr>
        <p:txBody>
          <a:bodyPr>
            <a:normAutofit/>
          </a:bodyPr>
          <a:lstStyle/>
          <a:p>
            <a:endParaRPr lang="ru-RU" sz="4000" b="1" i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055" y="1220803"/>
            <a:ext cx="3156387" cy="43204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6101" y="1220804"/>
            <a:ext cx="3240361" cy="43204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5712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51" y="-33174"/>
            <a:ext cx="9144000" cy="6887517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71918"/>
            <a:ext cx="8229600" cy="2345114"/>
          </a:xfrm>
        </p:spPr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chemeClr val="bg2">
                    <a:lumMod val="25000"/>
                  </a:schemeClr>
                </a:solidFill>
              </a:rPr>
              <a:t>Спасибо за внимание!</a:t>
            </a:r>
            <a:endParaRPr lang="ru-RU" sz="5400" b="1" i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4491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005" y="0"/>
            <a:ext cx="9299509" cy="697463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24745"/>
            <a:ext cx="7772400" cy="72007"/>
          </a:xfrm>
        </p:spPr>
        <p:txBody>
          <a:bodyPr>
            <a:normAutofit fontScale="90000"/>
          </a:bodyPr>
          <a:lstStyle/>
          <a:p>
            <a:endParaRPr lang="ru-RU" sz="4000" b="1" i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1340768"/>
            <a:ext cx="7704856" cy="4298032"/>
          </a:xfrm>
        </p:spPr>
        <p:txBody>
          <a:bodyPr>
            <a:normAutofit/>
          </a:bodyPr>
          <a:lstStyle/>
          <a:p>
            <a:pPr algn="l"/>
            <a:endParaRPr lang="ru-RU" i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4023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380"/>
            <a:ext cx="9251504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836712"/>
            <a:ext cx="8208912" cy="4608512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Актуальность проекта</a:t>
            </a:r>
            <a:br>
              <a:rPr lang="ru-RU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200" i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2200" i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етский сад первое воспитательное учреждение, которое вступает в контакт с родителями, где и начинается их педагогическое просвещение. От совместной работы родителей и педагогов зависит дальнейшее развитие ребёнка. Именно  от качественной работы воспитателя зависит уровень педагогической культуры родителей. Для того, чтобы быть настоящим пропагандистом средств и методов дошкольного воспитания, детский сад в своей работе, должен служить  образцом такого воспитания. </a:t>
            </a:r>
            <a:r>
              <a:rPr lang="ru-RU" sz="2200" i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Согласуя</a:t>
            </a:r>
            <a:r>
              <a:rPr lang="ru-RU" sz="2200" i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свои действия с семьёй, необходимо стараться дополнить или компенсировать  домашние условия воспитания.</a:t>
            </a:r>
            <a:br>
              <a:rPr lang="ru-RU" sz="2200" i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200" i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Роль семьи в обществе несравнима по своей силе. Именно в семье закладываются основы нравственности человека. Современная ситуация, в которой оказалось наше общество, требует поиска новой модели общественного воспитания личности и новых технологий построения партнёрских взаимоотношений семьи и ДОУ» .</a:t>
            </a:r>
            <a:r>
              <a:rPr lang="ru-RU" sz="3100" i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100" i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100" i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5589240"/>
            <a:ext cx="7344816" cy="49560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78699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36713"/>
            <a:ext cx="7772400" cy="3960439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Предполагаемый результат</a:t>
            </a:r>
            <a:br>
              <a:rPr lang="ru-RU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i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Совместная работа семьи и ДОУ будет способствовать повышению уровня педагогической компетентности  родителей в вопросах воспитания детей, формированию мотивации родителей к систематическому сотрудничеству с педагогами детского сада, а так же к участию в образовательном процессе ДОУ, установлению единства стремлений и взглядов на процесс воспитания и обучения дошкольников между детским садом и семьёй. </a:t>
            </a:r>
            <a:endParaRPr lang="ru-RU" sz="2700" i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229200"/>
            <a:ext cx="6400800" cy="409600"/>
          </a:xfrm>
        </p:spPr>
        <p:txBody>
          <a:bodyPr>
            <a:normAutofit fontScale="775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83731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23512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08721"/>
            <a:ext cx="7772400" cy="792088"/>
          </a:xfrm>
        </p:spPr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проекта</a:t>
            </a:r>
            <a:endParaRPr lang="ru-RU" sz="4000" b="1" i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2204864"/>
            <a:ext cx="7272808" cy="3312368"/>
          </a:xfrm>
        </p:spPr>
        <p:txBody>
          <a:bodyPr/>
          <a:lstStyle/>
          <a:p>
            <a:pPr algn="l"/>
            <a:r>
              <a:rPr lang="ru-RU" i="1" dirty="0" smtClean="0">
                <a:solidFill>
                  <a:schemeClr val="bg2">
                    <a:lumMod val="25000"/>
                  </a:schemeClr>
                </a:solidFill>
              </a:rPr>
              <a:t>Повышение культуры родителей, укрепление взаимодействия сада и семьи, усиление её воспитательного потенциала.</a:t>
            </a:r>
            <a:endParaRPr lang="ru-RU" i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490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36713"/>
            <a:ext cx="7772400" cy="576063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 проекта</a:t>
            </a:r>
            <a:endParaRPr lang="ru-RU" sz="4000" b="1" i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1484784"/>
            <a:ext cx="7416824" cy="4154016"/>
          </a:xfrm>
        </p:spPr>
        <p:txBody>
          <a:bodyPr>
            <a:normAutofit fontScale="70000" lnSpcReduction="20000"/>
          </a:bodyPr>
          <a:lstStyle/>
          <a:p>
            <a:endParaRPr lang="ru-RU" dirty="0"/>
          </a:p>
          <a:p>
            <a:pPr algn="l"/>
            <a:r>
              <a:rPr lang="ru-RU" i="1" dirty="0" smtClean="0">
                <a:solidFill>
                  <a:schemeClr val="bg2">
                    <a:lumMod val="25000"/>
                  </a:schemeClr>
                </a:solidFill>
              </a:rPr>
              <a:t>1.Взаимодействие </a:t>
            </a:r>
            <a:r>
              <a:rPr lang="ru-RU" i="1" dirty="0">
                <a:solidFill>
                  <a:schemeClr val="bg2">
                    <a:lumMod val="25000"/>
                  </a:schemeClr>
                </a:solidFill>
              </a:rPr>
              <a:t>с родителями для изучения их семейной </a:t>
            </a:r>
            <a:r>
              <a:rPr lang="ru-RU" i="1" dirty="0" smtClean="0">
                <a:solidFill>
                  <a:schemeClr val="bg2">
                    <a:lumMod val="25000"/>
                  </a:schemeClr>
                </a:solidFill>
              </a:rPr>
              <a:t>микросреды,</a:t>
            </a:r>
            <a:r>
              <a:rPr lang="ru-RU" i="1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i="1" dirty="0" smtClean="0">
                <a:solidFill>
                  <a:schemeClr val="bg2">
                    <a:lumMod val="25000"/>
                  </a:schemeClr>
                </a:solidFill>
              </a:rPr>
              <a:t>повышение </a:t>
            </a:r>
            <a:r>
              <a:rPr lang="ru-RU" i="1" dirty="0">
                <a:solidFill>
                  <a:schemeClr val="bg2">
                    <a:lumMod val="25000"/>
                  </a:schemeClr>
                </a:solidFill>
              </a:rPr>
              <a:t>и содействие общей культуры семьи и психолого-педагогической компетентности </a:t>
            </a:r>
            <a:r>
              <a:rPr lang="ru-RU" i="1" dirty="0" smtClean="0">
                <a:solidFill>
                  <a:schemeClr val="bg2">
                    <a:lumMod val="25000"/>
                  </a:schemeClr>
                </a:solidFill>
              </a:rPr>
              <a:t>родителей.</a:t>
            </a:r>
            <a:endParaRPr lang="ru-RU" i="1" dirty="0">
              <a:solidFill>
                <a:schemeClr val="bg2">
                  <a:lumMod val="25000"/>
                </a:schemeClr>
              </a:solidFill>
            </a:endParaRPr>
          </a:p>
          <a:p>
            <a:pPr algn="l"/>
            <a:r>
              <a:rPr lang="ru-RU" i="1" dirty="0" smtClean="0">
                <a:solidFill>
                  <a:schemeClr val="bg2">
                    <a:lumMod val="25000"/>
                  </a:schemeClr>
                </a:solidFill>
              </a:rPr>
              <a:t>2. </a:t>
            </a:r>
            <a:r>
              <a:rPr lang="ru-RU" i="1" dirty="0">
                <a:solidFill>
                  <a:schemeClr val="bg2">
                    <a:lumMod val="25000"/>
                  </a:schemeClr>
                </a:solidFill>
              </a:rPr>
              <a:t>О</a:t>
            </a:r>
            <a:r>
              <a:rPr lang="ru-RU" i="1" dirty="0" smtClean="0">
                <a:solidFill>
                  <a:schemeClr val="bg2">
                    <a:lumMod val="25000"/>
                  </a:schemeClr>
                </a:solidFill>
              </a:rPr>
              <a:t>казание </a:t>
            </a:r>
            <a:r>
              <a:rPr lang="ru-RU" i="1" dirty="0">
                <a:solidFill>
                  <a:schemeClr val="bg2">
                    <a:lumMod val="25000"/>
                  </a:schemeClr>
                </a:solidFill>
              </a:rPr>
              <a:t>практической и теоретической помощи родителям воспитанников  </a:t>
            </a:r>
            <a:r>
              <a:rPr lang="ru-RU" i="1" dirty="0" smtClean="0">
                <a:solidFill>
                  <a:schemeClr val="bg2">
                    <a:lumMod val="25000"/>
                  </a:schemeClr>
                </a:solidFill>
              </a:rPr>
              <a:t>в  формировании  умений </a:t>
            </a:r>
            <a:r>
              <a:rPr lang="ru-RU" i="1" dirty="0">
                <a:solidFill>
                  <a:schemeClr val="bg2">
                    <a:lumMod val="25000"/>
                  </a:schemeClr>
                </a:solidFill>
              </a:rPr>
              <a:t>и навыков </a:t>
            </a:r>
            <a:r>
              <a:rPr lang="ru-RU" i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i="1" dirty="0">
                <a:solidFill>
                  <a:schemeClr val="bg2">
                    <a:lumMod val="25000"/>
                  </a:schemeClr>
                </a:solidFill>
              </a:rPr>
              <a:t>работы с </a:t>
            </a:r>
            <a:r>
              <a:rPr lang="ru-RU" i="1" dirty="0" smtClean="0">
                <a:solidFill>
                  <a:schemeClr val="bg2">
                    <a:lumMod val="25000"/>
                  </a:schemeClr>
                </a:solidFill>
              </a:rPr>
              <a:t>детьми.</a:t>
            </a:r>
            <a:endParaRPr lang="ru-RU" i="1" dirty="0">
              <a:solidFill>
                <a:schemeClr val="bg2">
                  <a:lumMod val="25000"/>
                </a:schemeClr>
              </a:solidFill>
            </a:endParaRPr>
          </a:p>
          <a:p>
            <a:pPr algn="l"/>
            <a:r>
              <a:rPr lang="ru-RU" i="1" dirty="0" smtClean="0">
                <a:solidFill>
                  <a:schemeClr val="bg2">
                    <a:lumMod val="25000"/>
                  </a:schemeClr>
                </a:solidFill>
              </a:rPr>
              <a:t>3. </a:t>
            </a:r>
            <a:r>
              <a:rPr lang="ru-RU" i="1" dirty="0">
                <a:solidFill>
                  <a:schemeClr val="bg2">
                    <a:lumMod val="25000"/>
                  </a:schemeClr>
                </a:solidFill>
              </a:rPr>
              <a:t>И</a:t>
            </a:r>
            <a:r>
              <a:rPr lang="ru-RU" i="1" dirty="0" smtClean="0">
                <a:solidFill>
                  <a:schemeClr val="bg2">
                    <a:lumMod val="25000"/>
                  </a:schemeClr>
                </a:solidFill>
              </a:rPr>
              <a:t>спользование </a:t>
            </a:r>
            <a:r>
              <a:rPr lang="ru-RU" i="1" dirty="0">
                <a:solidFill>
                  <a:schemeClr val="bg2">
                    <a:lumMod val="25000"/>
                  </a:schemeClr>
                </a:solidFill>
              </a:rPr>
              <a:t>с родителями различных форм сотрудничества и совместного творчества, исходя из индивидуально-дифференцированного подхода к семьям.</a:t>
            </a:r>
          </a:p>
          <a:p>
            <a:pPr algn="l"/>
            <a:r>
              <a:rPr lang="ru-RU" i="1" dirty="0" smtClean="0">
                <a:solidFill>
                  <a:schemeClr val="bg2">
                    <a:lumMod val="25000"/>
                  </a:schemeClr>
                </a:solidFill>
              </a:rPr>
              <a:t>4. Воспитание уважения к ребёнку и родителю.</a:t>
            </a:r>
            <a:endParaRPr lang="ru-RU" i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765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36713"/>
            <a:ext cx="7772400" cy="648071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Этапы проекта</a:t>
            </a:r>
            <a:endParaRPr lang="ru-RU" sz="4000" b="1" i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30110" y="1484784"/>
            <a:ext cx="7920880" cy="4320480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ru-RU" i="1" dirty="0" smtClean="0">
                <a:solidFill>
                  <a:schemeClr val="bg2">
                    <a:lumMod val="25000"/>
                  </a:schemeClr>
                </a:solidFill>
              </a:rPr>
              <a:t>1.Подготовительный</a:t>
            </a:r>
          </a:p>
          <a:p>
            <a:pPr algn="l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-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Изучение методической литературы по теме проекта.</a:t>
            </a:r>
          </a:p>
          <a:p>
            <a:pPr algn="l"/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- Анкетирование родителей.</a:t>
            </a:r>
          </a:p>
          <a:p>
            <a:pPr algn="l"/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- Разработка методических материалов для реализации проекта.</a:t>
            </a:r>
          </a:p>
          <a:p>
            <a:pPr algn="l"/>
            <a:r>
              <a:rPr lang="ru-RU" i="1" dirty="0" smtClean="0">
                <a:solidFill>
                  <a:schemeClr val="bg2">
                    <a:lumMod val="25000"/>
                  </a:schemeClr>
                </a:solidFill>
              </a:rPr>
              <a:t>2. </a:t>
            </a:r>
            <a:r>
              <a:rPr lang="ru-RU" i="1" dirty="0">
                <a:solidFill>
                  <a:schemeClr val="bg2">
                    <a:lumMod val="25000"/>
                  </a:schemeClr>
                </a:solidFill>
              </a:rPr>
              <a:t>О</a:t>
            </a:r>
            <a:r>
              <a:rPr lang="ru-RU" i="1" dirty="0" smtClean="0">
                <a:solidFill>
                  <a:schemeClr val="bg2">
                    <a:lumMod val="25000"/>
                  </a:schemeClr>
                </a:solidFill>
              </a:rPr>
              <a:t>сновной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  <a:p>
            <a:pPr algn="l"/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- Разработка конспектов мероприятий и их проведение.</a:t>
            </a:r>
          </a:p>
          <a:p>
            <a:pPr algn="l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- Реализация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планов взаимодействия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   участников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 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проекта.</a:t>
            </a:r>
          </a:p>
          <a:p>
            <a:pPr algn="l"/>
            <a:r>
              <a:rPr lang="ru-RU" i="1" dirty="0" smtClean="0">
                <a:solidFill>
                  <a:schemeClr val="bg2">
                    <a:lumMod val="25000"/>
                  </a:schemeClr>
                </a:solidFill>
              </a:rPr>
              <a:t>3. </a:t>
            </a:r>
            <a:r>
              <a:rPr lang="ru-RU" i="1" dirty="0">
                <a:solidFill>
                  <a:schemeClr val="bg2">
                    <a:lumMod val="25000"/>
                  </a:schemeClr>
                </a:solidFill>
              </a:rPr>
              <a:t>З</a:t>
            </a:r>
            <a:r>
              <a:rPr lang="ru-RU" i="1" dirty="0" smtClean="0">
                <a:solidFill>
                  <a:schemeClr val="bg2">
                    <a:lumMod val="25000"/>
                  </a:schemeClr>
                </a:solidFill>
              </a:rPr>
              <a:t>аключительный</a:t>
            </a:r>
            <a:endParaRPr lang="ru-RU" i="1" dirty="0">
              <a:solidFill>
                <a:schemeClr val="bg2">
                  <a:lumMod val="25000"/>
                </a:schemeClr>
              </a:solidFill>
            </a:endParaRPr>
          </a:p>
          <a:p>
            <a:pPr algn="l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- Анализ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проделанной 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работы</a:t>
            </a:r>
          </a:p>
          <a:p>
            <a:pPr algn="l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- Проведение акции «Цветы для ветерана»</a:t>
            </a:r>
          </a:p>
          <a:p>
            <a:pPr marL="457200" indent="-457200" algn="l">
              <a:buFontTx/>
              <a:buChar char="-"/>
            </a:pPr>
            <a:endParaRPr lang="ru-RU" dirty="0">
              <a:solidFill>
                <a:schemeClr val="bg2">
                  <a:lumMod val="25000"/>
                </a:schemeClr>
              </a:solidFill>
            </a:endParaRPr>
          </a:p>
          <a:p>
            <a:endParaRPr lang="ru-RU" i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4478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52737"/>
            <a:ext cx="7772400" cy="936103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методы работы с родителями</a:t>
            </a:r>
            <a:endParaRPr lang="ru-RU" sz="4000" b="1" i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2204864"/>
            <a:ext cx="7488832" cy="3433936"/>
          </a:xfrm>
        </p:spPr>
        <p:txBody>
          <a:bodyPr>
            <a:normAutofit lnSpcReduction="10000"/>
          </a:bodyPr>
          <a:lstStyle/>
          <a:p>
            <a:pPr algn="l"/>
            <a:r>
              <a:rPr lang="ru-RU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Традиционные: беседа, консультация, родительское собрания, тестирование, анкетирование, наблюдение.</a:t>
            </a:r>
          </a:p>
          <a:p>
            <a:pPr algn="l"/>
            <a:r>
              <a:rPr lang="ru-RU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Нетрадиционные: тренинг, мастер – класс, круглый стол, проведение акций, создание сайта группы или группы для взаимосвязи.</a:t>
            </a:r>
            <a:endParaRPr lang="ru-RU" i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935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51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24745"/>
            <a:ext cx="7772400" cy="648071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Родительские собрания</a:t>
            </a:r>
            <a:endParaRPr lang="ru-RU" sz="4000" b="1" i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1988840"/>
            <a:ext cx="7704856" cy="3528392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-RU" sz="2400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Существует много вариантов проведения родительских собраний. Их характер и направленность подсказывает сама жизнь, система организации работы в детском коллективе. Тематика и методика собрания должны учитывать возрастные особенности детей, уровень образованности и заинтересованности родителей, цели и задачи воспитания, стоящие </a:t>
            </a:r>
            <a:r>
              <a:rPr lang="ru-RU" sz="2400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перед </a:t>
            </a:r>
            <a:r>
              <a:rPr lang="ru-RU" sz="2400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детским садом</a:t>
            </a:r>
            <a:r>
              <a:rPr lang="ru-RU" sz="2400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r>
              <a:rPr lang="ru-RU" sz="2400" b="1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sz="2400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Родительское</a:t>
            </a:r>
            <a:r>
              <a:rPr lang="ru-RU" sz="2400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 собрание должно просвещать родителей, а не </a:t>
            </a:r>
            <a:r>
              <a:rPr lang="ru-RU" sz="2400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констатировать ошибки детей.</a:t>
            </a:r>
          </a:p>
          <a:p>
            <a:pPr algn="l"/>
            <a:r>
              <a:rPr lang="ru-RU" sz="2400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В нашей группе было проведено два родительских собрания по темам «Давайте познакомимся» и «Воспитание культуры поведения у младших дошкольников.</a:t>
            </a:r>
          </a:p>
          <a:p>
            <a:pPr algn="l"/>
            <a:endParaRPr lang="ru-RU" sz="2400" dirty="0"/>
          </a:p>
          <a:p>
            <a:pPr algn="l"/>
            <a:endParaRPr lang="ru-RU" sz="2400" dirty="0"/>
          </a:p>
          <a:p>
            <a:pPr algn="l"/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961844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502</TotalTime>
  <Words>286</Words>
  <Application>Microsoft Office PowerPoint</Application>
  <PresentationFormat>Экран (4:3)</PresentationFormat>
  <Paragraphs>40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Проект во второй младшей группе «Колокольчик»  «Современные технологии построения партнёрских взаимоотношений семьи и ДОУ»</vt:lpstr>
      <vt:lpstr>Тип проекта: информационно -  познавательный, долгосрочный. Участники проекта: воспитатели, родители, дети. Сроки реализации: ноябрь 2022 – май 2023 </vt:lpstr>
      <vt:lpstr>Актуальность проекта Детский сад первое воспитательное учреждение, которое вступает в контакт с родителями, где и начинается их педагогическое просвещение. От совместной работы родителей и педагогов зависит дальнейшее развитие ребёнка. Именно  от качественной работы воспитателя зависит уровень педагогической культуры родителей. Для того, чтобы быть настоящим пропагандистом средств и методов дошкольного воспитания, детский сад в своей работе, должен служить  образцом такого воспитания. Согласуя свои действия с семьёй, необходимо стараться дополнить или компенсировать  домашние условия воспитания. Роль семьи в обществе несравнима по своей силе. Именно в семье закладываются основы нравственности человека. Современная ситуация, в которой оказалось наше общество, требует поиска новой модели общественного воспитания личности и новых технологий построения партнёрских взаимоотношений семьи и ДОУ» . </vt:lpstr>
      <vt:lpstr>Предполагаемый результат Совместная работа семьи и ДОУ будет способствовать повышению уровня педагогической компетентности  родителей в вопросах воспитания детей, формированию мотивации родителей к систематическому сотрудничеству с педагогами детского сада, а так же к участию в образовательном процессе ДОУ, установлению единства стремлений и взглядов на процесс воспитания и обучения дошкольников между детским садом и семьёй. </vt:lpstr>
      <vt:lpstr>Цель проекта</vt:lpstr>
      <vt:lpstr>Задачи проекта</vt:lpstr>
      <vt:lpstr>Этапы проекта</vt:lpstr>
      <vt:lpstr>Основные методы работы с родителями</vt:lpstr>
      <vt:lpstr>Родительские собрания</vt:lpstr>
      <vt:lpstr>Презентация PowerPoint</vt:lpstr>
      <vt:lpstr>Консультации и беседы</vt:lpstr>
      <vt:lpstr>Презентация PowerPoint</vt:lpstr>
      <vt:lpstr>Участие в конкурсах и выставках</vt:lpstr>
      <vt:lpstr>Оформление уголка групповой комнаты «Зимняя сказка»</vt:lpstr>
      <vt:lpstr>Участие в конкурсах и выставках</vt:lpstr>
      <vt:lpstr>Открытое занятие</vt:lpstr>
      <vt:lpstr>Презентация PowerPoint</vt:lpstr>
      <vt:lpstr>Проведение акций</vt:lpstr>
      <vt:lpstr>Цветы для ветерана</vt:lpstr>
      <vt:lpstr>Презентация PowerPoint</vt:lpstr>
      <vt:lpstr>Спасибо за внимание!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Свойства воды</dc:title>
  <dc:creator>Данил</dc:creator>
  <cp:lastModifiedBy>User</cp:lastModifiedBy>
  <cp:revision>40</cp:revision>
  <dcterms:created xsi:type="dcterms:W3CDTF">2015-04-26T19:18:35Z</dcterms:created>
  <dcterms:modified xsi:type="dcterms:W3CDTF">2023-05-15T20:44:55Z</dcterms:modified>
</cp:coreProperties>
</file>