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66" r:id="rId4"/>
    <p:sldId id="267" r:id="rId5"/>
    <p:sldId id="275" r:id="rId6"/>
    <p:sldId id="273" r:id="rId7"/>
    <p:sldId id="274" r:id="rId8"/>
    <p:sldId id="276" r:id="rId10"/>
    <p:sldId id="283" r:id="rId11"/>
    <p:sldId id="268" r:id="rId12"/>
    <p:sldId id="269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9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08" y="-252"/>
      </p:cViewPr>
      <p:guideLst>
        <p:guide orient="horz" pos="2160"/>
        <p:guide pos="2880"/>
        <p:guide pos="29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96E4F2-0A86-4C71-BBEA-F6C076D5D962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60425-A8FC-4517-9E52-97240A901F66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60425-A8FC-4517-9E52-97240A901F66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FE2C8-DC71-467D-88B1-6E98937D7E1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B2A3F-D004-490C-A3C3-9E3CBA60133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832344_635053091188097500.jpg"/>
          <p:cNvPicPr>
            <a:picLocks noChangeAspect="1"/>
          </p:cNvPicPr>
          <p:nvPr/>
        </p:nvPicPr>
        <p:blipFill>
          <a:blip r:embed="rId1"/>
          <a:srcRect t="14583"/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43306" y="0"/>
            <a:ext cx="1558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УМК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1"/>
          <a:srcRect t="4929"/>
          <a:stretch>
            <a:fillRect/>
          </a:stretch>
        </p:blipFill>
        <p:spPr>
          <a:xfrm>
            <a:off x="285720" y="1071546"/>
            <a:ext cx="8291597" cy="55118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57290" y="214290"/>
            <a:ext cx="6716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УМК «Школа России»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90011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Ведущая целевая установка УМК «Школа России» и ФГОС </a:t>
            </a:r>
            <a:r>
              <a:rPr lang="ru-RU" sz="3200" b="1" dirty="0" smtClean="0"/>
              <a:t>– воспитание гуманного, творческого, социально-активного и компетентного человека – гражданина и патриота России, уважительно и бережного относящегося к среде своего обитания, к своей семье, к природному и культурному достоянию своей малой Родины, своей страны и всего человечества.</a:t>
            </a:r>
            <a:endParaRPr lang="ru-RU" sz="3200" b="1" dirty="0" smtClean="0"/>
          </a:p>
        </p:txBody>
      </p:sp>
      <p:pic>
        <p:nvPicPr>
          <p:cNvPr id="1026" name="Picture 2" descr="C:\Documents and Settings\СЕРГЕЙ\Рабочий стол\mac-in-school-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87675" y="4738370"/>
            <a:ext cx="2704465" cy="1766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Горизонтальный свиток 9"/>
          <p:cNvSpPr/>
          <p:nvPr/>
        </p:nvSpPr>
        <p:spPr>
          <a:xfrm>
            <a:off x="4500562" y="3929066"/>
            <a:ext cx="4500594" cy="257176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357686" y="1857364"/>
            <a:ext cx="4786314" cy="2357454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0" y="3643314"/>
            <a:ext cx="4286280" cy="2857520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0" y="1857364"/>
            <a:ext cx="4214842" cy="2000264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357166"/>
            <a:ext cx="90726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Учебно-методический комплекс «Школа России» сегодня – это: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/>
              <a:t> </a:t>
            </a:r>
            <a:endParaRPr lang="ru-RU" sz="2400" b="1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2071678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•</a:t>
            </a:r>
            <a:r>
              <a:rPr lang="ru-RU" sz="2400" b="1" dirty="0" smtClean="0"/>
              <a:t>эффективное сочетание лучших традиций российского образования и проверенных практиками образовательного процесса инноваций;</a:t>
            </a:r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•постоянно обновляющаяся, наиболее востребованная и понятная учителю и ученику образовательная система для начальной школы.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785926"/>
            <a:ext cx="442915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 smtClean="0"/>
              <a:t>мощный потенциал для духовно-нравственного развития и воспитания личности гражданина России</a:t>
            </a:r>
            <a:endParaRPr lang="ru-RU" sz="2400" b="1" dirty="0" smtClean="0"/>
          </a:p>
          <a:p>
            <a:pPr>
              <a:buFont typeface="Arial" panose="020B0604020202020204" pitchFamily="34" charset="0"/>
              <a:buChar char="•"/>
            </a:pPr>
            <a:endParaRPr lang="ru-RU" sz="2400" b="1" dirty="0" smtClean="0"/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 smtClean="0"/>
              <a:t>реальная возможность достижения личностных, метапредметных и предметных результатов, соответствующих задачам современного образования;</a:t>
            </a:r>
            <a:endParaRPr lang="ru-RU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382" y="285728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Система учебников «</a:t>
            </a:r>
            <a:r>
              <a:rPr lang="ru-RU" sz="3200" b="1" u="sng" dirty="0" smtClean="0">
                <a:solidFill>
                  <a:srgbClr val="FF0000"/>
                </a:solidFill>
              </a:rPr>
              <a:t>Школа </a:t>
            </a:r>
            <a:r>
              <a:rPr lang="ru-RU" sz="3200" b="1" u="sng" dirty="0" smtClean="0">
                <a:solidFill>
                  <a:srgbClr val="FF0000"/>
                </a:solidFill>
              </a:rPr>
              <a:t>России</a:t>
            </a:r>
            <a:r>
              <a:rPr lang="ru-RU" sz="3200" b="1" u="sng" dirty="0" smtClean="0">
                <a:solidFill>
                  <a:srgbClr val="FF0000"/>
                </a:solidFill>
              </a:rPr>
              <a:t>»</a:t>
            </a:r>
            <a:endParaRPr lang="ru-RU" sz="3200" b="1" dirty="0"/>
          </a:p>
        </p:txBody>
      </p:sp>
      <p:pic>
        <p:nvPicPr>
          <p:cNvPr id="6" name="Picture 2" descr="C:\Documents and Settings\СЕРГЕЙ\Рабочий стол\standart_jpg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86182" y="4357694"/>
            <a:ext cx="1716807" cy="20717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929066"/>
            <a:ext cx="30003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И</a:t>
            </a:r>
            <a:r>
              <a:rPr lang="ru-RU" sz="2800" b="1" dirty="0" smtClean="0"/>
              <a:t>меет </a:t>
            </a:r>
            <a:r>
              <a:rPr lang="ru-RU" sz="2800" b="1" dirty="0" smtClean="0"/>
              <a:t>полное програмно-методическое </a:t>
            </a:r>
            <a:r>
              <a:rPr lang="ru-RU" sz="2800" b="1" dirty="0" smtClean="0"/>
              <a:t>сопровождение.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15074" y="3929066"/>
            <a:ext cx="29289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Гарантирует </a:t>
            </a:r>
            <a:r>
              <a:rPr lang="ru-RU" sz="2800" b="1" dirty="0" smtClean="0"/>
              <a:t>преемственность с дошкольным и основным общим образованием.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1214422"/>
            <a:ext cx="5143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Входит </a:t>
            </a:r>
            <a:r>
              <a:rPr lang="ru-RU" sz="2400" b="1" dirty="0" smtClean="0"/>
              <a:t>в Федеральный перечень учебников, рекомендованных Министерством образования и </a:t>
            </a:r>
            <a:r>
              <a:rPr lang="ru-RU" sz="2400" b="1" dirty="0" smtClean="0"/>
              <a:t>науки </a:t>
            </a:r>
            <a:r>
              <a:rPr lang="ru-RU" sz="2400" b="1" dirty="0" smtClean="0"/>
              <a:t>Российской Федерации к использованию в образовательном процессе в общеобразовательных учреждениях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285720" y="1500174"/>
            <a:ext cx="3143272" cy="1714512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429918" y="1071546"/>
            <a:ext cx="570710" cy="79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5750727" y="1750207"/>
            <a:ext cx="3286148" cy="1357322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" y="0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Учебники УМК «Школа России»</a:t>
            </a:r>
            <a:endParaRPr lang="ru-RU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928670"/>
            <a:ext cx="4143404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-введение специальных заданий для формирования умения самостоятельно формулировать учебную задачу к теме, уроку</a:t>
            </a:r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-увеличение заданий и вопросов воспитывающего и занимательного характера</a:t>
            </a:r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-работа в парах или группах</a:t>
            </a:r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-задания на поиск и отбор информации, освоение компьютерной грамотности</a:t>
            </a:r>
            <a:endParaRPr lang="ru-RU" sz="2400" b="1" dirty="0" smtClean="0"/>
          </a:p>
          <a:p>
            <a:endParaRPr lang="ru-RU" sz="2000" b="1" dirty="0" smtClean="0"/>
          </a:p>
          <a:p>
            <a:endParaRPr lang="ru-RU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214810" y="571480"/>
            <a:ext cx="4714908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pPr algn="r"/>
            <a:r>
              <a:rPr lang="ru-RU" sz="2400" b="1" dirty="0" smtClean="0"/>
              <a:t>-включение в учебники рубрик: «Наши проекты», «Странички для любознательных», «Выскажи свое мнение», «Готовимся к олимпиаде», «Что мы узнали и чему научились», «Проверим себя и оценим свои достижения»</a:t>
            </a:r>
            <a:endParaRPr lang="ru-RU" sz="2400" b="1" dirty="0" smtClean="0"/>
          </a:p>
          <a:p>
            <a:pPr algn="r"/>
            <a:endParaRPr lang="ru-RU" sz="2400" b="1" dirty="0" smtClean="0"/>
          </a:p>
          <a:p>
            <a:pPr algn="r"/>
            <a:r>
              <a:rPr lang="ru-RU" sz="2400" b="1" dirty="0" smtClean="0"/>
              <a:t>-новое художественное оформление (включая специальную систему навигации, позволяющую ученику ориентироваться как внутри УМК, так и выходить за его рамки в поисках других источников информации)</a:t>
            </a:r>
            <a:endParaRPr lang="ru-RU" sz="2400" b="1" dirty="0" smtClean="0"/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4905" y="3175"/>
            <a:ext cx="8005445" cy="872490"/>
          </a:xfrm>
        </p:spPr>
        <p:txBody>
          <a:bodyPr/>
          <a:p>
            <a:r>
              <a:rPr lang="ru-RU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Русский язык ,учебник в 2 частях,   В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ru-RU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П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ru-RU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Канакина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fc2142eb-d7d5-41cd-88be-03b2d50a6827_rya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64255" y="1694180"/>
            <a:ext cx="5102860" cy="3693160"/>
          </a:xfrm>
          <a:prstGeom prst="rect">
            <a:avLst/>
          </a:prstGeom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457200" y="1061085"/>
            <a:ext cx="3008630" cy="5793740"/>
          </a:xfrm>
        </p:spPr>
        <p:txBody>
          <a:bodyPr>
            <a:normAutofit fontScale="65000"/>
          </a:bodyPr>
          <a:p>
            <a:pPr algn="l"/>
            <a:r>
              <a:rPr lang="ru-RU" altLang="en-US" sz="2500">
                <a:latin typeface="Times New Roman" panose="02020603050405020304" charset="0"/>
                <a:cs typeface="Times New Roman" panose="02020603050405020304" charset="0"/>
              </a:rPr>
              <a:t>целями изучения предмета «Русский язык» в начальной школе являются:</a:t>
            </a:r>
            <a:endParaRPr lang="ru-RU" altLang="en-US" sz="25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ru-RU" altLang="en-US" sz="2500">
                <a:latin typeface="Times New Roman" panose="02020603050405020304" charset="0"/>
                <a:cs typeface="Times New Roman" panose="02020603050405020304" charset="0"/>
              </a:rPr>
              <a:t>• ознакомление учащихся с основными положениями науки о языке и формирование на этой основе знаково-символического восприятия и логического мышления учащихся;</a:t>
            </a:r>
            <a:endParaRPr lang="ru-RU" altLang="en-US" sz="25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ru-RU" altLang="en-US" sz="2500">
                <a:latin typeface="Times New Roman" panose="02020603050405020304" charset="0"/>
                <a:cs typeface="Times New Roman" panose="02020603050405020304" charset="0"/>
              </a:rPr>
              <a:t>• формирование коммуникативной компетенции учащихся: развитие устной и письменной речи, монологической и диалогической речи, а также навыков грамотного, безошибочного письма как показателя общей культуры человека. </a:t>
            </a:r>
            <a:endParaRPr lang="ru-RU" altLang="en-US" sz="25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ru-RU" altLang="en-US" sz="2500">
                <a:latin typeface="Times New Roman" panose="02020603050405020304" charset="0"/>
                <a:cs typeface="Times New Roman" panose="02020603050405020304" charset="0"/>
              </a:rPr>
              <a:t>   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 descr="9902.750x0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81610" y="1803400"/>
            <a:ext cx="4008755" cy="42246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ru-RU" alt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Математика,учебник в 2 частях,  М</a:t>
            </a:r>
            <a:r>
              <a:rPr lang="en-US" alt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  <a:r>
              <a:rPr lang="ru-RU" alt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</a:t>
            </a:r>
            <a:r>
              <a:rPr lang="en-US" alt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  <a:r>
              <a:rPr lang="ru-RU" alt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Моро</a:t>
            </a:r>
            <a:endParaRPr lang="ru-RU" altLang="en-US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>
          <a:xfrm>
            <a:off x="4083685" y="1418590"/>
            <a:ext cx="5060315" cy="4659630"/>
          </a:xfrm>
        </p:spPr>
        <p:txBody>
          <a:bodyPr>
            <a:noAutofit/>
          </a:bodyPr>
          <a:p>
            <a:r>
              <a:rPr lang="ru-RU" altLang="en-US" sz="1800">
                <a:latin typeface="Times New Roman" panose="02020603050405020304" charset="0"/>
                <a:cs typeface="Times New Roman" panose="02020603050405020304" charset="0"/>
              </a:rPr>
              <a:t>Аннотация к книге "Математика. 3 класс. Учебник. В 2-х частях. ФГОС"</a:t>
            </a:r>
            <a:endParaRPr lang="ru-RU" altLang="en-US" sz="1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>
                <a:latin typeface="Times New Roman" panose="02020603050405020304" charset="0"/>
                <a:cs typeface="Times New Roman" panose="02020603050405020304" charset="0"/>
              </a:rPr>
              <a:t>Материалы учебника способствуют формированию у учащихся системы начальных математических знаний и умений их применять для решения учебно-познавательных и практических задач. Содержание и структура учебника направлены на достижение учащимися личностных, метапредметных и предметных результатов.</a:t>
            </a:r>
            <a:endParaRPr lang="ru-RU" altLang="en-US" sz="1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>
                <a:latin typeface="Times New Roman" panose="02020603050405020304" charset="0"/>
                <a:cs typeface="Times New Roman" panose="02020603050405020304" charset="0"/>
              </a:rPr>
              <a:t>Учебник разработан в соответствии со всеми требованиями ФГОС НОО, утверждённого Приказом Министерства просвещения № 286 от 31.05.2021 г.</a:t>
            </a:r>
            <a:endParaRPr lang="ru-RU" altLang="en-US" sz="1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>
                <a:latin typeface="Times New Roman" panose="02020603050405020304" charset="0"/>
                <a:cs typeface="Times New Roman" panose="02020603050405020304" charset="0"/>
              </a:rPr>
              <a:t>Допущено Министерством просвещения Российской Федерации.</a:t>
            </a:r>
            <a:endParaRPr lang="ru-RU" altLang="en-US" sz="1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>
                <a:latin typeface="Times New Roman" panose="02020603050405020304" charset="0"/>
                <a:cs typeface="Times New Roman" panose="02020603050405020304" charset="0"/>
              </a:rPr>
              <a:t>14-е издание, переработанное.</a:t>
            </a:r>
            <a:endParaRPr lang="ru-RU" altLang="en-US" sz="1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/>
              <a:t>Окружающий мир,учебник  в 2 частях , А</a:t>
            </a:r>
            <a:r>
              <a:rPr lang="en-US" altLang="ru-RU"/>
              <a:t>.</a:t>
            </a:r>
            <a:r>
              <a:rPr lang="ru-RU" altLang="ru-RU"/>
              <a:t>А</a:t>
            </a:r>
            <a:r>
              <a:rPr lang="en-US" altLang="ru-RU"/>
              <a:t>.</a:t>
            </a:r>
            <a:r>
              <a:rPr lang="ru-RU" altLang="ru-RU"/>
              <a:t>Плешаков</a:t>
            </a:r>
            <a:br>
              <a:rPr lang="ru-RU" altLang="en-US"/>
            </a:br>
            <a:br>
              <a:rPr lang="ru-RU" altLang="en-US"/>
            </a:br>
            <a:endParaRPr lang="ru-RU" altLang="en-US"/>
          </a:p>
        </p:txBody>
      </p:sp>
      <p:pic>
        <p:nvPicPr>
          <p:cNvPr id="7" name="Замещающее содержимое 6" descr="e20bfbdf5757e130138a86851e0a6be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1270" y="273050"/>
            <a:ext cx="4638040" cy="5853430"/>
          </a:xfrm>
          <a:prstGeom prst="rect">
            <a:avLst/>
          </a:prstGeom>
        </p:spPr>
      </p:pic>
      <p:sp>
        <p:nvSpPr>
          <p:cNvPr id="6" name="Замещающий текст 5"/>
          <p:cNvSpPr>
            <a:spLocks noGrp="1"/>
          </p:cNvSpPr>
          <p:nvPr>
            <p:ph type="body" sz="half" idx="2"/>
          </p:nvPr>
        </p:nvSpPr>
        <p:spPr>
          <a:xfrm>
            <a:off x="457200" y="1209040"/>
            <a:ext cx="3008630" cy="4917440"/>
          </a:xfrm>
        </p:spPr>
        <p:txBody>
          <a:bodyPr>
            <a:noAutofit/>
          </a:bodyPr>
          <a:p>
            <a:r>
              <a:rPr lang="ru-RU" altLang="en-US" sz="1200">
                <a:latin typeface="Times New Roman" panose="02020603050405020304" charset="0"/>
                <a:cs typeface="Times New Roman" panose="02020603050405020304" charset="0"/>
              </a:rPr>
              <a:t>Специфика предмета «Окружающий мир» состоит в том, что он, имея ярко выраженный интегративный характер, соединяет в равной мере природоведческие,  обществоведческие, исторические знания и даёт обучающемуся материал  естественных и социально-гуманитарных наук, необходимый для целостного и системного видения мира в его важнейших взаимосвязях.</a:t>
            </a:r>
            <a:endParaRPr lang="ru-RU" altLang="en-US" sz="1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200">
                <a:latin typeface="Times New Roman" panose="02020603050405020304" charset="0"/>
                <a:cs typeface="Times New Roman" panose="02020603050405020304" charset="0"/>
              </a:rPr>
              <a:t>Значение курса «Окружающий мир» состоит в том, что в ходе его изучения школьники овладевают основами практико-ориентированных знаний о человеке, природе и обществе, учатся осмысливать причинно-следственные связи в окружающем мире, в том числе на многообразном материале природы и культуры родного края. Курс обладает широкими возможностями для формирования у младших школьников фундамента экологической и культурологической грамотности и соответствующих компетентностей - умений проводить наблюдения в природе, ставить опыты, соблюдать правила поведения в мире природы и людей, правила здорового образа жизни.</a:t>
            </a:r>
            <a:endParaRPr lang="ru-RU" altLang="en-US" sz="12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Основопологающие</a:t>
            </a:r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принципы УМК «Школа России»</a:t>
            </a:r>
            <a:endParaRPr lang="ru-RU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000240"/>
            <a:ext cx="85725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b="1" dirty="0"/>
              <a:t>п</a:t>
            </a:r>
            <a:r>
              <a:rPr lang="ru-RU" sz="3200" b="1" dirty="0" smtClean="0"/>
              <a:t>ринцип работы на результат</a:t>
            </a:r>
            <a:endParaRPr lang="ru-RU" sz="3200" b="1" dirty="0" smtClean="0"/>
          </a:p>
          <a:p>
            <a:endParaRPr lang="ru-RU" sz="3200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1" dirty="0"/>
              <a:t>п</a:t>
            </a:r>
            <a:r>
              <a:rPr lang="ru-RU" sz="3200" b="1" dirty="0" smtClean="0"/>
              <a:t>ринцип воспитания гражданина России</a:t>
            </a:r>
            <a:endParaRPr lang="ru-RU" sz="3200" b="1" dirty="0" smtClean="0"/>
          </a:p>
          <a:p>
            <a:endParaRPr lang="ru-RU" sz="3200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1" dirty="0"/>
              <a:t>п</a:t>
            </a:r>
            <a:r>
              <a:rPr lang="ru-RU" sz="3200" b="1" dirty="0" smtClean="0"/>
              <a:t>ринцип обучения в деятельности</a:t>
            </a:r>
            <a:endParaRPr lang="ru-RU" sz="3200" b="1" dirty="0" smtClean="0"/>
          </a:p>
          <a:p>
            <a:endParaRPr lang="ru-RU" sz="3200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1" dirty="0"/>
              <a:t>п</a:t>
            </a:r>
            <a:r>
              <a:rPr lang="ru-RU" sz="3200" b="1" dirty="0" smtClean="0"/>
              <a:t>ринцип синтеза традиций и инноваций в образовании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4233</Words>
  <Application>WPS Presentation</Application>
  <PresentationFormat>Экран (4:3)</PresentationFormat>
  <Paragraphs>72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Bahnschrift SemiBold SemiConden</vt:lpstr>
      <vt:lpstr>Bahnschrift</vt:lpstr>
      <vt:lpstr>Sitka Subheading</vt:lpstr>
      <vt:lpstr>Tahoma</vt:lpstr>
      <vt:lpstr>Bahnschrift Light SemiCondensed</vt:lpstr>
      <vt:lpstr>Candara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русский язык ,учебник в 2 частях,   В.П.Канакина.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BEST XP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Admin</cp:lastModifiedBy>
  <cp:revision>24</cp:revision>
  <dcterms:created xsi:type="dcterms:W3CDTF">2014-04-08T13:42:00Z</dcterms:created>
  <dcterms:modified xsi:type="dcterms:W3CDTF">2024-06-01T18:12:36Z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5BAB3E98B5A74853BBAAA206AFAF1621_12</vt:lpwstr>
  </property>
  <property fmtid="{D5CDD505-2E9C-101B-9397-08002B2CF9AE}" pid="3" name="KSOProductBuildVer">
    <vt:lpwstr>1049-12.2.0.16909</vt:lpwstr>
  </property>
</Properties>
</file>