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72" r:id="rId4"/>
    <p:sldId id="273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8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94C6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EC8A64B3-AFF5-4FE0-B4F1-AF201196DE9F}" type="slidenum">
              <a:rPr lang="ru-RU" smtClean="0">
                <a:solidFill>
                  <a:srgbClr val="94C6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94C600"/>
              </a:solidFill>
            </a:endParaRPr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89007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94C6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116FF8-A3DB-4426-848E-049AA2BC8FD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492012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94C6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87EED8-5508-4F68-8489-584D19CF7FC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673041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94C6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19BA4E-2D16-4D17-B00F-467D07FD06C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815659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94C6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8CE415-3634-4F6E-B7E6-EF71C05E154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34529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94C6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C0B5FA-6498-4D36-9F4D-06950DB2395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14995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94C6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6078A7-93D6-4E68-93F9-6D01909466A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005840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94C6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F7F3EF-CD7F-403E-B7CD-44AC8A322CC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06675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94C6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CBFD93-D8F2-4884-B910-2C73139E14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421710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068E30-F8E6-4552-91CA-485F616BCC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pPr>
              <a:defRPr/>
            </a:pPr>
            <a:endParaRPr lang="ru-RU">
              <a:solidFill>
                <a:srgbClr val="94C6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78239696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pPr>
              <a:defRPr/>
            </a:pPr>
            <a:endParaRPr lang="ru-RU">
              <a:solidFill>
                <a:srgbClr val="94C6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0EA299-B000-4948-A62B-DBB7F34DD26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81389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94C600"/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F49D6DF-E65B-4A81-A851-514F04F7EBDD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145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ipe dir="d"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i053.radikal.ru/0806/e4/708fb8d049edt.jpg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9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221288"/>
            <a:ext cx="4675188" cy="16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67544" y="980728"/>
            <a:ext cx="52578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3E3D2D">
                    <a:lumMod val="50000"/>
                  </a:srgbClr>
                </a:solidFill>
                <a:latin typeface="Comic Sans MS" pitchFamily="66" charset="0"/>
              </a:rPr>
              <a:t>Правописание парных глухих и звонких согласных на конце слов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868144" y="5610808"/>
            <a:ext cx="3571056" cy="857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latin typeface="Calibri"/>
                <a:ea typeface="Calibri"/>
                <a:cs typeface="Times New Roman"/>
              </a:rPr>
              <a:t>Митрофанова В.Н.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latin typeface="Calibri"/>
                <a:ea typeface="Calibri"/>
                <a:cs typeface="Times New Roman"/>
              </a:rPr>
              <a:t>ГБОУ СОШ № 456</a:t>
            </a:r>
            <a:endParaRPr lang="ru-RU" b="1" i="1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946989"/>
            <a:ext cx="2700000" cy="2610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884880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/>
          </p:cNvSpPr>
          <p:nvPr>
            <p:ph type="title"/>
          </p:nvPr>
        </p:nvSpPr>
        <p:spPr>
          <a:xfrm>
            <a:off x="611560" y="1052736"/>
            <a:ext cx="8382000" cy="1325562"/>
          </a:xfrm>
        </p:spPr>
        <p:txBody>
          <a:bodyPr>
            <a:normAutofit fontScale="90000"/>
          </a:bodyPr>
          <a:lstStyle/>
          <a:p>
            <a:r>
              <a:rPr lang="ru-RU" sz="2900" b="1" i="1" dirty="0">
                <a:solidFill>
                  <a:schemeClr val="accent1">
                    <a:lumMod val="50000"/>
                  </a:schemeClr>
                </a:solidFill>
              </a:rPr>
              <a:t>Прочитайте цепочки слов. Вставьте пропущенные буквы, обоснуйте ответ:</a:t>
            </a:r>
            <a:br>
              <a:rPr lang="ru-RU" sz="2900" b="1" i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900" b="1" i="1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2900" b="1" i="1" dirty="0">
                <a:solidFill>
                  <a:schemeClr val="accent1">
                    <a:lumMod val="50000"/>
                  </a:schemeClr>
                </a:solidFill>
              </a:rPr>
            </a:br>
            <a:endParaRPr lang="ru-RU" sz="32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315" name="Rectangle 3"/>
          <p:cNvSpPr>
            <a:spLocks noGrp="1"/>
          </p:cNvSpPr>
          <p:nvPr>
            <p:ph idx="1"/>
          </p:nvPr>
        </p:nvSpPr>
        <p:spPr>
          <a:xfrm>
            <a:off x="899592" y="2132856"/>
            <a:ext cx="8915400" cy="4419600"/>
          </a:xfrm>
        </p:spPr>
        <p:txBody>
          <a:bodyPr/>
          <a:lstStyle/>
          <a:p>
            <a:pPr marL="609600" indent="-609600">
              <a:lnSpc>
                <a:spcPct val="80000"/>
              </a:lnSpc>
              <a:buFont typeface="Arial" charset="0"/>
              <a:buAutoNum type="arabicPeriod"/>
            </a:pPr>
            <a:r>
              <a:rPr lang="ru-RU" sz="3600" b="1" i="1" dirty="0" smtClean="0"/>
              <a:t>Обе…,  бра…,  </a:t>
            </a:r>
            <a:r>
              <a:rPr lang="ru-RU" sz="3600" b="1" i="1" dirty="0" err="1" smtClean="0"/>
              <a:t>кла</a:t>
            </a:r>
            <a:r>
              <a:rPr lang="ru-RU" sz="3600" b="1" i="1" dirty="0" smtClean="0"/>
              <a:t>…,  зон…;</a:t>
            </a:r>
            <a:endParaRPr lang="ru-RU" sz="3600" b="1" i="1" dirty="0"/>
          </a:p>
          <a:p>
            <a:pPr marL="609600" indent="-609600">
              <a:lnSpc>
                <a:spcPct val="80000"/>
              </a:lnSpc>
              <a:buFont typeface="Arial" charset="0"/>
              <a:buAutoNum type="arabicPeriod"/>
            </a:pPr>
            <a:r>
              <a:rPr lang="ru-RU" sz="3600" b="1" i="1" dirty="0" err="1" smtClean="0"/>
              <a:t>Гру</a:t>
            </a:r>
            <a:r>
              <a:rPr lang="ru-RU" sz="3600" b="1" i="1" dirty="0" smtClean="0"/>
              <a:t>…,  </a:t>
            </a:r>
            <a:r>
              <a:rPr lang="ru-RU" sz="3600" b="1" i="1" dirty="0" err="1" smtClean="0"/>
              <a:t>уку</a:t>
            </a:r>
            <a:r>
              <a:rPr lang="ru-RU" sz="3600" b="1" i="1" dirty="0" smtClean="0"/>
              <a:t>…,  </a:t>
            </a:r>
            <a:r>
              <a:rPr lang="ru-RU" sz="3600" b="1" i="1" dirty="0" err="1" smtClean="0"/>
              <a:t>гла</a:t>
            </a:r>
            <a:r>
              <a:rPr lang="ru-RU" sz="3600" b="1" i="1" dirty="0" smtClean="0"/>
              <a:t>…,  </a:t>
            </a:r>
            <a:r>
              <a:rPr lang="ru-RU" sz="3600" b="1" i="1" dirty="0" err="1" smtClean="0"/>
              <a:t>ве</a:t>
            </a:r>
            <a:r>
              <a:rPr lang="ru-RU" sz="3600" b="1" i="1" dirty="0" smtClean="0"/>
              <a:t>…;</a:t>
            </a:r>
            <a:endParaRPr lang="ru-RU" sz="3600" b="1" i="1" dirty="0"/>
          </a:p>
          <a:p>
            <a:pPr marL="609600" indent="-609600">
              <a:lnSpc>
                <a:spcPct val="80000"/>
              </a:lnSpc>
              <a:buFont typeface="Arial" charset="0"/>
              <a:buAutoNum type="arabicPeriod"/>
            </a:pPr>
            <a:r>
              <a:rPr lang="ru-RU" sz="3600" b="1" i="1" dirty="0" err="1" smtClean="0"/>
              <a:t>Клю</a:t>
            </a:r>
            <a:r>
              <a:rPr lang="ru-RU" sz="3600" b="1" i="1" dirty="0" smtClean="0"/>
              <a:t>…,  </a:t>
            </a:r>
            <a:r>
              <a:rPr lang="ru-RU" sz="3600" b="1" i="1" dirty="0" err="1" smtClean="0"/>
              <a:t>шка</a:t>
            </a:r>
            <a:r>
              <a:rPr lang="ru-RU" sz="3600" b="1" i="1" dirty="0" smtClean="0"/>
              <a:t>…,  </a:t>
            </a:r>
            <a:r>
              <a:rPr lang="ru-RU" sz="3600" b="1" i="1" dirty="0" err="1" smtClean="0"/>
              <a:t>ле</a:t>
            </a:r>
            <a:r>
              <a:rPr lang="ru-RU" sz="3600" b="1" i="1" dirty="0" smtClean="0"/>
              <a:t>…, жира…;  </a:t>
            </a:r>
            <a:endParaRPr lang="ru-RU" sz="3600" b="1" i="1" dirty="0"/>
          </a:p>
          <a:p>
            <a:pPr marL="609600" indent="-609600">
              <a:lnSpc>
                <a:spcPct val="80000"/>
              </a:lnSpc>
              <a:buFont typeface="Arial" charset="0"/>
              <a:buAutoNum type="arabicPeriod"/>
            </a:pPr>
            <a:r>
              <a:rPr lang="ru-RU" sz="3600" b="1" i="1" dirty="0" err="1" smtClean="0"/>
              <a:t>Гара</a:t>
            </a:r>
            <a:r>
              <a:rPr lang="ru-RU" sz="3600" b="1" i="1" dirty="0" smtClean="0"/>
              <a:t>…, но…,  </a:t>
            </a:r>
            <a:r>
              <a:rPr lang="ru-RU" sz="3600" b="1" i="1" dirty="0" err="1" smtClean="0"/>
              <a:t>пля</a:t>
            </a:r>
            <a:r>
              <a:rPr lang="ru-RU" sz="3600" b="1" i="1" dirty="0" smtClean="0"/>
              <a:t>…, </a:t>
            </a:r>
            <a:r>
              <a:rPr lang="ru-RU" sz="3600" b="1" i="1" dirty="0" err="1" smtClean="0"/>
              <a:t>ду</a:t>
            </a:r>
            <a:r>
              <a:rPr lang="ru-RU" sz="3600" b="1" i="1" dirty="0" smtClean="0"/>
              <a:t>… .</a:t>
            </a:r>
            <a:endParaRPr lang="ru-RU" sz="3600" b="1" i="1" dirty="0"/>
          </a:p>
          <a:p>
            <a:pPr marL="609600" indent="-609600">
              <a:lnSpc>
                <a:spcPct val="80000"/>
              </a:lnSpc>
              <a:buFont typeface="Arial" charset="0"/>
              <a:buNone/>
            </a:pPr>
            <a:endParaRPr lang="ru-RU" sz="3600" i="1" dirty="0"/>
          </a:p>
          <a:p>
            <a:pPr marL="609600" indent="-609600">
              <a:lnSpc>
                <a:spcPct val="80000"/>
              </a:lnSpc>
              <a:buFont typeface="Arial" charset="0"/>
              <a:buNone/>
            </a:pPr>
            <a:endParaRPr lang="ru-RU" sz="3600" i="1" dirty="0"/>
          </a:p>
        </p:txBody>
      </p:sp>
    </p:spTree>
    <p:extLst>
      <p:ext uri="{BB962C8B-B14F-4D97-AF65-F5344CB8AC3E}">
        <p14:creationId xmlns:p14="http://schemas.microsoft.com/office/powerpoint/2010/main" val="128722508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9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221288"/>
            <a:ext cx="4675188" cy="16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78" descr="нюша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15188" y="357188"/>
            <a:ext cx="1268412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Выноска-облако 5"/>
          <p:cNvSpPr/>
          <p:nvPr/>
        </p:nvSpPr>
        <p:spPr>
          <a:xfrm flipH="1">
            <a:off x="1285875" y="214313"/>
            <a:ext cx="5357813" cy="1214437"/>
          </a:xfrm>
          <a:prstGeom prst="cloudCallout">
            <a:avLst>
              <a:gd name="adj1" fmla="val -61879"/>
              <a:gd name="adj2" fmla="val 2437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ОТГАДАЙ МЕТАГРАММЫ</a:t>
            </a:r>
          </a:p>
        </p:txBody>
      </p:sp>
      <p:sp>
        <p:nvSpPr>
          <p:cNvPr id="6149" name="TextBox 6"/>
          <p:cNvSpPr txBox="1">
            <a:spLocks noChangeArrowheads="1"/>
          </p:cNvSpPr>
          <p:nvPr/>
        </p:nvSpPr>
        <p:spPr bwMode="auto">
          <a:xfrm>
            <a:off x="214313" y="1928813"/>
            <a:ext cx="550068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prstClr val="black"/>
                </a:solidFill>
                <a:latin typeface="Arial" charset="0"/>
              </a:rPr>
              <a:t>Со звонким – я цветов царица.              С глухим – лишь капелька водицы.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500813" y="2143125"/>
            <a:ext cx="2000250" cy="4619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prstClr val="black"/>
                </a:solidFill>
              </a:rPr>
              <a:t>РОЗА-РОСА</a:t>
            </a:r>
          </a:p>
        </p:txBody>
      </p:sp>
      <p:sp>
        <p:nvSpPr>
          <p:cNvPr id="6151" name="TextBox 8"/>
          <p:cNvSpPr txBox="1">
            <a:spLocks noChangeArrowheads="1"/>
          </p:cNvSpPr>
          <p:nvPr/>
        </p:nvSpPr>
        <p:spPr bwMode="auto">
          <a:xfrm>
            <a:off x="214313" y="3071813"/>
            <a:ext cx="56435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>
                <a:solidFill>
                  <a:prstClr val="black"/>
                </a:solidFill>
                <a:latin typeface="Arial" charset="0"/>
              </a:rPr>
              <a:t>Со звонким – много времени пройдёт.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>
                <a:solidFill>
                  <a:prstClr val="black"/>
                </a:solidFill>
                <a:latin typeface="Arial" charset="0"/>
              </a:rPr>
              <a:t>С глухим – он ест мышей и песенки поёт.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72250" y="3286125"/>
            <a:ext cx="2000250" cy="4619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prstClr val="black"/>
                </a:solidFill>
              </a:rPr>
              <a:t>ГОД-КОТ</a:t>
            </a:r>
          </a:p>
        </p:txBody>
      </p:sp>
      <p:sp>
        <p:nvSpPr>
          <p:cNvPr id="6153" name="TextBox 10"/>
          <p:cNvSpPr txBox="1">
            <a:spLocks noChangeArrowheads="1"/>
          </p:cNvSpPr>
          <p:nvPr/>
        </p:nvSpPr>
        <p:spPr bwMode="auto">
          <a:xfrm>
            <a:off x="285750" y="4500563"/>
            <a:ext cx="58578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>
                <a:solidFill>
                  <a:prstClr val="black"/>
                </a:solidFill>
                <a:latin typeface="Arial" charset="0"/>
              </a:rPr>
              <a:t>С глухим – траву она срезает.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>
                <a:solidFill>
                  <a:prstClr val="black"/>
                </a:solidFill>
                <a:latin typeface="Arial" charset="0"/>
              </a:rPr>
              <a:t>Со звонким – листья объедает.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72250" y="4643438"/>
            <a:ext cx="2000250" cy="46196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prstClr val="black"/>
                </a:solidFill>
              </a:rPr>
              <a:t>КОСА-КОЗА</a:t>
            </a:r>
          </a:p>
        </p:txBody>
      </p:sp>
      <p:sp>
        <p:nvSpPr>
          <p:cNvPr id="11" name="Управляющая кнопка: назад 10">
            <a:hlinkClick r:id="rId5" action="ppaction://hlinksldjump" highlightClick="1"/>
          </p:cNvPr>
          <p:cNvSpPr/>
          <p:nvPr/>
        </p:nvSpPr>
        <p:spPr>
          <a:xfrm>
            <a:off x="8215313" y="6286500"/>
            <a:ext cx="642937" cy="357188"/>
          </a:xfrm>
          <a:prstGeom prst="actionButtonBackPrevious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34399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9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221288"/>
            <a:ext cx="4675188" cy="16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73" descr="Крош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50" y="357188"/>
            <a:ext cx="119697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Выноска-облако 5"/>
          <p:cNvSpPr/>
          <p:nvPr/>
        </p:nvSpPr>
        <p:spPr>
          <a:xfrm flipH="1">
            <a:off x="1285875" y="214313"/>
            <a:ext cx="5357813" cy="1214437"/>
          </a:xfrm>
          <a:prstGeom prst="cloudCallout">
            <a:avLst>
              <a:gd name="adj1" fmla="val -61879"/>
              <a:gd name="adj2" fmla="val 2437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ОТГАДАЙ ЗАГАДКИ</a:t>
            </a:r>
          </a:p>
        </p:txBody>
      </p:sp>
      <p:sp>
        <p:nvSpPr>
          <p:cNvPr id="7173" name="TextBox 6"/>
          <p:cNvSpPr txBox="1">
            <a:spLocks noChangeArrowheads="1"/>
          </p:cNvSpPr>
          <p:nvPr/>
        </p:nvSpPr>
        <p:spPr bwMode="auto">
          <a:xfrm>
            <a:off x="785813" y="1928813"/>
            <a:ext cx="6786562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>
                <a:solidFill>
                  <a:prstClr val="black"/>
                </a:solidFill>
                <a:latin typeface="Arial" charset="0"/>
              </a:rPr>
              <a:t>Я и круглый, я и гла…кий,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>
                <a:solidFill>
                  <a:prstClr val="black"/>
                </a:solidFill>
                <a:latin typeface="Arial" charset="0"/>
              </a:rPr>
              <a:t>И на вкус приятно сла…кий.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>
                <a:solidFill>
                  <a:prstClr val="black"/>
                </a:solidFill>
                <a:latin typeface="Arial" charset="0"/>
              </a:rPr>
              <a:t>Знает каждый карапу…,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>
                <a:solidFill>
                  <a:prstClr val="black"/>
                </a:solidFill>
                <a:latin typeface="Arial" charset="0"/>
              </a:rPr>
              <a:t>Что зовут меня …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320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000625" y="4714875"/>
            <a:ext cx="3143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>
                <a:solidFill>
                  <a:prstClr val="black"/>
                </a:solidFill>
                <a:latin typeface="Arial" charset="0"/>
              </a:rPr>
              <a:t>АРБУЗ</a:t>
            </a:r>
          </a:p>
        </p:txBody>
      </p:sp>
    </p:spTree>
    <p:extLst>
      <p:ext uri="{BB962C8B-B14F-4D97-AF65-F5344CB8AC3E}">
        <p14:creationId xmlns:p14="http://schemas.microsoft.com/office/powerpoint/2010/main" val="207746904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9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221288"/>
            <a:ext cx="4675188" cy="16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73" descr="Крош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50" y="357188"/>
            <a:ext cx="119697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TextBox 3"/>
          <p:cNvSpPr txBox="1">
            <a:spLocks noChangeArrowheads="1"/>
          </p:cNvSpPr>
          <p:nvPr/>
        </p:nvSpPr>
        <p:spPr bwMode="auto">
          <a:xfrm>
            <a:off x="571500" y="1214438"/>
            <a:ext cx="6072188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>
                <a:solidFill>
                  <a:prstClr val="black"/>
                </a:solidFill>
                <a:latin typeface="Arial" charset="0"/>
              </a:rPr>
              <a:t>На ушах его серё…ки,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>
                <a:solidFill>
                  <a:prstClr val="black"/>
                </a:solidFill>
                <a:latin typeface="Arial" charset="0"/>
              </a:rPr>
              <a:t>А на но…ках есть сапо…ки.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>
                <a:solidFill>
                  <a:prstClr val="black"/>
                </a:solidFill>
                <a:latin typeface="Arial" charset="0"/>
              </a:rPr>
              <a:t>На голо…ке гребешок.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>
                <a:solidFill>
                  <a:prstClr val="black"/>
                </a:solidFill>
                <a:latin typeface="Arial" charset="0"/>
              </a:rPr>
              <a:t>Вот какой наш …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072063" y="3929063"/>
            <a:ext cx="3143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>
                <a:solidFill>
                  <a:prstClr val="black"/>
                </a:solidFill>
                <a:latin typeface="Arial" charset="0"/>
              </a:rPr>
              <a:t>ПЕТУШОК</a:t>
            </a:r>
          </a:p>
        </p:txBody>
      </p:sp>
    </p:spTree>
    <p:extLst>
      <p:ext uri="{BB962C8B-B14F-4D97-AF65-F5344CB8AC3E}">
        <p14:creationId xmlns:p14="http://schemas.microsoft.com/office/powerpoint/2010/main" val="257538886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9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221288"/>
            <a:ext cx="4675188" cy="16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73" descr="Крош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50" y="357188"/>
            <a:ext cx="119697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Box 3"/>
          <p:cNvSpPr txBox="1">
            <a:spLocks noChangeArrowheads="1"/>
          </p:cNvSpPr>
          <p:nvPr/>
        </p:nvSpPr>
        <p:spPr bwMode="auto">
          <a:xfrm>
            <a:off x="571500" y="1214438"/>
            <a:ext cx="6072188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>
                <a:solidFill>
                  <a:prstClr val="black"/>
                </a:solidFill>
                <a:latin typeface="Arial" charset="0"/>
              </a:rPr>
              <a:t>Я и горький, я и </a:t>
            </a:r>
            <a:r>
              <a:rPr lang="ru-RU" sz="3200" dirty="0" err="1">
                <a:solidFill>
                  <a:prstClr val="black"/>
                </a:solidFill>
                <a:latin typeface="Arial" charset="0"/>
              </a:rPr>
              <a:t>сла</a:t>
            </a:r>
            <a:r>
              <a:rPr lang="ru-RU" sz="3200" dirty="0">
                <a:solidFill>
                  <a:prstClr val="black"/>
                </a:solidFill>
                <a:latin typeface="Arial" charset="0"/>
              </a:rPr>
              <a:t>…кий,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>
                <a:solidFill>
                  <a:prstClr val="black"/>
                </a:solidFill>
                <a:latin typeface="Arial" charset="0"/>
              </a:rPr>
              <a:t>К солнцу я тянусь из </a:t>
            </a:r>
            <a:r>
              <a:rPr lang="ru-RU" sz="3200" dirty="0" err="1">
                <a:solidFill>
                  <a:prstClr val="black"/>
                </a:solidFill>
                <a:latin typeface="Arial" charset="0"/>
              </a:rPr>
              <a:t>гря</a:t>
            </a:r>
            <a:r>
              <a:rPr lang="ru-RU" sz="3200" dirty="0">
                <a:solidFill>
                  <a:prstClr val="black"/>
                </a:solidFill>
                <a:latin typeface="Arial" charset="0"/>
              </a:rPr>
              <a:t>…</a:t>
            </a:r>
            <a:r>
              <a:rPr lang="ru-RU" sz="3200" dirty="0" err="1">
                <a:solidFill>
                  <a:prstClr val="black"/>
                </a:solidFill>
                <a:latin typeface="Arial" charset="0"/>
              </a:rPr>
              <a:t>ки</a:t>
            </a:r>
            <a:r>
              <a:rPr lang="ru-RU" sz="3200" dirty="0">
                <a:solidFill>
                  <a:prstClr val="black"/>
                </a:solidFill>
                <a:latin typeface="Arial" charset="0"/>
              </a:rPr>
              <a:t>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>
                <a:solidFill>
                  <a:prstClr val="black"/>
                </a:solidFill>
                <a:latin typeface="Arial" charset="0"/>
              </a:rPr>
              <a:t>Малышам полезный </a:t>
            </a:r>
            <a:r>
              <a:rPr lang="ru-RU" sz="3200" dirty="0" err="1">
                <a:solidFill>
                  <a:prstClr val="black"/>
                </a:solidFill>
                <a:latin typeface="Arial" charset="0"/>
              </a:rPr>
              <a:t>дру</a:t>
            </a:r>
            <a:r>
              <a:rPr lang="ru-RU" sz="3200" dirty="0">
                <a:solidFill>
                  <a:prstClr val="black"/>
                </a:solidFill>
                <a:latin typeface="Arial" charset="0"/>
              </a:rPr>
              <a:t>…,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>
                <a:solidFill>
                  <a:prstClr val="black"/>
                </a:solidFill>
                <a:latin typeface="Arial" charset="0"/>
              </a:rPr>
              <a:t>А зовусь я просто - …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072063" y="3929063"/>
            <a:ext cx="3143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>
                <a:solidFill>
                  <a:prstClr val="black"/>
                </a:solidFill>
                <a:latin typeface="Arial" charset="0"/>
              </a:rPr>
              <a:t>ЛУК</a:t>
            </a:r>
          </a:p>
        </p:txBody>
      </p:sp>
    </p:spTree>
    <p:extLst>
      <p:ext uri="{BB962C8B-B14F-4D97-AF65-F5344CB8AC3E}">
        <p14:creationId xmlns:p14="http://schemas.microsoft.com/office/powerpoint/2010/main" val="118276429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9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221288"/>
            <a:ext cx="4675188" cy="16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73" descr="Крош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50" y="357188"/>
            <a:ext cx="119697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TextBox 3"/>
          <p:cNvSpPr txBox="1">
            <a:spLocks noChangeArrowheads="1"/>
          </p:cNvSpPr>
          <p:nvPr/>
        </p:nvSpPr>
        <p:spPr bwMode="auto">
          <a:xfrm>
            <a:off x="500063" y="1285875"/>
            <a:ext cx="74295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solidFill>
                  <a:prstClr val="black"/>
                </a:solidFill>
                <a:latin typeface="Arial" charset="0"/>
              </a:rPr>
              <a:t>Просыпаюсь утром рано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solidFill>
                  <a:prstClr val="black"/>
                </a:solidFill>
                <a:latin typeface="Arial" charset="0"/>
              </a:rPr>
              <a:t>Вместе с солнышком румяным,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solidFill>
                  <a:prstClr val="black"/>
                </a:solidFill>
                <a:latin typeface="Arial" charset="0"/>
              </a:rPr>
              <a:t>Заправляю сам кроватку,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solidFill>
                  <a:prstClr val="black"/>
                </a:solidFill>
                <a:latin typeface="Arial" charset="0"/>
              </a:rPr>
              <a:t>Быстро делаю…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072063" y="3929063"/>
            <a:ext cx="3143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>
                <a:solidFill>
                  <a:prstClr val="black"/>
                </a:solidFill>
                <a:latin typeface="Arial" charset="0"/>
              </a:rPr>
              <a:t>ЗАРЯДКУ</a:t>
            </a:r>
          </a:p>
        </p:txBody>
      </p:sp>
      <p:sp>
        <p:nvSpPr>
          <p:cNvPr id="6" name="Управляющая кнопка: назад 5">
            <a:hlinkClick r:id="rId5" action="ppaction://hlinksldjump" highlightClick="1"/>
          </p:cNvPr>
          <p:cNvSpPr/>
          <p:nvPr/>
        </p:nvSpPr>
        <p:spPr>
          <a:xfrm>
            <a:off x="8215313" y="6286500"/>
            <a:ext cx="642937" cy="357188"/>
          </a:xfrm>
          <a:prstGeom prst="actionButtonBackPrevious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82408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9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221288"/>
            <a:ext cx="4675188" cy="16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73" descr="Крош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50" y="357188"/>
            <a:ext cx="119697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TextBox 3"/>
          <p:cNvSpPr txBox="1">
            <a:spLocks noChangeArrowheads="1"/>
          </p:cNvSpPr>
          <p:nvPr/>
        </p:nvSpPr>
        <p:spPr bwMode="auto">
          <a:xfrm>
            <a:off x="428625" y="1071563"/>
            <a:ext cx="7215188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>
                <a:solidFill>
                  <a:prstClr val="black"/>
                </a:solidFill>
                <a:latin typeface="Arial" charset="0"/>
              </a:rPr>
              <a:t>По полотняной стране,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>
                <a:solidFill>
                  <a:prstClr val="black"/>
                </a:solidFill>
                <a:latin typeface="Arial" charset="0"/>
              </a:rPr>
              <a:t>По реке простыне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>
                <a:solidFill>
                  <a:prstClr val="black"/>
                </a:solidFill>
                <a:latin typeface="Arial" charset="0"/>
              </a:rPr>
              <a:t>Плывёт парохо…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>
                <a:solidFill>
                  <a:prstClr val="black"/>
                </a:solidFill>
                <a:latin typeface="Arial" charset="0"/>
              </a:rPr>
              <a:t>То наза…, то вперё….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>
                <a:solidFill>
                  <a:prstClr val="black"/>
                </a:solidFill>
                <a:latin typeface="Arial" charset="0"/>
              </a:rPr>
              <a:t>А за ним такая гла…ь,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>
                <a:solidFill>
                  <a:prstClr val="black"/>
                </a:solidFill>
                <a:latin typeface="Arial" charset="0"/>
              </a:rPr>
              <a:t>Что и зыби не видать.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072063" y="4572000"/>
            <a:ext cx="3143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>
                <a:solidFill>
                  <a:prstClr val="black"/>
                </a:solidFill>
                <a:latin typeface="Arial" charset="0"/>
              </a:rPr>
              <a:t>УТЮГ</a:t>
            </a:r>
          </a:p>
        </p:txBody>
      </p:sp>
    </p:spTree>
    <p:extLst>
      <p:ext uri="{BB962C8B-B14F-4D97-AF65-F5344CB8AC3E}">
        <p14:creationId xmlns:p14="http://schemas.microsoft.com/office/powerpoint/2010/main" val="37645007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xfrm>
            <a:off x="661488" y="764704"/>
            <a:ext cx="7024744" cy="1143000"/>
          </a:xfrm>
        </p:spPr>
        <p:txBody>
          <a:bodyPr/>
          <a:lstStyle/>
          <a:p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Домашнее задание:</a:t>
            </a:r>
            <a:endParaRPr lang="ru-RU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9459" name="Rectangle 3"/>
          <p:cNvSpPr>
            <a:spLocks noGrp="1"/>
          </p:cNvSpPr>
          <p:nvPr>
            <p:ph idx="1"/>
          </p:nvPr>
        </p:nvSpPr>
        <p:spPr>
          <a:xfrm>
            <a:off x="467544" y="1916832"/>
            <a:ext cx="6777317" cy="3508977"/>
          </a:xfrm>
        </p:spPr>
        <p:txBody>
          <a:bodyPr/>
          <a:lstStyle/>
          <a:p>
            <a:r>
              <a:rPr lang="ru-RU" sz="2800" b="1" i="1" dirty="0">
                <a:solidFill>
                  <a:srgbClr val="3E3D2D"/>
                </a:solidFill>
              </a:rPr>
              <a:t>Подберите 5 названий зверей с парной согласной на конце и 5 названий птиц с парной согласной на конце слова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2956" y="2766582"/>
            <a:ext cx="2052000" cy="3652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189187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018" y="511843"/>
            <a:ext cx="6048375" cy="2316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828006"/>
            <a:ext cx="2880000" cy="3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695371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Картинка 270 из 17727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12912"/>
          <a:stretch>
            <a:fillRect/>
          </a:stretch>
        </p:blipFill>
        <p:spPr bwMode="auto">
          <a:xfrm>
            <a:off x="457200" y="609600"/>
            <a:ext cx="8077200" cy="6484938"/>
          </a:xfrm>
          <a:prstGeom prst="rect">
            <a:avLst/>
          </a:prstGeom>
          <a:noFill/>
        </p:spPr>
      </p:pic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1295400" y="1219200"/>
            <a:ext cx="6705600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sz="3800" b="1" i="1">
                <a:solidFill>
                  <a:prstClr val="whit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Минутка чистописания:</a:t>
            </a:r>
          </a:p>
        </p:txBody>
      </p:sp>
      <p:sp>
        <p:nvSpPr>
          <p:cNvPr id="10248" name="Rectangle 8"/>
          <p:cNvSpPr>
            <a:spLocks noGrp="1"/>
          </p:cNvSpPr>
          <p:nvPr>
            <p:ph idx="1"/>
          </p:nvPr>
        </p:nvSpPr>
        <p:spPr>
          <a:xfrm>
            <a:off x="1752600" y="2057400"/>
            <a:ext cx="5791200" cy="3581400"/>
          </a:xfrm>
        </p:spPr>
        <p:txBody>
          <a:bodyPr>
            <a:normAutofit fontScale="92500"/>
          </a:bodyPr>
          <a:lstStyle/>
          <a:p>
            <a:pPr>
              <a:buFont typeface="Arial" charset="0"/>
              <a:buNone/>
            </a:pPr>
            <a:r>
              <a:rPr lang="ru-RU" sz="4000" b="1" dirty="0" smtClean="0">
                <a:solidFill>
                  <a:schemeClr val="bg1"/>
                </a:solidFill>
                <a:latin typeface="Monotype Corsiva" pitchFamily="66" charset="0"/>
              </a:rPr>
              <a:t>Мм  им  </a:t>
            </a:r>
            <a:r>
              <a:rPr lang="ru-RU" sz="4000" b="1" dirty="0" err="1" smtClean="0">
                <a:solidFill>
                  <a:schemeClr val="bg1"/>
                </a:solidFill>
                <a:latin typeface="Monotype Corsiva" pitchFamily="66" charset="0"/>
              </a:rPr>
              <a:t>ам</a:t>
            </a:r>
            <a:r>
              <a:rPr lang="ru-RU" sz="4000" b="1" dirty="0" smtClean="0">
                <a:solidFill>
                  <a:schemeClr val="bg1"/>
                </a:solidFill>
                <a:latin typeface="Monotype Corsiva" pitchFamily="66" charset="0"/>
              </a:rPr>
              <a:t>  </a:t>
            </a:r>
            <a:r>
              <a:rPr lang="ru-RU" sz="4000" b="1" dirty="0" err="1" smtClean="0">
                <a:solidFill>
                  <a:schemeClr val="bg1"/>
                </a:solidFill>
                <a:latin typeface="Monotype Corsiva" pitchFamily="66" charset="0"/>
              </a:rPr>
              <a:t>ом</a:t>
            </a:r>
            <a:r>
              <a:rPr lang="ru-RU" sz="4000" b="1" dirty="0" smtClean="0">
                <a:solidFill>
                  <a:schemeClr val="bg1"/>
                </a:solidFill>
                <a:latin typeface="Monotype Corsiva" pitchFamily="66" charset="0"/>
              </a:rPr>
              <a:t>  ум  </a:t>
            </a:r>
            <a:r>
              <a:rPr lang="ru-RU" sz="4000" b="1" dirty="0" err="1" smtClean="0">
                <a:solidFill>
                  <a:schemeClr val="bg1"/>
                </a:solidFill>
                <a:latin typeface="Monotype Corsiva" pitchFamily="66" charset="0"/>
              </a:rPr>
              <a:t>ым</a:t>
            </a:r>
            <a:r>
              <a:rPr lang="ru-RU" sz="4000" b="1" dirty="0" smtClean="0">
                <a:solidFill>
                  <a:schemeClr val="bg1"/>
                </a:solidFill>
                <a:latin typeface="Monotype Corsiva" pitchFamily="66" charset="0"/>
              </a:rPr>
              <a:t>  ям  мя</a:t>
            </a:r>
            <a:endParaRPr lang="ru-RU" sz="4000" b="1" dirty="0">
              <a:solidFill>
                <a:schemeClr val="bg1"/>
              </a:solidFill>
              <a:latin typeface="Monotype Corsiva" pitchFamily="66" charset="0"/>
            </a:endParaRPr>
          </a:p>
          <a:p>
            <a:pPr>
              <a:buFont typeface="Arial" charset="0"/>
              <a:buNone/>
            </a:pPr>
            <a:r>
              <a:rPr lang="ru-RU" sz="4000" b="1" dirty="0" smtClean="0">
                <a:solidFill>
                  <a:schemeClr val="bg1"/>
                </a:solidFill>
                <a:latin typeface="Monotype Corsiva" pitchFamily="66" charset="0"/>
              </a:rPr>
              <a:t>Мороз, медведь, морковь</a:t>
            </a:r>
          </a:p>
          <a:p>
            <a:pPr>
              <a:buFont typeface="Arial" charset="0"/>
              <a:buNone/>
            </a:pPr>
            <a:r>
              <a:rPr lang="ru-RU" sz="4000" b="1" dirty="0" smtClean="0">
                <a:solidFill>
                  <a:schemeClr val="bg1"/>
                </a:solidFill>
                <a:latin typeface="Monotype Corsiva" pitchFamily="66" charset="0"/>
              </a:rPr>
              <a:t>Слон, лев, шакал и бегемот  с утра отправились  в поход.</a:t>
            </a:r>
            <a:endParaRPr lang="ru-RU" sz="4000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10249" name="Line 9"/>
          <p:cNvSpPr>
            <a:spLocks noChangeShapeType="1"/>
          </p:cNvSpPr>
          <p:nvPr/>
        </p:nvSpPr>
        <p:spPr bwMode="auto">
          <a:xfrm>
            <a:off x="6781800" y="2667000"/>
            <a:ext cx="30480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251" name="Line 11"/>
          <p:cNvSpPr>
            <a:spLocks noChangeShapeType="1"/>
          </p:cNvSpPr>
          <p:nvPr/>
        </p:nvSpPr>
        <p:spPr bwMode="auto">
          <a:xfrm>
            <a:off x="2438400" y="3352800"/>
            <a:ext cx="30480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243701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9" grpId="0" animBg="1"/>
      <p:bldP spid="1025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/>
          </p:cNvSpPr>
          <p:nvPr>
            <p:ph type="title"/>
          </p:nvPr>
        </p:nvSpPr>
        <p:spPr>
          <a:xfrm>
            <a:off x="2130919" y="271030"/>
            <a:ext cx="6553200" cy="1143000"/>
          </a:xfrm>
        </p:spPr>
        <p:txBody>
          <a:bodyPr>
            <a:normAutofit fontScale="90000"/>
          </a:bodyPr>
          <a:lstStyle/>
          <a:p>
            <a:r>
              <a:rPr lang="ru-RU" sz="3200" b="1" i="1" dirty="0">
                <a:solidFill>
                  <a:schemeClr val="accent1">
                    <a:lumMod val="50000"/>
                  </a:schemeClr>
                </a:solidFill>
              </a:rPr>
              <a:t>Дайте полную характеристику данным буквам</a:t>
            </a:r>
          </a:p>
        </p:txBody>
      </p:sp>
      <p:sp>
        <p:nvSpPr>
          <p:cNvPr id="22531" name="Rectangle 3"/>
          <p:cNvSpPr>
            <a:spLocks noGrp="1"/>
          </p:cNvSpPr>
          <p:nvPr>
            <p:ph idx="1"/>
          </p:nvPr>
        </p:nvSpPr>
        <p:spPr>
          <a:xfrm>
            <a:off x="533400" y="2057400"/>
            <a:ext cx="8229600" cy="4525963"/>
          </a:xfrm>
        </p:spPr>
        <p:txBody>
          <a:bodyPr/>
          <a:lstStyle/>
          <a:p>
            <a:endParaRPr lang="ru-RU"/>
          </a:p>
        </p:txBody>
      </p:sp>
      <p:pic>
        <p:nvPicPr>
          <p:cNvPr id="22532" name="Picture 4" descr="1EC08131"/>
          <p:cNvPicPr>
            <a:picLocks noChangeAspect="1" noChangeArrowheads="1"/>
          </p:cNvPicPr>
          <p:nvPr/>
        </p:nvPicPr>
        <p:blipFill>
          <a:blip r:embed="rId2" cstate="print"/>
          <a:srcRect t="23077"/>
          <a:stretch>
            <a:fillRect/>
          </a:stretch>
        </p:blipFill>
        <p:spPr bwMode="auto">
          <a:xfrm>
            <a:off x="337971" y="1412776"/>
            <a:ext cx="4325306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5" descr="56F1ED4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1483" y="1634523"/>
            <a:ext cx="4555855" cy="391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6" descr="1EC08131"/>
          <p:cNvPicPr>
            <a:picLocks noChangeAspect="1" noChangeArrowheads="1"/>
          </p:cNvPicPr>
          <p:nvPr/>
        </p:nvPicPr>
        <p:blipFill>
          <a:blip r:embed="rId2" cstate="print"/>
          <a:srcRect l="42078" r="9351" b="76250"/>
          <a:stretch>
            <a:fillRect/>
          </a:stretch>
        </p:blipFill>
        <p:spPr bwMode="auto">
          <a:xfrm>
            <a:off x="0" y="271030"/>
            <a:ext cx="2160588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4375122" y="5458544"/>
            <a:ext cx="45720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prstClr val="black"/>
                </a:solidFill>
                <a:latin typeface="Arial" charset="0"/>
              </a:rPr>
              <a:t>Какие еще парные согласные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prstClr val="black"/>
                </a:solidFill>
                <a:latin typeface="Arial" charset="0"/>
              </a:rPr>
              <a:t>вы знаете?</a:t>
            </a:r>
          </a:p>
        </p:txBody>
      </p:sp>
    </p:spTree>
    <p:extLst>
      <p:ext uri="{BB962C8B-B14F-4D97-AF65-F5344CB8AC3E}">
        <p14:creationId xmlns:p14="http://schemas.microsoft.com/office/powerpoint/2010/main" val="282865437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Grp="1"/>
          </p:cNvSpPr>
          <p:nvPr>
            <p:ph type="title"/>
          </p:nvPr>
        </p:nvSpPr>
        <p:spPr>
          <a:xfrm>
            <a:off x="179512" y="0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tx2">
                    <a:lumMod val="50000"/>
                  </a:schemeClr>
                </a:solidFill>
              </a:rPr>
              <a:t>Определите тему урока</a:t>
            </a: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0" y="4953000"/>
            <a:ext cx="9144000" cy="1905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>
                <a:solidFill>
                  <a:prstClr val="white"/>
                </a:solidFill>
                <a:latin typeface="Arial" charset="0"/>
              </a:rPr>
              <a:t> обобщить знания о  различных способах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000" b="1">
                <a:solidFill>
                  <a:prstClr val="white"/>
                </a:solidFill>
                <a:latin typeface="Arial" charset="0"/>
              </a:rPr>
              <a:t>проверки парных звонких и глухих согласных</a:t>
            </a:r>
          </a:p>
        </p:txBody>
      </p:sp>
      <p:sp>
        <p:nvSpPr>
          <p:cNvPr id="11270" name="WordArt 6"/>
          <p:cNvSpPr>
            <a:spLocks noChangeArrowheads="1" noChangeShapeType="1" noTextEdit="1"/>
          </p:cNvSpPr>
          <p:nvPr/>
        </p:nvSpPr>
        <p:spPr bwMode="auto">
          <a:xfrm>
            <a:off x="762000" y="4191000"/>
            <a:ext cx="16764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i="1" kern="10" dirty="0">
                <a:ln w="19050">
                  <a:noFill/>
                  <a:round/>
                  <a:headEnd/>
                  <a:tailEnd/>
                </a:ln>
                <a:solidFill>
                  <a:schemeClr val="tx2">
                    <a:lumMod val="50000"/>
                  </a:schemeClr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ЦЕЛЬ: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1856" y="747709"/>
            <a:ext cx="5380372" cy="421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572000" y="747706"/>
            <a:ext cx="425625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4000" b="1" dirty="0">
                <a:solidFill>
                  <a:srgbClr val="3E3D2D">
                    <a:lumMod val="50000"/>
                  </a:srgbClr>
                </a:solidFill>
                <a:latin typeface="Comic Sans MS" pitchFamily="66" charset="0"/>
              </a:rPr>
              <a:t>Правописание парных глухих и звонких согласных на конце слов</a:t>
            </a:r>
          </a:p>
        </p:txBody>
      </p:sp>
    </p:spTree>
    <p:extLst>
      <p:ext uri="{BB962C8B-B14F-4D97-AF65-F5344CB8AC3E}">
        <p14:creationId xmlns:p14="http://schemas.microsoft.com/office/powerpoint/2010/main" val="33966080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2"/>
          <p:cNvGrpSpPr>
            <a:grpSpLocks/>
          </p:cNvGrpSpPr>
          <p:nvPr/>
        </p:nvGrpSpPr>
        <p:grpSpPr bwMode="auto">
          <a:xfrm>
            <a:off x="6171566" y="0"/>
            <a:ext cx="2664421" cy="6525344"/>
            <a:chOff x="3878" y="0"/>
            <a:chExt cx="1769" cy="4229"/>
          </a:xfrm>
        </p:grpSpPr>
        <p:pic>
          <p:nvPicPr>
            <p:cNvPr id="15363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878" y="0"/>
              <a:ext cx="1769" cy="32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5364" name="Picture 4" descr="Рисунок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878" y="3203"/>
              <a:ext cx="1769" cy="1026"/>
            </a:xfrm>
            <a:prstGeom prst="rect">
              <a:avLst/>
            </a:prstGeom>
            <a:noFill/>
          </p:spPr>
        </p:pic>
        <p:sp>
          <p:nvSpPr>
            <p:cNvPr id="15365" name="Oval 5"/>
            <p:cNvSpPr>
              <a:spLocks noChangeArrowheads="1"/>
            </p:cNvSpPr>
            <p:nvPr/>
          </p:nvSpPr>
          <p:spPr bwMode="auto">
            <a:xfrm>
              <a:off x="4377" y="3657"/>
              <a:ext cx="181" cy="272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b="1">
                  <a:solidFill>
                    <a:prstClr val="black"/>
                  </a:solidFill>
                  <a:latin typeface="Arial" charset="0"/>
                </a:rPr>
                <a:t>ж</a:t>
              </a:r>
            </a:p>
          </p:txBody>
        </p:sp>
        <p:sp>
          <p:nvSpPr>
            <p:cNvPr id="15366" name="Oval 6"/>
            <p:cNvSpPr>
              <a:spLocks noChangeArrowheads="1"/>
            </p:cNvSpPr>
            <p:nvPr/>
          </p:nvSpPr>
          <p:spPr bwMode="auto">
            <a:xfrm>
              <a:off x="4967" y="3657"/>
              <a:ext cx="181" cy="272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b="1">
                  <a:solidFill>
                    <a:prstClr val="black"/>
                  </a:solidFill>
                  <a:latin typeface="Arial" charset="0"/>
                </a:rPr>
                <a:t>ш</a:t>
              </a:r>
            </a:p>
          </p:txBody>
        </p:sp>
      </p:grpSp>
      <p:sp>
        <p:nvSpPr>
          <p:cNvPr id="15368" name="Rectangle 8"/>
          <p:cNvSpPr>
            <a:spLocks noGrp="1"/>
          </p:cNvSpPr>
          <p:nvPr>
            <p:ph type="title"/>
          </p:nvPr>
        </p:nvSpPr>
        <p:spPr>
          <a:xfrm>
            <a:off x="179512" y="476672"/>
            <a:ext cx="8229600" cy="1143000"/>
          </a:xfrm>
        </p:spPr>
        <p:txBody>
          <a:bodyPr/>
          <a:lstStyle/>
          <a:p>
            <a:pPr algn="l"/>
            <a:r>
              <a:rPr lang="ru-RU" sz="3200" b="1" i="1" dirty="0">
                <a:solidFill>
                  <a:srgbClr val="C00000"/>
                </a:solidFill>
              </a:rPr>
              <a:t>Как проверить парный согласный?</a:t>
            </a:r>
          </a:p>
        </p:txBody>
      </p:sp>
      <p:sp>
        <p:nvSpPr>
          <p:cNvPr id="15367" name="Rectangle 7"/>
          <p:cNvSpPr>
            <a:spLocks noGrp="1"/>
          </p:cNvSpPr>
          <p:nvPr>
            <p:ph idx="1"/>
          </p:nvPr>
        </p:nvSpPr>
        <p:spPr>
          <a:xfrm>
            <a:off x="611560" y="1772816"/>
            <a:ext cx="7620000" cy="449580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b="1" dirty="0"/>
              <a:t>Если слышишь парный звук,</a:t>
            </a:r>
          </a:p>
          <a:p>
            <a:pPr>
              <a:buFont typeface="Arial" charset="0"/>
              <a:buNone/>
            </a:pPr>
            <a:r>
              <a:rPr lang="ru-RU" b="1" dirty="0"/>
              <a:t>Будь внимательным, мой друг.</a:t>
            </a:r>
          </a:p>
          <a:p>
            <a:pPr>
              <a:buFont typeface="Arial" charset="0"/>
              <a:buNone/>
            </a:pPr>
            <a:r>
              <a:rPr lang="ru-RU" b="1" dirty="0"/>
              <a:t>Звук согласный проверяй,</a:t>
            </a:r>
          </a:p>
          <a:p>
            <a:pPr>
              <a:buFont typeface="Arial" charset="0"/>
              <a:buNone/>
            </a:pPr>
            <a:r>
              <a:rPr lang="ru-RU" b="1" dirty="0"/>
              <a:t>Рядом гласный подставляй!</a:t>
            </a:r>
          </a:p>
        </p:txBody>
      </p:sp>
    </p:spTree>
    <p:extLst>
      <p:ext uri="{BB962C8B-B14F-4D97-AF65-F5344CB8AC3E}">
        <p14:creationId xmlns:p14="http://schemas.microsoft.com/office/powerpoint/2010/main" val="154600293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3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53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53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609600" indent="-609600">
              <a:lnSpc>
                <a:spcPct val="90000"/>
              </a:lnSpc>
              <a:buFont typeface="Arial" charset="0"/>
              <a:buAutoNum type="arabicPeriod"/>
            </a:pPr>
            <a:r>
              <a:rPr lang="ru-RU" sz="2800" dirty="0"/>
              <a:t>С глухим шипящим кругл, </a:t>
            </a:r>
          </a:p>
          <a:p>
            <a:pPr marL="609600" indent="-609600">
              <a:lnSpc>
                <a:spcPct val="90000"/>
              </a:lnSpc>
              <a:buFont typeface="Arial" charset="0"/>
              <a:buNone/>
            </a:pPr>
            <a:r>
              <a:rPr lang="ru-RU" sz="2800" dirty="0"/>
              <a:t>как мячик, со звонким – как огонь</a:t>
            </a:r>
          </a:p>
          <a:p>
            <a:pPr marL="609600" indent="-609600">
              <a:lnSpc>
                <a:spcPct val="90000"/>
              </a:lnSpc>
              <a:buFont typeface="Arial" charset="0"/>
              <a:buNone/>
            </a:pPr>
            <a:r>
              <a:rPr lang="ru-RU" sz="2800" dirty="0"/>
              <a:t> горячий. </a:t>
            </a:r>
          </a:p>
          <a:p>
            <a:pPr marL="609600" indent="-609600">
              <a:lnSpc>
                <a:spcPct val="90000"/>
              </a:lnSpc>
              <a:buFont typeface="Arial" charset="0"/>
              <a:buNone/>
            </a:pPr>
            <a:r>
              <a:rPr lang="ru-RU" sz="2800" b="1" dirty="0"/>
              <a:t>(шар – жар)</a:t>
            </a:r>
          </a:p>
          <a:p>
            <a:pPr marL="609600" indent="-609600">
              <a:lnSpc>
                <a:spcPct val="90000"/>
              </a:lnSpc>
              <a:buFont typeface="Arial" charset="0"/>
              <a:buNone/>
            </a:pPr>
            <a:endParaRPr lang="ru-RU" sz="2800" b="1" dirty="0"/>
          </a:p>
          <a:p>
            <a:pPr marL="609600" indent="-609600">
              <a:lnSpc>
                <a:spcPct val="90000"/>
              </a:lnSpc>
              <a:buFont typeface="Arial" charset="0"/>
              <a:buNone/>
            </a:pPr>
            <a:r>
              <a:rPr lang="ru-RU" sz="2800" dirty="0"/>
              <a:t>2. Когда я с </a:t>
            </a:r>
            <a:r>
              <a:rPr lang="ru-RU" sz="2800" b="1" dirty="0">
                <a:solidFill>
                  <a:srgbClr val="FF3300"/>
                </a:solidFill>
              </a:rPr>
              <a:t>д</a:t>
            </a:r>
            <a:r>
              <a:rPr lang="ru-RU" sz="2800" dirty="0"/>
              <a:t>, меня сорвут, когда я с </a:t>
            </a:r>
            <a:r>
              <a:rPr lang="ru-RU" sz="2800" b="1" dirty="0">
                <a:solidFill>
                  <a:srgbClr val="FF3300"/>
                </a:solidFill>
              </a:rPr>
              <a:t>т</a:t>
            </a:r>
            <a:r>
              <a:rPr lang="ru-RU" sz="2800" dirty="0"/>
              <a:t>, на мне плывут</a:t>
            </a:r>
          </a:p>
          <a:p>
            <a:pPr marL="609600" indent="-609600">
              <a:lnSpc>
                <a:spcPct val="90000"/>
              </a:lnSpc>
              <a:buFont typeface="Arial" charset="0"/>
              <a:buNone/>
            </a:pPr>
            <a:r>
              <a:rPr lang="ru-RU" sz="2800" b="1" dirty="0"/>
              <a:t>(плод – плот)</a:t>
            </a:r>
          </a:p>
          <a:p>
            <a:pPr marL="609600" indent="-609600">
              <a:lnSpc>
                <a:spcPct val="90000"/>
              </a:lnSpc>
              <a:buFont typeface="Arial" charset="0"/>
              <a:buNone/>
            </a:pPr>
            <a:r>
              <a:rPr lang="ru-RU" sz="2800" dirty="0"/>
              <a:t>3. С глухим – заразная болезнь, со звонким ты ко мне в корзинку лезь </a:t>
            </a:r>
          </a:p>
          <a:p>
            <a:pPr marL="609600" indent="-609600">
              <a:lnSpc>
                <a:spcPct val="90000"/>
              </a:lnSpc>
              <a:buFont typeface="Arial" charset="0"/>
              <a:buNone/>
            </a:pPr>
            <a:r>
              <a:rPr lang="ru-RU" sz="2800" b="1" dirty="0"/>
              <a:t>(грипп - гриб)</a:t>
            </a:r>
          </a:p>
          <a:p>
            <a:pPr marL="609600" indent="-609600">
              <a:lnSpc>
                <a:spcPct val="90000"/>
              </a:lnSpc>
              <a:buFont typeface="Arial" charset="0"/>
              <a:buNone/>
            </a:pPr>
            <a:endParaRPr lang="ru-RU" sz="2800" b="1" dirty="0"/>
          </a:p>
        </p:txBody>
      </p:sp>
      <p:sp>
        <p:nvSpPr>
          <p:cNvPr id="20486" name="WordArt 6"/>
          <p:cNvSpPr>
            <a:spLocks noChangeArrowheads="1" noChangeShapeType="1" noTextEdit="1"/>
          </p:cNvSpPr>
          <p:nvPr/>
        </p:nvSpPr>
        <p:spPr bwMode="auto">
          <a:xfrm>
            <a:off x="1600200" y="304800"/>
            <a:ext cx="5334000" cy="828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kern="10" dirty="0">
                <a:ln w="12700">
                  <a:solidFill>
                    <a:prstClr val="black"/>
                  </a:solidFill>
                  <a:round/>
                  <a:headEnd/>
                  <a:tailEnd/>
                </a:ln>
                <a:solidFill>
                  <a:schemeClr val="tx2">
                    <a:lumMod val="50000"/>
                  </a:schemeClr>
                </a:soli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Загадки-шутки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1628800"/>
            <a:ext cx="1548000" cy="2441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701792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Arial" charset="0"/>
              </a:rPr>
              <a:t>Работаем с учебником</a:t>
            </a:r>
          </a:p>
        </p:txBody>
      </p:sp>
      <p:sp>
        <p:nvSpPr>
          <p:cNvPr id="17411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sz="4400" b="1" dirty="0"/>
              <a:t>С. </a:t>
            </a:r>
            <a:r>
              <a:rPr lang="ru-RU" sz="4400" b="1" dirty="0" smtClean="0"/>
              <a:t>110, </a:t>
            </a:r>
            <a:r>
              <a:rPr lang="ru-RU" sz="4400" b="1" dirty="0"/>
              <a:t>упр. </a:t>
            </a:r>
            <a:r>
              <a:rPr lang="ru-RU" sz="4400" b="1" dirty="0" smtClean="0"/>
              <a:t>№138</a:t>
            </a:r>
            <a:endParaRPr lang="ru-RU" sz="44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41349"/>
            <a:ext cx="4248000" cy="313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777693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6823075" y="2889250"/>
            <a:ext cx="431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?</a:t>
            </a:r>
            <a:endParaRPr lang="ru-RU" sz="2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7272338" y="5680075"/>
            <a:ext cx="431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?</a:t>
            </a:r>
            <a:endParaRPr lang="ru-RU" sz="2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6804025" y="5661025"/>
            <a:ext cx="431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?</a:t>
            </a:r>
            <a:endParaRPr lang="ru-RU" sz="2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6373813" y="5661025"/>
            <a:ext cx="431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?</a:t>
            </a:r>
            <a:endParaRPr lang="ru-RU" sz="2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5940425" y="5676900"/>
            <a:ext cx="431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?</a:t>
            </a:r>
            <a:endParaRPr lang="ru-RU" sz="2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5472113" y="5680075"/>
            <a:ext cx="431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?</a:t>
            </a:r>
            <a:endParaRPr lang="ru-RU" sz="2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7308850" y="4706938"/>
            <a:ext cx="431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?</a:t>
            </a:r>
            <a:endParaRPr lang="ru-RU" sz="2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6875463" y="4706938"/>
            <a:ext cx="431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?</a:t>
            </a:r>
            <a:endParaRPr lang="ru-RU" sz="2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6443663" y="4706938"/>
            <a:ext cx="431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?</a:t>
            </a:r>
            <a:endParaRPr lang="ru-RU" sz="2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6011863" y="4689475"/>
            <a:ext cx="431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?</a:t>
            </a:r>
            <a:endParaRPr lang="ru-RU" sz="2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5562600" y="4689475"/>
            <a:ext cx="431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?</a:t>
            </a:r>
            <a:endParaRPr lang="ru-RU" sz="2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349" name="Text Box 13"/>
          <p:cNvSpPr txBox="1">
            <a:spLocks noChangeArrowheads="1"/>
          </p:cNvSpPr>
          <p:nvPr/>
        </p:nvSpPr>
        <p:spPr bwMode="auto">
          <a:xfrm>
            <a:off x="6911975" y="3789363"/>
            <a:ext cx="431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?</a:t>
            </a:r>
            <a:endParaRPr lang="ru-RU" sz="2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6462713" y="3789363"/>
            <a:ext cx="431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?</a:t>
            </a:r>
            <a:endParaRPr lang="ru-RU" sz="2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5562600" y="3789363"/>
            <a:ext cx="431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?</a:t>
            </a:r>
            <a:endParaRPr lang="ru-RU" sz="2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352" name="Text Box 16"/>
          <p:cNvSpPr txBox="1">
            <a:spLocks noChangeArrowheads="1"/>
          </p:cNvSpPr>
          <p:nvPr/>
        </p:nvSpPr>
        <p:spPr bwMode="auto">
          <a:xfrm>
            <a:off x="7272338" y="2889250"/>
            <a:ext cx="431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?</a:t>
            </a:r>
            <a:endParaRPr lang="ru-RU" sz="2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353" name="Text Box 17"/>
          <p:cNvSpPr txBox="1">
            <a:spLocks noChangeArrowheads="1"/>
          </p:cNvSpPr>
          <p:nvPr/>
        </p:nvSpPr>
        <p:spPr bwMode="auto">
          <a:xfrm>
            <a:off x="5922963" y="2889250"/>
            <a:ext cx="431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?</a:t>
            </a:r>
            <a:endParaRPr lang="ru-RU" sz="2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354" name="Text Box 18"/>
          <p:cNvSpPr txBox="1">
            <a:spLocks noChangeArrowheads="1"/>
          </p:cNvSpPr>
          <p:nvPr/>
        </p:nvSpPr>
        <p:spPr bwMode="auto">
          <a:xfrm>
            <a:off x="5472113" y="2889250"/>
            <a:ext cx="431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?</a:t>
            </a:r>
            <a:endParaRPr lang="ru-RU" sz="2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355" name="Text Box 19"/>
          <p:cNvSpPr txBox="1">
            <a:spLocks noChangeArrowheads="1"/>
          </p:cNvSpPr>
          <p:nvPr/>
        </p:nvSpPr>
        <p:spPr bwMode="auto">
          <a:xfrm>
            <a:off x="8226425" y="2008188"/>
            <a:ext cx="431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?</a:t>
            </a:r>
            <a:endParaRPr lang="ru-RU" sz="2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356" name="Text Box 20"/>
          <p:cNvSpPr txBox="1">
            <a:spLocks noChangeArrowheads="1"/>
          </p:cNvSpPr>
          <p:nvPr/>
        </p:nvSpPr>
        <p:spPr bwMode="auto">
          <a:xfrm>
            <a:off x="7775575" y="2008188"/>
            <a:ext cx="431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?</a:t>
            </a:r>
            <a:endParaRPr lang="ru-RU" sz="2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357" name="Text Box 21"/>
          <p:cNvSpPr txBox="1">
            <a:spLocks noChangeArrowheads="1"/>
          </p:cNvSpPr>
          <p:nvPr/>
        </p:nvSpPr>
        <p:spPr bwMode="auto">
          <a:xfrm>
            <a:off x="7326313" y="2008188"/>
            <a:ext cx="431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?</a:t>
            </a:r>
            <a:endParaRPr lang="ru-RU" sz="2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358" name="Text Box 22"/>
          <p:cNvSpPr txBox="1">
            <a:spLocks noChangeArrowheads="1"/>
          </p:cNvSpPr>
          <p:nvPr/>
        </p:nvSpPr>
        <p:spPr bwMode="auto">
          <a:xfrm>
            <a:off x="6840538" y="2008188"/>
            <a:ext cx="431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?</a:t>
            </a:r>
            <a:endParaRPr lang="ru-RU" sz="2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359" name="Text Box 23"/>
          <p:cNvSpPr txBox="1">
            <a:spLocks noChangeArrowheads="1"/>
          </p:cNvSpPr>
          <p:nvPr/>
        </p:nvSpPr>
        <p:spPr bwMode="auto">
          <a:xfrm>
            <a:off x="6407150" y="2008188"/>
            <a:ext cx="431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?</a:t>
            </a:r>
            <a:endParaRPr lang="ru-RU" sz="2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360" name="Text Box 24"/>
          <p:cNvSpPr txBox="1">
            <a:spLocks noChangeArrowheads="1"/>
          </p:cNvSpPr>
          <p:nvPr/>
        </p:nvSpPr>
        <p:spPr bwMode="auto">
          <a:xfrm>
            <a:off x="5975350" y="2008188"/>
            <a:ext cx="431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?</a:t>
            </a:r>
            <a:endParaRPr lang="ru-RU" sz="2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361" name="Text Box 25"/>
          <p:cNvSpPr txBox="1">
            <a:spLocks noChangeArrowheads="1"/>
          </p:cNvSpPr>
          <p:nvPr/>
        </p:nvSpPr>
        <p:spPr bwMode="auto">
          <a:xfrm>
            <a:off x="5543550" y="2008188"/>
            <a:ext cx="431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?</a:t>
            </a:r>
            <a:endParaRPr lang="ru-RU" sz="2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362" name="Text Box 26"/>
          <p:cNvSpPr txBox="1">
            <a:spLocks noChangeArrowheads="1"/>
          </p:cNvSpPr>
          <p:nvPr/>
        </p:nvSpPr>
        <p:spPr bwMode="auto">
          <a:xfrm>
            <a:off x="5111750" y="1989138"/>
            <a:ext cx="431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?</a:t>
            </a:r>
            <a:endParaRPr lang="ru-RU" sz="2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363" name="Text Box 27"/>
          <p:cNvSpPr txBox="1">
            <a:spLocks noChangeArrowheads="1"/>
          </p:cNvSpPr>
          <p:nvPr/>
        </p:nvSpPr>
        <p:spPr bwMode="auto">
          <a:xfrm>
            <a:off x="2771775" y="5680075"/>
            <a:ext cx="431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?</a:t>
            </a:r>
            <a:endParaRPr lang="ru-RU" sz="2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364" name="Text Box 28"/>
          <p:cNvSpPr txBox="1">
            <a:spLocks noChangeArrowheads="1"/>
          </p:cNvSpPr>
          <p:nvPr/>
        </p:nvSpPr>
        <p:spPr bwMode="auto">
          <a:xfrm>
            <a:off x="2320925" y="5680075"/>
            <a:ext cx="431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?</a:t>
            </a:r>
            <a:endParaRPr lang="ru-RU" sz="2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365" name="Text Box 29"/>
          <p:cNvSpPr txBox="1">
            <a:spLocks noChangeArrowheads="1"/>
          </p:cNvSpPr>
          <p:nvPr/>
        </p:nvSpPr>
        <p:spPr bwMode="auto">
          <a:xfrm>
            <a:off x="1420813" y="5680075"/>
            <a:ext cx="431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?</a:t>
            </a:r>
            <a:endParaRPr lang="ru-RU" sz="2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366" name="Text Box 30"/>
          <p:cNvSpPr txBox="1">
            <a:spLocks noChangeArrowheads="1"/>
          </p:cNvSpPr>
          <p:nvPr/>
        </p:nvSpPr>
        <p:spPr bwMode="auto">
          <a:xfrm>
            <a:off x="3203575" y="4724400"/>
            <a:ext cx="431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?</a:t>
            </a:r>
            <a:endParaRPr lang="ru-RU" sz="2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367" name="Text Box 31"/>
          <p:cNvSpPr txBox="1">
            <a:spLocks noChangeArrowheads="1"/>
          </p:cNvSpPr>
          <p:nvPr/>
        </p:nvSpPr>
        <p:spPr bwMode="auto">
          <a:xfrm>
            <a:off x="2770188" y="4689475"/>
            <a:ext cx="431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?</a:t>
            </a:r>
            <a:endParaRPr lang="ru-RU" sz="2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368" name="Text Box 32"/>
          <p:cNvSpPr txBox="1">
            <a:spLocks noChangeArrowheads="1"/>
          </p:cNvSpPr>
          <p:nvPr/>
        </p:nvSpPr>
        <p:spPr bwMode="auto">
          <a:xfrm>
            <a:off x="2338388" y="4724400"/>
            <a:ext cx="431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?</a:t>
            </a:r>
            <a:endParaRPr lang="ru-RU" sz="2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369" name="Text Box 33"/>
          <p:cNvSpPr txBox="1">
            <a:spLocks noChangeArrowheads="1"/>
          </p:cNvSpPr>
          <p:nvPr/>
        </p:nvSpPr>
        <p:spPr bwMode="auto">
          <a:xfrm>
            <a:off x="1870075" y="4689475"/>
            <a:ext cx="431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?</a:t>
            </a:r>
            <a:endParaRPr lang="ru-RU" sz="2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370" name="Text Box 34"/>
          <p:cNvSpPr txBox="1">
            <a:spLocks noChangeArrowheads="1"/>
          </p:cNvSpPr>
          <p:nvPr/>
        </p:nvSpPr>
        <p:spPr bwMode="auto">
          <a:xfrm>
            <a:off x="1420813" y="4689475"/>
            <a:ext cx="431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?</a:t>
            </a:r>
            <a:endParaRPr lang="ru-RU" sz="2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371" name="Text Box 35"/>
          <p:cNvSpPr txBox="1">
            <a:spLocks noChangeArrowheads="1"/>
          </p:cNvSpPr>
          <p:nvPr/>
        </p:nvSpPr>
        <p:spPr bwMode="auto">
          <a:xfrm>
            <a:off x="6372225" y="2889250"/>
            <a:ext cx="431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?</a:t>
            </a:r>
            <a:endParaRPr lang="ru-RU" sz="2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372" name="Text Box 36"/>
          <p:cNvSpPr txBox="1">
            <a:spLocks noChangeArrowheads="1"/>
          </p:cNvSpPr>
          <p:nvPr/>
        </p:nvSpPr>
        <p:spPr bwMode="auto">
          <a:xfrm>
            <a:off x="6011863" y="3789363"/>
            <a:ext cx="431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?</a:t>
            </a:r>
            <a:endParaRPr lang="ru-RU" sz="2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373" name="Text Box 37"/>
          <p:cNvSpPr txBox="1">
            <a:spLocks noChangeArrowheads="1"/>
          </p:cNvSpPr>
          <p:nvPr/>
        </p:nvSpPr>
        <p:spPr bwMode="auto">
          <a:xfrm>
            <a:off x="2951163" y="3789363"/>
            <a:ext cx="431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?</a:t>
            </a:r>
            <a:endParaRPr lang="ru-RU" sz="2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374" name="Text Box 38"/>
          <p:cNvSpPr txBox="1">
            <a:spLocks noChangeArrowheads="1"/>
          </p:cNvSpPr>
          <p:nvPr/>
        </p:nvSpPr>
        <p:spPr bwMode="auto">
          <a:xfrm>
            <a:off x="2519363" y="3789363"/>
            <a:ext cx="431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?</a:t>
            </a:r>
            <a:endParaRPr lang="ru-RU" sz="2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375" name="Text Box 39"/>
          <p:cNvSpPr txBox="1">
            <a:spLocks noChangeArrowheads="1"/>
          </p:cNvSpPr>
          <p:nvPr/>
        </p:nvSpPr>
        <p:spPr bwMode="auto">
          <a:xfrm>
            <a:off x="2051050" y="3789363"/>
            <a:ext cx="431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?</a:t>
            </a:r>
            <a:endParaRPr lang="ru-RU" sz="2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376" name="Text Box 40"/>
          <p:cNvSpPr txBox="1">
            <a:spLocks noChangeArrowheads="1"/>
          </p:cNvSpPr>
          <p:nvPr/>
        </p:nvSpPr>
        <p:spPr bwMode="auto">
          <a:xfrm>
            <a:off x="1601788" y="3789363"/>
            <a:ext cx="431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?</a:t>
            </a:r>
            <a:endParaRPr lang="ru-RU" sz="2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377" name="Text Box 41"/>
          <p:cNvSpPr txBox="1">
            <a:spLocks noChangeArrowheads="1"/>
          </p:cNvSpPr>
          <p:nvPr/>
        </p:nvSpPr>
        <p:spPr bwMode="auto">
          <a:xfrm>
            <a:off x="2771775" y="2889250"/>
            <a:ext cx="431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?</a:t>
            </a:r>
            <a:endParaRPr lang="ru-RU" sz="2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378" name="Text Box 42"/>
          <p:cNvSpPr txBox="1">
            <a:spLocks noChangeArrowheads="1"/>
          </p:cNvSpPr>
          <p:nvPr/>
        </p:nvSpPr>
        <p:spPr bwMode="auto">
          <a:xfrm>
            <a:off x="2322513" y="2889250"/>
            <a:ext cx="431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?</a:t>
            </a:r>
            <a:endParaRPr lang="ru-RU" sz="2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379" name="Text Box 43"/>
          <p:cNvSpPr txBox="1">
            <a:spLocks noChangeArrowheads="1"/>
          </p:cNvSpPr>
          <p:nvPr/>
        </p:nvSpPr>
        <p:spPr bwMode="auto">
          <a:xfrm>
            <a:off x="1420813" y="2889250"/>
            <a:ext cx="431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?</a:t>
            </a:r>
            <a:endParaRPr lang="ru-RU" sz="2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380" name="Text Box 44"/>
          <p:cNvSpPr txBox="1">
            <a:spLocks noChangeArrowheads="1"/>
          </p:cNvSpPr>
          <p:nvPr/>
        </p:nvSpPr>
        <p:spPr bwMode="auto">
          <a:xfrm>
            <a:off x="1871663" y="2889250"/>
            <a:ext cx="431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?</a:t>
            </a:r>
            <a:endParaRPr lang="ru-RU" sz="2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381" name="Text Box 45"/>
          <p:cNvSpPr txBox="1">
            <a:spLocks noChangeArrowheads="1"/>
          </p:cNvSpPr>
          <p:nvPr/>
        </p:nvSpPr>
        <p:spPr bwMode="auto">
          <a:xfrm>
            <a:off x="1870075" y="5680075"/>
            <a:ext cx="45085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?</a:t>
            </a:r>
            <a:endParaRPr lang="ru-RU" sz="2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382" name="Text Box 46"/>
          <p:cNvSpPr txBox="1">
            <a:spLocks noChangeArrowheads="1"/>
          </p:cNvSpPr>
          <p:nvPr/>
        </p:nvSpPr>
        <p:spPr bwMode="auto">
          <a:xfrm>
            <a:off x="2501900" y="1989138"/>
            <a:ext cx="36036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?</a:t>
            </a:r>
            <a:endParaRPr lang="ru-RU" sz="2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383" name="Text Box 47"/>
          <p:cNvSpPr txBox="1">
            <a:spLocks noChangeArrowheads="1"/>
          </p:cNvSpPr>
          <p:nvPr/>
        </p:nvSpPr>
        <p:spPr bwMode="auto">
          <a:xfrm>
            <a:off x="2051050" y="2039938"/>
            <a:ext cx="45085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?</a:t>
            </a:r>
            <a:endParaRPr lang="ru-RU" sz="2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384" name="Text Box 48"/>
          <p:cNvSpPr txBox="1">
            <a:spLocks noChangeArrowheads="1"/>
          </p:cNvSpPr>
          <p:nvPr/>
        </p:nvSpPr>
        <p:spPr bwMode="auto">
          <a:xfrm>
            <a:off x="1601788" y="1989138"/>
            <a:ext cx="45085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?</a:t>
            </a:r>
            <a:endParaRPr lang="ru-RU" sz="2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385" name="Rectangle 49"/>
          <p:cNvSpPr>
            <a:spLocks noChangeArrowheads="1"/>
          </p:cNvSpPr>
          <p:nvPr/>
        </p:nvSpPr>
        <p:spPr bwMode="auto">
          <a:xfrm>
            <a:off x="1601788" y="2116138"/>
            <a:ext cx="449262" cy="322262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х</a:t>
            </a:r>
          </a:p>
        </p:txBody>
      </p:sp>
      <p:sp>
        <p:nvSpPr>
          <p:cNvPr id="14386" name="Rectangle 50"/>
          <p:cNvSpPr>
            <a:spLocks noChangeArrowheads="1"/>
          </p:cNvSpPr>
          <p:nvPr/>
        </p:nvSpPr>
        <p:spPr bwMode="auto">
          <a:xfrm>
            <a:off x="2051050" y="2114550"/>
            <a:ext cx="450850" cy="323850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л</a:t>
            </a:r>
          </a:p>
        </p:txBody>
      </p:sp>
      <p:sp>
        <p:nvSpPr>
          <p:cNvPr id="14387" name="Rectangle 51"/>
          <p:cNvSpPr>
            <a:spLocks noChangeArrowheads="1"/>
          </p:cNvSpPr>
          <p:nvPr/>
        </p:nvSpPr>
        <p:spPr bwMode="auto">
          <a:xfrm>
            <a:off x="2501900" y="2116138"/>
            <a:ext cx="360363" cy="322262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е</a:t>
            </a:r>
          </a:p>
        </p:txBody>
      </p:sp>
      <p:sp>
        <p:nvSpPr>
          <p:cNvPr id="14388" name="Rectangle 52"/>
          <p:cNvSpPr>
            <a:spLocks noChangeArrowheads="1"/>
          </p:cNvSpPr>
          <p:nvPr/>
        </p:nvSpPr>
        <p:spPr bwMode="auto">
          <a:xfrm>
            <a:off x="1422400" y="2978150"/>
            <a:ext cx="449263" cy="360363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р</a:t>
            </a:r>
          </a:p>
        </p:txBody>
      </p:sp>
      <p:sp>
        <p:nvSpPr>
          <p:cNvPr id="14389" name="Rectangle 53"/>
          <p:cNvSpPr>
            <a:spLocks noChangeArrowheads="1"/>
          </p:cNvSpPr>
          <p:nvPr/>
        </p:nvSpPr>
        <p:spPr bwMode="auto">
          <a:xfrm>
            <a:off x="1871663" y="2978150"/>
            <a:ext cx="450850" cy="360363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ы</a:t>
            </a:r>
          </a:p>
        </p:txBody>
      </p:sp>
      <p:sp>
        <p:nvSpPr>
          <p:cNvPr id="14390" name="Rectangle 54"/>
          <p:cNvSpPr>
            <a:spLocks noChangeArrowheads="1"/>
          </p:cNvSpPr>
          <p:nvPr/>
        </p:nvSpPr>
        <p:spPr bwMode="auto">
          <a:xfrm>
            <a:off x="2322513" y="2978150"/>
            <a:ext cx="449262" cy="360363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б</a:t>
            </a:r>
          </a:p>
        </p:txBody>
      </p:sp>
      <p:sp>
        <p:nvSpPr>
          <p:cNvPr id="14391" name="Rectangle 55"/>
          <p:cNvSpPr>
            <a:spLocks noChangeArrowheads="1"/>
          </p:cNvSpPr>
          <p:nvPr/>
        </p:nvSpPr>
        <p:spPr bwMode="auto">
          <a:xfrm>
            <a:off x="2771775" y="2978150"/>
            <a:ext cx="450850" cy="360363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а</a:t>
            </a:r>
          </a:p>
        </p:txBody>
      </p:sp>
      <p:sp>
        <p:nvSpPr>
          <p:cNvPr id="14392" name="Rectangle 56"/>
          <p:cNvSpPr>
            <a:spLocks noChangeArrowheads="1"/>
          </p:cNvSpPr>
          <p:nvPr/>
        </p:nvSpPr>
        <p:spPr bwMode="auto">
          <a:xfrm>
            <a:off x="3221038" y="2978150"/>
            <a:ext cx="431800" cy="360363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г</a:t>
            </a:r>
          </a:p>
        </p:txBody>
      </p:sp>
      <p:sp>
        <p:nvSpPr>
          <p:cNvPr id="14393" name="Rectangle 57"/>
          <p:cNvSpPr>
            <a:spLocks noChangeArrowheads="1"/>
          </p:cNvSpPr>
          <p:nvPr/>
        </p:nvSpPr>
        <p:spPr bwMode="auto">
          <a:xfrm>
            <a:off x="1601788" y="3879850"/>
            <a:ext cx="449262" cy="360363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к</a:t>
            </a:r>
          </a:p>
        </p:txBody>
      </p:sp>
      <p:sp>
        <p:nvSpPr>
          <p:cNvPr id="14394" name="Rectangle 58"/>
          <p:cNvSpPr>
            <a:spLocks noChangeArrowheads="1"/>
          </p:cNvSpPr>
          <p:nvPr/>
        </p:nvSpPr>
        <p:spPr bwMode="auto">
          <a:xfrm>
            <a:off x="2051050" y="3879850"/>
            <a:ext cx="450850" cy="360363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л</a:t>
            </a:r>
          </a:p>
        </p:txBody>
      </p:sp>
      <p:sp>
        <p:nvSpPr>
          <p:cNvPr id="14395" name="Rectangle 59"/>
          <p:cNvSpPr>
            <a:spLocks noChangeArrowheads="1"/>
          </p:cNvSpPr>
          <p:nvPr/>
        </p:nvSpPr>
        <p:spPr bwMode="auto">
          <a:xfrm>
            <a:off x="2501900" y="3879850"/>
            <a:ext cx="449263" cy="360363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ю</a:t>
            </a:r>
          </a:p>
        </p:txBody>
      </p:sp>
      <p:sp>
        <p:nvSpPr>
          <p:cNvPr id="14396" name="Rectangle 60"/>
          <p:cNvSpPr>
            <a:spLocks noChangeArrowheads="1"/>
          </p:cNvSpPr>
          <p:nvPr/>
        </p:nvSpPr>
        <p:spPr bwMode="auto">
          <a:xfrm>
            <a:off x="2951163" y="3879850"/>
            <a:ext cx="431800" cy="360363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в</a:t>
            </a:r>
          </a:p>
        </p:txBody>
      </p:sp>
      <p:sp>
        <p:nvSpPr>
          <p:cNvPr id="14397" name="Rectangle 61"/>
          <p:cNvSpPr>
            <a:spLocks noChangeArrowheads="1"/>
          </p:cNvSpPr>
          <p:nvPr/>
        </p:nvSpPr>
        <p:spPr bwMode="auto">
          <a:xfrm>
            <a:off x="1420813" y="4779963"/>
            <a:ext cx="449262" cy="360362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п</a:t>
            </a:r>
          </a:p>
        </p:txBody>
      </p:sp>
      <p:sp>
        <p:nvSpPr>
          <p:cNvPr id="14398" name="Rectangle 62"/>
          <p:cNvSpPr>
            <a:spLocks noChangeArrowheads="1"/>
          </p:cNvSpPr>
          <p:nvPr/>
        </p:nvSpPr>
        <p:spPr bwMode="auto">
          <a:xfrm>
            <a:off x="1870075" y="4779963"/>
            <a:ext cx="450850" cy="360362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а</a:t>
            </a:r>
          </a:p>
        </p:txBody>
      </p:sp>
      <p:sp>
        <p:nvSpPr>
          <p:cNvPr id="14399" name="Rectangle 63"/>
          <p:cNvSpPr>
            <a:spLocks noChangeArrowheads="1"/>
          </p:cNvSpPr>
          <p:nvPr/>
        </p:nvSpPr>
        <p:spPr bwMode="auto">
          <a:xfrm>
            <a:off x="2320925" y="4779963"/>
            <a:ext cx="449263" cy="360362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р</a:t>
            </a:r>
          </a:p>
        </p:txBody>
      </p:sp>
      <p:sp>
        <p:nvSpPr>
          <p:cNvPr id="14400" name="Rectangle 64"/>
          <p:cNvSpPr>
            <a:spLocks noChangeArrowheads="1"/>
          </p:cNvSpPr>
          <p:nvPr/>
        </p:nvSpPr>
        <p:spPr bwMode="auto">
          <a:xfrm>
            <a:off x="2770188" y="4779963"/>
            <a:ext cx="450850" cy="360362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а</a:t>
            </a:r>
          </a:p>
        </p:txBody>
      </p:sp>
      <p:sp>
        <p:nvSpPr>
          <p:cNvPr id="14401" name="Rectangle 65"/>
          <p:cNvSpPr>
            <a:spLocks noChangeArrowheads="1"/>
          </p:cNvSpPr>
          <p:nvPr/>
        </p:nvSpPr>
        <p:spPr bwMode="auto">
          <a:xfrm>
            <a:off x="3221038" y="4779963"/>
            <a:ext cx="431800" cy="360362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д</a:t>
            </a:r>
          </a:p>
        </p:txBody>
      </p:sp>
      <p:sp>
        <p:nvSpPr>
          <p:cNvPr id="14402" name="Rectangle 66"/>
          <p:cNvSpPr>
            <a:spLocks noChangeArrowheads="1"/>
          </p:cNvSpPr>
          <p:nvPr/>
        </p:nvSpPr>
        <p:spPr bwMode="auto">
          <a:xfrm>
            <a:off x="1420813" y="5768975"/>
            <a:ext cx="449262" cy="360363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м</a:t>
            </a:r>
          </a:p>
        </p:txBody>
      </p:sp>
      <p:sp>
        <p:nvSpPr>
          <p:cNvPr id="14403" name="Rectangle 67"/>
          <p:cNvSpPr>
            <a:spLocks noChangeArrowheads="1"/>
          </p:cNvSpPr>
          <p:nvPr/>
        </p:nvSpPr>
        <p:spPr bwMode="auto">
          <a:xfrm>
            <a:off x="1870075" y="5768975"/>
            <a:ext cx="450850" cy="360363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о</a:t>
            </a:r>
          </a:p>
        </p:txBody>
      </p:sp>
      <p:sp>
        <p:nvSpPr>
          <p:cNvPr id="14404" name="Rectangle 68"/>
          <p:cNvSpPr>
            <a:spLocks noChangeArrowheads="1"/>
          </p:cNvSpPr>
          <p:nvPr/>
        </p:nvSpPr>
        <p:spPr bwMode="auto">
          <a:xfrm>
            <a:off x="2320925" y="5768975"/>
            <a:ext cx="449263" cy="360363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р</a:t>
            </a:r>
          </a:p>
        </p:txBody>
      </p:sp>
      <p:sp>
        <p:nvSpPr>
          <p:cNvPr id="14405" name="Rectangle 69"/>
          <p:cNvSpPr>
            <a:spLocks noChangeArrowheads="1"/>
          </p:cNvSpPr>
          <p:nvPr/>
        </p:nvSpPr>
        <p:spPr bwMode="auto">
          <a:xfrm>
            <a:off x="2770188" y="5768975"/>
            <a:ext cx="450850" cy="360363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о</a:t>
            </a:r>
          </a:p>
        </p:txBody>
      </p:sp>
      <p:sp>
        <p:nvSpPr>
          <p:cNvPr id="14406" name="Rectangle 70"/>
          <p:cNvSpPr>
            <a:spLocks noChangeArrowheads="1"/>
          </p:cNvSpPr>
          <p:nvPr/>
        </p:nvSpPr>
        <p:spPr bwMode="auto">
          <a:xfrm>
            <a:off x="3221038" y="5768975"/>
            <a:ext cx="431800" cy="360363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с</a:t>
            </a:r>
          </a:p>
        </p:txBody>
      </p:sp>
      <p:sp>
        <p:nvSpPr>
          <p:cNvPr id="14407" name="Rectangle 71"/>
          <p:cNvSpPr>
            <a:spLocks noChangeArrowheads="1"/>
          </p:cNvSpPr>
          <p:nvPr/>
        </p:nvSpPr>
        <p:spPr bwMode="auto">
          <a:xfrm>
            <a:off x="5075238" y="2097088"/>
            <a:ext cx="450850" cy="360362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к</a:t>
            </a:r>
          </a:p>
        </p:txBody>
      </p:sp>
      <p:sp>
        <p:nvSpPr>
          <p:cNvPr id="14408" name="Rectangle 72"/>
          <p:cNvSpPr>
            <a:spLocks noChangeArrowheads="1"/>
          </p:cNvSpPr>
          <p:nvPr/>
        </p:nvSpPr>
        <p:spPr bwMode="auto">
          <a:xfrm>
            <a:off x="5526088" y="2097088"/>
            <a:ext cx="449262" cy="360362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а</a:t>
            </a:r>
          </a:p>
        </p:txBody>
      </p:sp>
      <p:sp>
        <p:nvSpPr>
          <p:cNvPr id="14409" name="Rectangle 73"/>
          <p:cNvSpPr>
            <a:spLocks noChangeArrowheads="1"/>
          </p:cNvSpPr>
          <p:nvPr/>
        </p:nvSpPr>
        <p:spPr bwMode="auto">
          <a:xfrm>
            <a:off x="5975350" y="2097088"/>
            <a:ext cx="450850" cy="360362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р</a:t>
            </a:r>
          </a:p>
        </p:txBody>
      </p:sp>
      <p:sp>
        <p:nvSpPr>
          <p:cNvPr id="14410" name="Rectangle 74"/>
          <p:cNvSpPr>
            <a:spLocks noChangeArrowheads="1"/>
          </p:cNvSpPr>
          <p:nvPr/>
        </p:nvSpPr>
        <p:spPr bwMode="auto">
          <a:xfrm>
            <a:off x="6426200" y="2097088"/>
            <a:ext cx="449263" cy="360362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а</a:t>
            </a:r>
          </a:p>
        </p:txBody>
      </p:sp>
      <p:sp>
        <p:nvSpPr>
          <p:cNvPr id="14411" name="Rectangle 75"/>
          <p:cNvSpPr>
            <a:spLocks noChangeArrowheads="1"/>
          </p:cNvSpPr>
          <p:nvPr/>
        </p:nvSpPr>
        <p:spPr bwMode="auto">
          <a:xfrm>
            <a:off x="6875463" y="2097088"/>
            <a:ext cx="450850" cy="360362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н</a:t>
            </a:r>
          </a:p>
        </p:txBody>
      </p:sp>
      <p:sp>
        <p:nvSpPr>
          <p:cNvPr id="14412" name="Rectangle 76"/>
          <p:cNvSpPr>
            <a:spLocks noChangeArrowheads="1"/>
          </p:cNvSpPr>
          <p:nvPr/>
        </p:nvSpPr>
        <p:spPr bwMode="auto">
          <a:xfrm>
            <a:off x="7326313" y="2097088"/>
            <a:ext cx="449262" cy="360362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д</a:t>
            </a:r>
          </a:p>
        </p:txBody>
      </p:sp>
      <p:sp>
        <p:nvSpPr>
          <p:cNvPr id="14413" name="Rectangle 77"/>
          <p:cNvSpPr>
            <a:spLocks noChangeArrowheads="1"/>
          </p:cNvSpPr>
          <p:nvPr/>
        </p:nvSpPr>
        <p:spPr bwMode="auto">
          <a:xfrm>
            <a:off x="7775575" y="2097088"/>
            <a:ext cx="450850" cy="360362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а</a:t>
            </a:r>
          </a:p>
        </p:txBody>
      </p:sp>
      <p:sp>
        <p:nvSpPr>
          <p:cNvPr id="14414" name="Rectangle 78"/>
          <p:cNvSpPr>
            <a:spLocks noChangeArrowheads="1"/>
          </p:cNvSpPr>
          <p:nvPr/>
        </p:nvSpPr>
        <p:spPr bwMode="auto">
          <a:xfrm>
            <a:off x="8226425" y="2097088"/>
            <a:ext cx="431800" cy="360362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ш</a:t>
            </a:r>
          </a:p>
        </p:txBody>
      </p:sp>
      <p:sp>
        <p:nvSpPr>
          <p:cNvPr id="14415" name="Rectangle 79"/>
          <p:cNvSpPr>
            <a:spLocks noChangeArrowheads="1"/>
          </p:cNvSpPr>
          <p:nvPr/>
        </p:nvSpPr>
        <p:spPr bwMode="auto">
          <a:xfrm>
            <a:off x="5472113" y="2978150"/>
            <a:ext cx="450850" cy="360363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т</a:t>
            </a:r>
          </a:p>
        </p:txBody>
      </p:sp>
      <p:sp>
        <p:nvSpPr>
          <p:cNvPr id="14416" name="Rectangle 80"/>
          <p:cNvSpPr>
            <a:spLocks noChangeArrowheads="1"/>
          </p:cNvSpPr>
          <p:nvPr/>
        </p:nvSpPr>
        <p:spPr bwMode="auto">
          <a:xfrm>
            <a:off x="5922963" y="2978150"/>
            <a:ext cx="449262" cy="360363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в</a:t>
            </a:r>
          </a:p>
        </p:txBody>
      </p:sp>
      <p:sp>
        <p:nvSpPr>
          <p:cNvPr id="14417" name="Rectangle 81"/>
          <p:cNvSpPr>
            <a:spLocks noChangeArrowheads="1"/>
          </p:cNvSpPr>
          <p:nvPr/>
        </p:nvSpPr>
        <p:spPr bwMode="auto">
          <a:xfrm>
            <a:off x="6372225" y="2978150"/>
            <a:ext cx="450850" cy="360363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о</a:t>
            </a:r>
          </a:p>
        </p:txBody>
      </p:sp>
      <p:sp>
        <p:nvSpPr>
          <p:cNvPr id="14418" name="Rectangle 82"/>
          <p:cNvSpPr>
            <a:spLocks noChangeArrowheads="1"/>
          </p:cNvSpPr>
          <p:nvPr/>
        </p:nvSpPr>
        <p:spPr bwMode="auto">
          <a:xfrm>
            <a:off x="6823075" y="2978150"/>
            <a:ext cx="449263" cy="360363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р</a:t>
            </a:r>
          </a:p>
        </p:txBody>
      </p:sp>
      <p:sp>
        <p:nvSpPr>
          <p:cNvPr id="14419" name="Rectangle 83"/>
          <p:cNvSpPr>
            <a:spLocks noChangeArrowheads="1"/>
          </p:cNvSpPr>
          <p:nvPr/>
        </p:nvSpPr>
        <p:spPr bwMode="auto">
          <a:xfrm>
            <a:off x="7272338" y="2978150"/>
            <a:ext cx="450850" cy="360363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о</a:t>
            </a:r>
          </a:p>
        </p:txBody>
      </p:sp>
      <p:sp>
        <p:nvSpPr>
          <p:cNvPr id="14420" name="Rectangle 84"/>
          <p:cNvSpPr>
            <a:spLocks noChangeArrowheads="1"/>
          </p:cNvSpPr>
          <p:nvPr/>
        </p:nvSpPr>
        <p:spPr bwMode="auto">
          <a:xfrm>
            <a:off x="7723188" y="2978150"/>
            <a:ext cx="431800" cy="360363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к</a:t>
            </a:r>
          </a:p>
        </p:txBody>
      </p:sp>
      <p:sp>
        <p:nvSpPr>
          <p:cNvPr id="14421" name="Rectangle 85"/>
          <p:cNvSpPr>
            <a:spLocks noChangeArrowheads="1"/>
          </p:cNvSpPr>
          <p:nvPr/>
        </p:nvSpPr>
        <p:spPr bwMode="auto">
          <a:xfrm>
            <a:off x="5561013" y="3879850"/>
            <a:ext cx="450850" cy="360363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в</a:t>
            </a:r>
          </a:p>
        </p:txBody>
      </p:sp>
      <p:sp>
        <p:nvSpPr>
          <p:cNvPr id="14422" name="Rectangle 86"/>
          <p:cNvSpPr>
            <a:spLocks noChangeArrowheads="1"/>
          </p:cNvSpPr>
          <p:nvPr/>
        </p:nvSpPr>
        <p:spPr bwMode="auto">
          <a:xfrm>
            <a:off x="6011863" y="3879850"/>
            <a:ext cx="449262" cy="360363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ы</a:t>
            </a:r>
          </a:p>
        </p:txBody>
      </p:sp>
      <p:sp>
        <p:nvSpPr>
          <p:cNvPr id="14423" name="Rectangle 87"/>
          <p:cNvSpPr>
            <a:spLocks noChangeArrowheads="1"/>
          </p:cNvSpPr>
          <p:nvPr/>
        </p:nvSpPr>
        <p:spPr bwMode="auto">
          <a:xfrm>
            <a:off x="6461125" y="3879850"/>
            <a:ext cx="450850" cy="360363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х</a:t>
            </a:r>
          </a:p>
        </p:txBody>
      </p:sp>
      <p:sp>
        <p:nvSpPr>
          <p:cNvPr id="14424" name="Rectangle 88"/>
          <p:cNvSpPr>
            <a:spLocks noChangeArrowheads="1"/>
          </p:cNvSpPr>
          <p:nvPr/>
        </p:nvSpPr>
        <p:spPr bwMode="auto">
          <a:xfrm>
            <a:off x="6911975" y="3879850"/>
            <a:ext cx="449263" cy="360363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о</a:t>
            </a:r>
          </a:p>
        </p:txBody>
      </p:sp>
      <p:sp>
        <p:nvSpPr>
          <p:cNvPr id="14425" name="Rectangle 89"/>
          <p:cNvSpPr>
            <a:spLocks noChangeArrowheads="1"/>
          </p:cNvSpPr>
          <p:nvPr/>
        </p:nvSpPr>
        <p:spPr bwMode="auto">
          <a:xfrm>
            <a:off x="7361238" y="3879850"/>
            <a:ext cx="431800" cy="360363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т</a:t>
            </a:r>
          </a:p>
        </p:txBody>
      </p:sp>
      <p:sp>
        <p:nvSpPr>
          <p:cNvPr id="14426" name="Rectangle 90"/>
          <p:cNvSpPr>
            <a:spLocks noChangeArrowheads="1"/>
          </p:cNvSpPr>
          <p:nvPr/>
        </p:nvSpPr>
        <p:spPr bwMode="auto">
          <a:xfrm>
            <a:off x="5580063" y="4779963"/>
            <a:ext cx="431800" cy="360362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г</a:t>
            </a:r>
          </a:p>
        </p:txBody>
      </p:sp>
      <p:sp>
        <p:nvSpPr>
          <p:cNvPr id="14427" name="Rectangle 91"/>
          <p:cNvSpPr>
            <a:spLocks noChangeArrowheads="1"/>
          </p:cNvSpPr>
          <p:nvPr/>
        </p:nvSpPr>
        <p:spPr bwMode="auto">
          <a:xfrm>
            <a:off x="6011863" y="4779963"/>
            <a:ext cx="431800" cy="360362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о</a:t>
            </a:r>
          </a:p>
        </p:txBody>
      </p:sp>
      <p:sp>
        <p:nvSpPr>
          <p:cNvPr id="14428" name="Rectangle 92"/>
          <p:cNvSpPr>
            <a:spLocks noChangeArrowheads="1"/>
          </p:cNvSpPr>
          <p:nvPr/>
        </p:nvSpPr>
        <p:spPr bwMode="auto">
          <a:xfrm>
            <a:off x="6443663" y="4779963"/>
            <a:ext cx="431800" cy="360362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л</a:t>
            </a:r>
          </a:p>
        </p:txBody>
      </p:sp>
      <p:sp>
        <p:nvSpPr>
          <p:cNvPr id="14429" name="Rectangle 93"/>
          <p:cNvSpPr>
            <a:spLocks noChangeArrowheads="1"/>
          </p:cNvSpPr>
          <p:nvPr/>
        </p:nvSpPr>
        <p:spPr bwMode="auto">
          <a:xfrm>
            <a:off x="6875463" y="4779963"/>
            <a:ext cx="431800" cy="360362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о</a:t>
            </a:r>
          </a:p>
        </p:txBody>
      </p:sp>
      <p:sp>
        <p:nvSpPr>
          <p:cNvPr id="14430" name="Rectangle 94"/>
          <p:cNvSpPr>
            <a:spLocks noChangeArrowheads="1"/>
          </p:cNvSpPr>
          <p:nvPr/>
        </p:nvSpPr>
        <p:spPr bwMode="auto">
          <a:xfrm>
            <a:off x="7308850" y="4779963"/>
            <a:ext cx="431800" cy="360362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с</a:t>
            </a:r>
          </a:p>
        </p:txBody>
      </p:sp>
      <p:sp>
        <p:nvSpPr>
          <p:cNvPr id="14431" name="Rectangle 95"/>
          <p:cNvSpPr>
            <a:spLocks noChangeArrowheads="1"/>
          </p:cNvSpPr>
          <p:nvPr/>
        </p:nvSpPr>
        <p:spPr bwMode="auto">
          <a:xfrm>
            <a:off x="5472113" y="5768975"/>
            <a:ext cx="450850" cy="360363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с</a:t>
            </a:r>
          </a:p>
        </p:txBody>
      </p:sp>
      <p:sp>
        <p:nvSpPr>
          <p:cNvPr id="14432" name="Rectangle 96"/>
          <p:cNvSpPr>
            <a:spLocks noChangeArrowheads="1"/>
          </p:cNvSpPr>
          <p:nvPr/>
        </p:nvSpPr>
        <p:spPr bwMode="auto">
          <a:xfrm>
            <a:off x="5922963" y="5768975"/>
            <a:ext cx="449262" cy="360363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т</a:t>
            </a:r>
          </a:p>
        </p:txBody>
      </p:sp>
      <p:sp>
        <p:nvSpPr>
          <p:cNvPr id="14433" name="Rectangle 97"/>
          <p:cNvSpPr>
            <a:spLocks noChangeArrowheads="1"/>
          </p:cNvSpPr>
          <p:nvPr/>
        </p:nvSpPr>
        <p:spPr bwMode="auto">
          <a:xfrm>
            <a:off x="6372225" y="5768975"/>
            <a:ext cx="450850" cy="360363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о</a:t>
            </a:r>
          </a:p>
        </p:txBody>
      </p:sp>
      <p:sp>
        <p:nvSpPr>
          <p:cNvPr id="14434" name="Rectangle 98"/>
          <p:cNvSpPr>
            <a:spLocks noChangeArrowheads="1"/>
          </p:cNvSpPr>
          <p:nvPr/>
        </p:nvSpPr>
        <p:spPr bwMode="auto">
          <a:xfrm>
            <a:off x="6823075" y="5768975"/>
            <a:ext cx="449263" cy="360363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р</a:t>
            </a:r>
          </a:p>
        </p:txBody>
      </p:sp>
      <p:sp>
        <p:nvSpPr>
          <p:cNvPr id="14435" name="Rectangle 99"/>
          <p:cNvSpPr>
            <a:spLocks noChangeArrowheads="1"/>
          </p:cNvSpPr>
          <p:nvPr/>
        </p:nvSpPr>
        <p:spPr bwMode="auto">
          <a:xfrm>
            <a:off x="7272338" y="5768975"/>
            <a:ext cx="450850" cy="360363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о</a:t>
            </a:r>
          </a:p>
        </p:txBody>
      </p:sp>
      <p:sp>
        <p:nvSpPr>
          <p:cNvPr id="14436" name="Line 100"/>
          <p:cNvSpPr>
            <a:spLocks noChangeShapeType="1"/>
          </p:cNvSpPr>
          <p:nvPr/>
        </p:nvSpPr>
        <p:spPr bwMode="auto">
          <a:xfrm>
            <a:off x="3222625" y="2978150"/>
            <a:ext cx="450850" cy="360363"/>
          </a:xfrm>
          <a:prstGeom prst="line">
            <a:avLst/>
          </a:prstGeom>
          <a:noFill/>
          <a:ln w="38100">
            <a:solidFill>
              <a:srgbClr val="FF5050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4437" name="Text Box 101"/>
          <p:cNvSpPr txBox="1">
            <a:spLocks noChangeArrowheads="1"/>
          </p:cNvSpPr>
          <p:nvPr/>
        </p:nvSpPr>
        <p:spPr bwMode="auto">
          <a:xfrm>
            <a:off x="2862263" y="1628775"/>
            <a:ext cx="4508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б</a:t>
            </a:r>
          </a:p>
        </p:txBody>
      </p:sp>
      <p:sp>
        <p:nvSpPr>
          <p:cNvPr id="14438" name="Text Box 102"/>
          <p:cNvSpPr txBox="1">
            <a:spLocks noChangeArrowheads="1"/>
          </p:cNvSpPr>
          <p:nvPr/>
        </p:nvSpPr>
        <p:spPr bwMode="auto">
          <a:xfrm>
            <a:off x="3221038" y="5229225"/>
            <a:ext cx="431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з</a:t>
            </a:r>
          </a:p>
        </p:txBody>
      </p:sp>
      <p:sp>
        <p:nvSpPr>
          <p:cNvPr id="14439" name="Text Box 103"/>
          <p:cNvSpPr txBox="1">
            <a:spLocks noChangeArrowheads="1"/>
          </p:cNvSpPr>
          <p:nvPr/>
        </p:nvSpPr>
        <p:spPr bwMode="auto">
          <a:xfrm>
            <a:off x="7723188" y="2438400"/>
            <a:ext cx="4492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г</a:t>
            </a:r>
          </a:p>
        </p:txBody>
      </p:sp>
      <p:sp>
        <p:nvSpPr>
          <p:cNvPr id="14440" name="Line 104"/>
          <p:cNvSpPr>
            <a:spLocks noChangeShapeType="1"/>
          </p:cNvSpPr>
          <p:nvPr/>
        </p:nvSpPr>
        <p:spPr bwMode="auto">
          <a:xfrm>
            <a:off x="3221038" y="5768975"/>
            <a:ext cx="450850" cy="360363"/>
          </a:xfrm>
          <a:prstGeom prst="line">
            <a:avLst/>
          </a:prstGeom>
          <a:noFill/>
          <a:ln w="38100">
            <a:solidFill>
              <a:srgbClr val="FF5050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4441" name="Line 105"/>
          <p:cNvSpPr>
            <a:spLocks noChangeShapeType="1"/>
          </p:cNvSpPr>
          <p:nvPr/>
        </p:nvSpPr>
        <p:spPr bwMode="auto">
          <a:xfrm>
            <a:off x="7361238" y="3879850"/>
            <a:ext cx="450850" cy="358775"/>
          </a:xfrm>
          <a:prstGeom prst="line">
            <a:avLst/>
          </a:prstGeom>
          <a:noFill/>
          <a:ln w="38100">
            <a:solidFill>
              <a:srgbClr val="FF5050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4442" name="Line 106"/>
          <p:cNvSpPr>
            <a:spLocks noChangeShapeType="1"/>
          </p:cNvSpPr>
          <p:nvPr/>
        </p:nvSpPr>
        <p:spPr bwMode="auto">
          <a:xfrm>
            <a:off x="7723188" y="2978150"/>
            <a:ext cx="449262" cy="360363"/>
          </a:xfrm>
          <a:prstGeom prst="line">
            <a:avLst/>
          </a:prstGeom>
          <a:noFill/>
          <a:ln w="38100">
            <a:solidFill>
              <a:srgbClr val="FF5050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4443" name="Text Box 107"/>
          <p:cNvSpPr txBox="1">
            <a:spLocks noChangeArrowheads="1"/>
          </p:cNvSpPr>
          <p:nvPr/>
        </p:nvSpPr>
        <p:spPr bwMode="auto">
          <a:xfrm>
            <a:off x="7362825" y="3338513"/>
            <a:ext cx="431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д</a:t>
            </a:r>
          </a:p>
        </p:txBody>
      </p:sp>
      <p:sp>
        <p:nvSpPr>
          <p:cNvPr id="14444" name="Rectangle 108"/>
          <p:cNvSpPr>
            <a:spLocks noChangeArrowheads="1"/>
          </p:cNvSpPr>
          <p:nvPr/>
        </p:nvSpPr>
        <p:spPr bwMode="auto">
          <a:xfrm>
            <a:off x="2862263" y="2114550"/>
            <a:ext cx="387350" cy="322263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п</a:t>
            </a:r>
          </a:p>
        </p:txBody>
      </p:sp>
      <p:sp>
        <p:nvSpPr>
          <p:cNvPr id="14445" name="Line 109"/>
          <p:cNvSpPr>
            <a:spLocks noChangeShapeType="1"/>
          </p:cNvSpPr>
          <p:nvPr/>
        </p:nvSpPr>
        <p:spPr bwMode="auto">
          <a:xfrm>
            <a:off x="2862263" y="2078038"/>
            <a:ext cx="449262" cy="360362"/>
          </a:xfrm>
          <a:prstGeom prst="line">
            <a:avLst/>
          </a:prstGeom>
          <a:noFill/>
          <a:ln w="38100">
            <a:solidFill>
              <a:srgbClr val="FF5050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4446" name="Text Box 110"/>
          <p:cNvSpPr txBox="1">
            <a:spLocks noChangeArrowheads="1"/>
          </p:cNvSpPr>
          <p:nvPr/>
        </p:nvSpPr>
        <p:spPr bwMode="auto">
          <a:xfrm>
            <a:off x="3221038" y="2438400"/>
            <a:ext cx="431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к</a:t>
            </a:r>
          </a:p>
        </p:txBody>
      </p:sp>
      <p:sp>
        <p:nvSpPr>
          <p:cNvPr id="14447" name="Rectangle 111"/>
          <p:cNvSpPr>
            <a:spLocks noChangeArrowheads="1"/>
          </p:cNvSpPr>
          <p:nvPr/>
        </p:nvSpPr>
        <p:spPr bwMode="auto">
          <a:xfrm>
            <a:off x="7723188" y="5768975"/>
            <a:ext cx="431800" cy="360363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ш</a:t>
            </a:r>
          </a:p>
        </p:txBody>
      </p:sp>
      <p:sp>
        <p:nvSpPr>
          <p:cNvPr id="14448" name="Line 112"/>
          <p:cNvSpPr>
            <a:spLocks noChangeShapeType="1"/>
          </p:cNvSpPr>
          <p:nvPr/>
        </p:nvSpPr>
        <p:spPr bwMode="auto">
          <a:xfrm>
            <a:off x="7723188" y="5768975"/>
            <a:ext cx="450850" cy="358775"/>
          </a:xfrm>
          <a:prstGeom prst="line">
            <a:avLst/>
          </a:prstGeom>
          <a:noFill/>
          <a:ln w="38100">
            <a:solidFill>
              <a:srgbClr val="FF5050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4449" name="Text Box 113"/>
          <p:cNvSpPr txBox="1">
            <a:spLocks noChangeArrowheads="1"/>
          </p:cNvSpPr>
          <p:nvPr/>
        </p:nvSpPr>
        <p:spPr bwMode="auto">
          <a:xfrm>
            <a:off x="7723188" y="5229225"/>
            <a:ext cx="431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ж</a:t>
            </a:r>
          </a:p>
        </p:txBody>
      </p:sp>
      <p:sp>
        <p:nvSpPr>
          <p:cNvPr id="14452" name="Text Box 116"/>
          <p:cNvSpPr txBox="1">
            <a:spLocks noChangeArrowheads="1"/>
          </p:cNvSpPr>
          <p:nvPr/>
        </p:nvSpPr>
        <p:spPr bwMode="auto">
          <a:xfrm>
            <a:off x="0" y="680893"/>
            <a:ext cx="9144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Найдите ошибки в написании парной согласной. Запиши эти слова, подобрав проверочное.</a:t>
            </a:r>
            <a:endParaRPr lang="ru-RU" sz="2800" dirty="0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0249497"/>
      </p:ext>
    </p:extLst>
  </p:cSld>
  <p:clrMapOvr>
    <a:masterClrMapping/>
  </p:clrMapOvr>
  <p:transition spd="slow" advClick="0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3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lu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500" fill="hold"/>
                                        <p:tgtEl>
                                          <p:spTgt spid="1438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2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8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3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1000" fill="hold"/>
                                        <p:tgtEl>
                                          <p:spTgt spid="1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lu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500" fill="hold"/>
                                        <p:tgtEl>
                                          <p:spTgt spid="1438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2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8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43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1000" fill="hold"/>
                                        <p:tgtEl>
                                          <p:spTgt spid="1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lu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438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2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8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44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4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4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44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43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1000" fill="hold"/>
                                        <p:tgtEl>
                                          <p:spTgt spid="1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lu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500" fill="hold"/>
                                        <p:tgtEl>
                                          <p:spTgt spid="1438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8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43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1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lu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1438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89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43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3" dur="1000" fill="hold"/>
                                        <p:tgtEl>
                                          <p:spTgt spid="1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lu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4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500" fill="hold"/>
                                        <p:tgtEl>
                                          <p:spTgt spid="1439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90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43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1000" fill="hold"/>
                                        <p:tgtEl>
                                          <p:spTgt spid="1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lu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500" fill="hold"/>
                                        <p:tgtEl>
                                          <p:spTgt spid="1439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91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43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143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143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4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4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92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43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9" dur="1000" fill="hold"/>
                                        <p:tgtEl>
                                          <p:spTgt spid="1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lu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0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1" dur="500" fill="hold"/>
                                        <p:tgtEl>
                                          <p:spTgt spid="1439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93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43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6" dur="1000" fill="hold"/>
                                        <p:tgtEl>
                                          <p:spTgt spid="1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lu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8" dur="500" fill="hold"/>
                                        <p:tgtEl>
                                          <p:spTgt spid="1439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94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43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3" dur="1000" fill="hold"/>
                                        <p:tgtEl>
                                          <p:spTgt spid="1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lu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4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5" dur="500" fill="hold"/>
                                        <p:tgtEl>
                                          <p:spTgt spid="1439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95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143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0" dur="1000" fill="hold"/>
                                        <p:tgtEl>
                                          <p:spTgt spid="14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lu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2" dur="500" fill="hold"/>
                                        <p:tgtEl>
                                          <p:spTgt spid="1439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96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143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7" dur="1000" fill="hold"/>
                                        <p:tgtEl>
                                          <p:spTgt spid="1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lu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8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9" dur="500" fill="hold"/>
                                        <p:tgtEl>
                                          <p:spTgt spid="1439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97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143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4" dur="1000" fill="hold"/>
                                        <p:tgtEl>
                                          <p:spTgt spid="14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lu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" dur="500" fill="hold"/>
                                        <p:tgtEl>
                                          <p:spTgt spid="1439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98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143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1" dur="1000" fill="hold"/>
                                        <p:tgtEl>
                                          <p:spTgt spid="14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lu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2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3" dur="500" fill="hold"/>
                                        <p:tgtEl>
                                          <p:spTgt spid="1439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99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144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8" dur="1000" fill="hold"/>
                                        <p:tgtEl>
                                          <p:spTgt spid="14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lu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0" dur="500" fill="hold"/>
                                        <p:tgtEl>
                                          <p:spTgt spid="1440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00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144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5" dur="1000" fill="hold"/>
                                        <p:tgtEl>
                                          <p:spTgt spid="14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lu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6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7" dur="500" fill="hold"/>
                                        <p:tgtEl>
                                          <p:spTgt spid="1440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01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144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2" dur="1000" fill="hold"/>
                                        <p:tgtEl>
                                          <p:spTgt spid="14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lu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4" dur="500" fill="hold"/>
                                        <p:tgtEl>
                                          <p:spTgt spid="1440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02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144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9" dur="1000" fill="hold"/>
                                        <p:tgtEl>
                                          <p:spTgt spid="14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lu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0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1" dur="500" fill="hold"/>
                                        <p:tgtEl>
                                          <p:spTgt spid="1440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03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144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6" dur="1000" fill="hold"/>
                                        <p:tgtEl>
                                          <p:spTgt spid="14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lu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8" dur="500" fill="hold"/>
                                        <p:tgtEl>
                                          <p:spTgt spid="1440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04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144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>
                      <p:stCondLst>
                        <p:cond delay="0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3" dur="1000" fill="hold"/>
                                        <p:tgtEl>
                                          <p:spTgt spid="14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lu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4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5" dur="500" fill="hold"/>
                                        <p:tgtEl>
                                          <p:spTgt spid="1440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05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144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 tmFilter="0, 0; .2, .5; .8, .5; 1, 0"/>
                                        <p:tgtEl>
                                          <p:spTgt spid="144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1" dur="250" autoRev="1" fill="hold"/>
                                        <p:tgtEl>
                                          <p:spTgt spid="144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14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14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06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144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2" dur="1000" fill="hold"/>
                                        <p:tgtEl>
                                          <p:spTgt spid="14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lu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4" dur="500" fill="hold"/>
                                        <p:tgtEl>
                                          <p:spTgt spid="1440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07"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144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>
                      <p:stCondLst>
                        <p:cond delay="0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9" dur="1000" fill="hold"/>
                                        <p:tgtEl>
                                          <p:spTgt spid="14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lu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0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1" dur="500" fill="hold"/>
                                        <p:tgtEl>
                                          <p:spTgt spid="1440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08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144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6" dur="1000" fill="hold"/>
                                        <p:tgtEl>
                                          <p:spTgt spid="14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lu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8" dur="500" fill="hold"/>
                                        <p:tgtEl>
                                          <p:spTgt spid="1440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09"/>
                  </p:tgtEl>
                </p:cond>
              </p:nextCondLst>
            </p:seq>
            <p:seq concurrent="1" nextAc="seek">
              <p:cTn id="199" restart="whenNotActive" fill="hold" evtFilter="cancelBubble" nodeType="interactiveSeq">
                <p:stCondLst>
                  <p:cond evt="onClick" delay="0">
                    <p:tgtEl>
                      <p:spTgt spid="144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0" fill="hold">
                      <p:stCondLst>
                        <p:cond delay="0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3" dur="1000" fill="hold"/>
                                        <p:tgtEl>
                                          <p:spTgt spid="14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lu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4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5" dur="500" fill="hold"/>
                                        <p:tgtEl>
                                          <p:spTgt spid="144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10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144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0" dur="1000" fill="hold"/>
                                        <p:tgtEl>
                                          <p:spTgt spid="14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lu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2" dur="500" fill="hold"/>
                                        <p:tgtEl>
                                          <p:spTgt spid="144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11"/>
                  </p:tgtEl>
                </p:cond>
              </p:nextCondLst>
            </p:seq>
            <p:seq concurrent="1" nextAc="seek">
              <p:cTn id="213" restart="whenNotActive" fill="hold" evtFilter="cancelBubble" nodeType="interactiveSeq">
                <p:stCondLst>
                  <p:cond evt="onClick" delay="0">
                    <p:tgtEl>
                      <p:spTgt spid="144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4" fill="hold">
                      <p:stCondLst>
                        <p:cond delay="0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7" dur="1000" fill="hold"/>
                                        <p:tgtEl>
                                          <p:spTgt spid="14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lu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8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9" dur="500" fill="hold"/>
                                        <p:tgtEl>
                                          <p:spTgt spid="144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12"/>
                  </p:tgtEl>
                </p:cond>
              </p:nextCondLst>
            </p:seq>
            <p:seq concurrent="1" nextAc="seek">
              <p:cTn id="220" restart="whenNotActive" fill="hold" evtFilter="cancelBubble" nodeType="interactiveSeq">
                <p:stCondLst>
                  <p:cond evt="onClick" delay="0">
                    <p:tgtEl>
                      <p:spTgt spid="144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1" fill="hold">
                      <p:stCondLst>
                        <p:cond delay="0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4" dur="1000" fill="hold"/>
                                        <p:tgtEl>
                                          <p:spTgt spid="14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lu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6" dur="500" fill="hold"/>
                                        <p:tgtEl>
                                          <p:spTgt spid="144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13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144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1" dur="1000" fill="hold"/>
                                        <p:tgtEl>
                                          <p:spTgt spid="14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lu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2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3" dur="500" fill="hold"/>
                                        <p:tgtEl>
                                          <p:spTgt spid="1441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14"/>
                  </p:tgtEl>
                </p:cond>
              </p:nextCondLst>
            </p:seq>
            <p:seq concurrent="1" nextAc="seek">
              <p:cTn id="234" restart="whenNotActive" fill="hold" evtFilter="cancelBubble" nodeType="interactiveSeq">
                <p:stCondLst>
                  <p:cond evt="onClick" delay="0">
                    <p:tgtEl>
                      <p:spTgt spid="144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5" fill="hold">
                      <p:stCondLst>
                        <p:cond delay="0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8" dur="1000" fill="hold"/>
                                        <p:tgtEl>
                                          <p:spTgt spid="14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lu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0" dur="500" fill="hold"/>
                                        <p:tgtEl>
                                          <p:spTgt spid="1441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15"/>
                  </p:tgtEl>
                </p:cond>
              </p:nextCondLst>
            </p:seq>
            <p:seq concurrent="1" nextAc="seek">
              <p:cTn id="241" restart="whenNotActive" fill="hold" evtFilter="cancelBubble" nodeType="interactiveSeq">
                <p:stCondLst>
                  <p:cond evt="onClick" delay="0">
                    <p:tgtEl>
                      <p:spTgt spid="144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2" fill="hold">
                      <p:stCondLst>
                        <p:cond delay="0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5" dur="1000" fill="hold"/>
                                        <p:tgtEl>
                                          <p:spTgt spid="14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lu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6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7" dur="500" fill="hold"/>
                                        <p:tgtEl>
                                          <p:spTgt spid="1441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16"/>
                  </p:tgtEl>
                </p:cond>
              </p:nextCondLst>
            </p:seq>
            <p:seq concurrent="1" nextAc="seek">
              <p:cTn id="248" restart="whenNotActive" fill="hold" evtFilter="cancelBubble" nodeType="interactiveSeq">
                <p:stCondLst>
                  <p:cond evt="onClick" delay="0">
                    <p:tgtEl>
                      <p:spTgt spid="144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9" fill="hold">
                      <p:stCondLst>
                        <p:cond delay="0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2" dur="1000" fill="hold"/>
                                        <p:tgtEl>
                                          <p:spTgt spid="14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lu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4" dur="500" fill="hold"/>
                                        <p:tgtEl>
                                          <p:spTgt spid="1441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17"/>
                  </p:tgtEl>
                </p:cond>
              </p:nextCondLst>
            </p:seq>
            <p:seq concurrent="1" nextAc="seek">
              <p:cTn id="255" restart="whenNotActive" fill="hold" evtFilter="cancelBubble" nodeType="interactiveSeq">
                <p:stCondLst>
                  <p:cond evt="onClick" delay="0">
                    <p:tgtEl>
                      <p:spTgt spid="144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6" fill="hold">
                      <p:stCondLst>
                        <p:cond delay="0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9" dur="1000" fill="hold"/>
                                        <p:tgtEl>
                                          <p:spTgt spid="14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lu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0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1" dur="500" fill="hold"/>
                                        <p:tgtEl>
                                          <p:spTgt spid="1441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18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144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6" dur="1000" fill="hold"/>
                                        <p:tgtEl>
                                          <p:spTgt spid="14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lu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8" dur="500" fill="hold"/>
                                        <p:tgtEl>
                                          <p:spTgt spid="1441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19"/>
                  </p:tgtEl>
                </p:cond>
              </p:nextCondLst>
            </p:seq>
            <p:seq concurrent="1" nextAc="seek">
              <p:cTn id="269" restart="whenNotActive" fill="hold" evtFilter="cancelBubble" nodeType="interactiveSeq">
                <p:stCondLst>
                  <p:cond evt="onClick" delay="0">
                    <p:tgtEl>
                      <p:spTgt spid="144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0" fill="hold">
                      <p:stCondLst>
                        <p:cond delay="0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500" tmFilter="0, 0; .2, .5; .8, .5; 1, 0"/>
                                        <p:tgtEl>
                                          <p:spTgt spid="144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4" dur="250" autoRev="1" fill="hold"/>
                                        <p:tgtEl>
                                          <p:spTgt spid="144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1000"/>
                                        <p:tgtEl>
                                          <p:spTgt spid="14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1000"/>
                                        <p:tgtEl>
                                          <p:spTgt spid="14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20"/>
                  </p:tgtEl>
                </p:cond>
              </p:nextCondLst>
            </p:seq>
            <p:seq concurrent="1" nextAc="seek">
              <p:cTn id="281" restart="whenNotActive" fill="hold" evtFilter="cancelBubble" nodeType="interactiveSeq">
                <p:stCondLst>
                  <p:cond evt="onClick" delay="0">
                    <p:tgtEl>
                      <p:spTgt spid="144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2" fill="hold">
                      <p:stCondLst>
                        <p:cond delay="0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5" dur="1000" fill="hold"/>
                                        <p:tgtEl>
                                          <p:spTgt spid="14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lu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6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7" dur="500" fill="hold"/>
                                        <p:tgtEl>
                                          <p:spTgt spid="144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21"/>
                  </p:tgtEl>
                </p:cond>
              </p:nextCondLst>
            </p:seq>
            <p:seq concurrent="1" nextAc="seek">
              <p:cTn id="288" restart="whenNotActive" fill="hold" evtFilter="cancelBubble" nodeType="interactiveSeq">
                <p:stCondLst>
                  <p:cond evt="onClick" delay="0">
                    <p:tgtEl>
                      <p:spTgt spid="144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9" fill="hold">
                      <p:stCondLst>
                        <p:cond delay="0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2" dur="1000" fill="hold"/>
                                        <p:tgtEl>
                                          <p:spTgt spid="14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lu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4" dur="500" fill="hold"/>
                                        <p:tgtEl>
                                          <p:spTgt spid="1442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22"/>
                  </p:tgtEl>
                </p:cond>
              </p:nextCondLst>
            </p:seq>
            <p:seq concurrent="1" nextAc="seek">
              <p:cTn id="295" restart="whenNotActive" fill="hold" evtFilter="cancelBubble" nodeType="interactiveSeq">
                <p:stCondLst>
                  <p:cond evt="onClick" delay="0">
                    <p:tgtEl>
                      <p:spTgt spid="144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6" fill="hold">
                      <p:stCondLst>
                        <p:cond delay="0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9" dur="1000" fill="hold"/>
                                        <p:tgtEl>
                                          <p:spTgt spid="14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lu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0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1" dur="500" fill="hold"/>
                                        <p:tgtEl>
                                          <p:spTgt spid="1442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23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144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6" dur="1000" fill="hold"/>
                                        <p:tgtEl>
                                          <p:spTgt spid="14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lu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8" dur="500" fill="hold"/>
                                        <p:tgtEl>
                                          <p:spTgt spid="1442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24"/>
                  </p:tgtEl>
                </p:cond>
              </p:nextCondLst>
            </p:seq>
            <p:seq concurrent="1" nextAc="seek">
              <p:cTn id="309" restart="whenNotActive" fill="hold" evtFilter="cancelBubble" nodeType="interactiveSeq">
                <p:stCondLst>
                  <p:cond evt="onClick" delay="0">
                    <p:tgtEl>
                      <p:spTgt spid="144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0" fill="hold">
                      <p:stCondLst>
                        <p:cond delay="0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500" tmFilter="0, 0; .2, .5; .8, .5; 1, 0"/>
                                        <p:tgtEl>
                                          <p:spTgt spid="144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4" dur="250" autoRev="1" fill="hold"/>
                                        <p:tgtEl>
                                          <p:spTgt spid="144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1000"/>
                                        <p:tgtEl>
                                          <p:spTgt spid="14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0" dur="1000"/>
                                        <p:tgtEl>
                                          <p:spTgt spid="14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25"/>
                  </p:tgtEl>
                </p:cond>
              </p:nextCondLst>
            </p:seq>
            <p:seq concurrent="1" nextAc="seek">
              <p:cTn id="321" restart="whenNotActive" fill="hold" evtFilter="cancelBubble" nodeType="interactiveSeq">
                <p:stCondLst>
                  <p:cond evt="onClick" delay="0">
                    <p:tgtEl>
                      <p:spTgt spid="144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2" fill="hold">
                      <p:stCondLst>
                        <p:cond delay="0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5" dur="1000" fill="hold"/>
                                        <p:tgtEl>
                                          <p:spTgt spid="14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lu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6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7" dur="500" fill="hold"/>
                                        <p:tgtEl>
                                          <p:spTgt spid="1442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26"/>
                  </p:tgtEl>
                </p:cond>
              </p:nextCondLst>
            </p:seq>
            <p:seq concurrent="1" nextAc="seek">
              <p:cTn id="328" restart="whenNotActive" fill="hold" evtFilter="cancelBubble" nodeType="interactiveSeq">
                <p:stCondLst>
                  <p:cond evt="onClick" delay="0">
                    <p:tgtEl>
                      <p:spTgt spid="144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9" fill="hold">
                      <p:stCondLst>
                        <p:cond delay="0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2" dur="1000" fill="hold"/>
                                        <p:tgtEl>
                                          <p:spTgt spid="14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lu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4" dur="500" fill="hold"/>
                                        <p:tgtEl>
                                          <p:spTgt spid="1442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27"/>
                  </p:tgtEl>
                </p:cond>
              </p:nextCondLst>
            </p:seq>
            <p:seq concurrent="1" nextAc="seek">
              <p:cTn id="335" restart="whenNotActive" fill="hold" evtFilter="cancelBubble" nodeType="interactiveSeq">
                <p:stCondLst>
                  <p:cond evt="onClick" delay="0">
                    <p:tgtEl>
                      <p:spTgt spid="144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6" fill="hold">
                      <p:stCondLst>
                        <p:cond delay="0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9" dur="1000" fill="hold"/>
                                        <p:tgtEl>
                                          <p:spTgt spid="14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lu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0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1" dur="500" fill="hold"/>
                                        <p:tgtEl>
                                          <p:spTgt spid="1442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28"/>
                  </p:tgtEl>
                </p:cond>
              </p:nextCondLst>
            </p:seq>
            <p:seq concurrent="1" nextAc="seek">
              <p:cTn id="342" restart="whenNotActive" fill="hold" evtFilter="cancelBubble" nodeType="interactiveSeq">
                <p:stCondLst>
                  <p:cond evt="onClick" delay="0">
                    <p:tgtEl>
                      <p:spTgt spid="144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3" fill="hold">
                      <p:stCondLst>
                        <p:cond delay="0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6" dur="1000" fill="hold"/>
                                        <p:tgtEl>
                                          <p:spTgt spid="14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lu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8" dur="500" fill="hold"/>
                                        <p:tgtEl>
                                          <p:spTgt spid="1442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29"/>
                  </p:tgtEl>
                </p:cond>
              </p:nextCondLst>
            </p:seq>
            <p:seq concurrent="1" nextAc="seek">
              <p:cTn id="349" restart="whenNotActive" fill="hold" evtFilter="cancelBubble" nodeType="interactiveSeq">
                <p:stCondLst>
                  <p:cond evt="onClick" delay="0">
                    <p:tgtEl>
                      <p:spTgt spid="144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0" fill="hold">
                      <p:stCondLst>
                        <p:cond delay="0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53" dur="1000" fill="hold"/>
                                        <p:tgtEl>
                                          <p:spTgt spid="14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lu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4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5" dur="500" fill="hold"/>
                                        <p:tgtEl>
                                          <p:spTgt spid="1443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30"/>
                  </p:tgtEl>
                </p:cond>
              </p:nextCondLst>
            </p:seq>
            <p:seq concurrent="1" nextAc="seek">
              <p:cTn id="356" restart="whenNotActive" fill="hold" evtFilter="cancelBubble" nodeType="interactiveSeq">
                <p:stCondLst>
                  <p:cond evt="onClick" delay="0">
                    <p:tgtEl>
                      <p:spTgt spid="144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7" fill="hold">
                      <p:stCondLst>
                        <p:cond delay="0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0" dur="1000" fill="hold"/>
                                        <p:tgtEl>
                                          <p:spTgt spid="14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lu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2" dur="500" fill="hold"/>
                                        <p:tgtEl>
                                          <p:spTgt spid="1443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31"/>
                  </p:tgtEl>
                </p:cond>
              </p:nextCondLst>
            </p:seq>
            <p:seq concurrent="1" nextAc="seek">
              <p:cTn id="363" restart="whenNotActive" fill="hold" evtFilter="cancelBubble" nodeType="interactiveSeq">
                <p:stCondLst>
                  <p:cond evt="onClick" delay="0">
                    <p:tgtEl>
                      <p:spTgt spid="144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4" fill="hold">
                      <p:stCondLst>
                        <p:cond delay="0"/>
                      </p:stCondLst>
                      <p:childTnLst>
                        <p:par>
                          <p:cTn id="365" fill="hold">
                            <p:stCondLst>
                              <p:cond delay="0"/>
                            </p:stCondLst>
                            <p:childTnLst>
                              <p:par>
                                <p:cTn id="366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7" dur="1000" fill="hold"/>
                                        <p:tgtEl>
                                          <p:spTgt spid="14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lu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8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9" dur="500" fill="hold"/>
                                        <p:tgtEl>
                                          <p:spTgt spid="1443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32"/>
                  </p:tgtEl>
                </p:cond>
              </p:nextCondLst>
            </p:seq>
            <p:seq concurrent="1" nextAc="seek">
              <p:cTn id="370" restart="whenNotActive" fill="hold" evtFilter="cancelBubble" nodeType="interactiveSeq">
                <p:stCondLst>
                  <p:cond evt="onClick" delay="0">
                    <p:tgtEl>
                      <p:spTgt spid="144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1" fill="hold">
                      <p:stCondLst>
                        <p:cond delay="0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4" dur="1000" fill="hold"/>
                                        <p:tgtEl>
                                          <p:spTgt spid="14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lu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6" dur="500" fill="hold"/>
                                        <p:tgtEl>
                                          <p:spTgt spid="1443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33"/>
                  </p:tgtEl>
                </p:cond>
              </p:nextCondLst>
            </p:seq>
            <p:seq concurrent="1" nextAc="seek">
              <p:cTn id="377" restart="whenNotActive" fill="hold" evtFilter="cancelBubble" nodeType="interactiveSeq">
                <p:stCondLst>
                  <p:cond evt="onClick" delay="0">
                    <p:tgtEl>
                      <p:spTgt spid="144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8" fill="hold">
                      <p:stCondLst>
                        <p:cond delay="0"/>
                      </p:stCondLst>
                      <p:childTnLst>
                        <p:par>
                          <p:cTn id="379" fill="hold">
                            <p:stCondLst>
                              <p:cond delay="0"/>
                            </p:stCondLst>
                            <p:childTnLst>
                              <p:par>
                                <p:cTn id="380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1" dur="1000" fill="hold"/>
                                        <p:tgtEl>
                                          <p:spTgt spid="14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lu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2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3" dur="500" fill="hold"/>
                                        <p:tgtEl>
                                          <p:spTgt spid="1443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34"/>
                  </p:tgtEl>
                </p:cond>
              </p:nextCondLst>
            </p:seq>
            <p:seq concurrent="1" nextAc="seek">
              <p:cTn id="384" restart="whenNotActive" fill="hold" evtFilter="cancelBubble" nodeType="interactiveSeq">
                <p:stCondLst>
                  <p:cond evt="onClick" delay="0">
                    <p:tgtEl>
                      <p:spTgt spid="144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5" fill="hold">
                      <p:stCondLst>
                        <p:cond delay="0"/>
                      </p:stCondLst>
                      <p:childTnLst>
                        <p:par>
                          <p:cTn id="386" fill="hold">
                            <p:stCondLst>
                              <p:cond delay="0"/>
                            </p:stCondLst>
                            <p:childTnLst>
                              <p:par>
                                <p:cTn id="387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8" dur="1000" fill="hold"/>
                                        <p:tgtEl>
                                          <p:spTgt spid="14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lu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0" dur="500" fill="hold"/>
                                        <p:tgtEl>
                                          <p:spTgt spid="1443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35"/>
                  </p:tgtEl>
                </p:cond>
              </p:nextCondLst>
            </p:seq>
            <p:seq concurrent="1" nextAc="seek">
              <p:cTn id="391" restart="whenNotActive" fill="hold" evtFilter="cancelBubble" nodeType="interactiveSeq">
                <p:stCondLst>
                  <p:cond evt="onClick" delay="0">
                    <p:tgtEl>
                      <p:spTgt spid="144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2" fill="hold">
                      <p:stCondLst>
                        <p:cond delay="0"/>
                      </p:stCondLst>
                      <p:childTnLst>
                        <p:par>
                          <p:cTn id="393" fill="hold">
                            <p:stCondLst>
                              <p:cond delay="0"/>
                            </p:stCondLst>
                            <p:childTnLst>
                              <p:par>
                                <p:cTn id="39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5" dur="500" tmFilter="0, 0; .2, .5; .8, .5; 1, 0"/>
                                        <p:tgtEl>
                                          <p:spTgt spid="144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6" dur="250" autoRev="1" fill="hold"/>
                                        <p:tgtEl>
                                          <p:spTgt spid="144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9" dur="1000"/>
                                        <p:tgtEl>
                                          <p:spTgt spid="14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2" dur="1000"/>
                                        <p:tgtEl>
                                          <p:spTgt spid="14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47"/>
                  </p:tgtEl>
                </p:cond>
              </p:nextCondLst>
            </p:seq>
          </p:childTnLst>
        </p:cTn>
      </p:par>
    </p:tnLst>
    <p:bldLst>
      <p:bldP spid="14385" grpId="0" animBg="1"/>
      <p:bldP spid="14385" grpId="1"/>
      <p:bldP spid="14386" grpId="0" animBg="1"/>
      <p:bldP spid="14386" grpId="1"/>
      <p:bldP spid="14387" grpId="0" animBg="1"/>
      <p:bldP spid="14387" grpId="1"/>
      <p:bldP spid="14388" grpId="0" animBg="1"/>
      <p:bldP spid="14388" grpId="1"/>
      <p:bldP spid="14389" grpId="0" animBg="1"/>
      <p:bldP spid="14389" grpId="1"/>
      <p:bldP spid="14390" grpId="0" animBg="1"/>
      <p:bldP spid="14390" grpId="1"/>
      <p:bldP spid="14391" grpId="0" animBg="1"/>
      <p:bldP spid="14391" grpId="1"/>
      <p:bldP spid="14392" grpId="0" animBg="1"/>
      <p:bldP spid="14393" grpId="0" animBg="1"/>
      <p:bldP spid="14393" grpId="1"/>
      <p:bldP spid="14394" grpId="0" animBg="1"/>
      <p:bldP spid="14394" grpId="1"/>
      <p:bldP spid="14395" grpId="0" animBg="1"/>
      <p:bldP spid="14395" grpId="1"/>
      <p:bldP spid="14396" grpId="0" animBg="1"/>
      <p:bldP spid="14396" grpId="1"/>
      <p:bldP spid="14397" grpId="0" animBg="1"/>
      <p:bldP spid="14397" grpId="1"/>
      <p:bldP spid="14398" grpId="0" animBg="1"/>
      <p:bldP spid="14398" grpId="1"/>
      <p:bldP spid="14399" grpId="0" animBg="1"/>
      <p:bldP spid="14399" grpId="1"/>
      <p:bldP spid="14400" grpId="0" animBg="1"/>
      <p:bldP spid="14400" grpId="1"/>
      <p:bldP spid="14401" grpId="0" animBg="1"/>
      <p:bldP spid="14401" grpId="1"/>
      <p:bldP spid="14402" grpId="0" animBg="1"/>
      <p:bldP spid="14402" grpId="1"/>
      <p:bldP spid="14403" grpId="0" animBg="1"/>
      <p:bldP spid="14403" grpId="1"/>
      <p:bldP spid="14404" grpId="0" animBg="1"/>
      <p:bldP spid="14404" grpId="1"/>
      <p:bldP spid="14405" grpId="0" animBg="1"/>
      <p:bldP spid="14405" grpId="1"/>
      <p:bldP spid="14406" grpId="0" animBg="1"/>
      <p:bldP spid="14407" grpId="0" animBg="1"/>
      <p:bldP spid="14407" grpId="1"/>
      <p:bldP spid="14408" grpId="0" animBg="1"/>
      <p:bldP spid="14408" grpId="1"/>
      <p:bldP spid="14409" grpId="0" animBg="1"/>
      <p:bldP spid="14409" grpId="1"/>
      <p:bldP spid="14410" grpId="0" animBg="1"/>
      <p:bldP spid="14410" grpId="1"/>
      <p:bldP spid="14411" grpId="0" animBg="1"/>
      <p:bldP spid="14411" grpId="1"/>
      <p:bldP spid="14412" grpId="0" animBg="1"/>
      <p:bldP spid="14412" grpId="1"/>
      <p:bldP spid="14413" grpId="0" animBg="1"/>
      <p:bldP spid="14413" grpId="1"/>
      <p:bldP spid="14414" grpId="0" animBg="1"/>
      <p:bldP spid="14414" grpId="1"/>
      <p:bldP spid="14415" grpId="0" animBg="1"/>
      <p:bldP spid="14415" grpId="1"/>
      <p:bldP spid="14416" grpId="0" animBg="1"/>
      <p:bldP spid="14416" grpId="1"/>
      <p:bldP spid="14417" grpId="0" animBg="1"/>
      <p:bldP spid="14417" grpId="1"/>
      <p:bldP spid="14418" grpId="0" animBg="1"/>
      <p:bldP spid="14418" grpId="1"/>
      <p:bldP spid="14419" grpId="0" animBg="1"/>
      <p:bldP spid="14419" grpId="1"/>
      <p:bldP spid="14420" grpId="0" animBg="1"/>
      <p:bldP spid="14421" grpId="0" animBg="1"/>
      <p:bldP spid="14421" grpId="1"/>
      <p:bldP spid="14422" grpId="0" animBg="1"/>
      <p:bldP spid="14422" grpId="1"/>
      <p:bldP spid="14423" grpId="0" animBg="1"/>
      <p:bldP spid="14423" grpId="1"/>
      <p:bldP spid="14424" grpId="0" animBg="1"/>
      <p:bldP spid="14424" grpId="1"/>
      <p:bldP spid="14425" grpId="0" animBg="1"/>
      <p:bldP spid="14426" grpId="0" animBg="1"/>
      <p:bldP spid="14426" grpId="1"/>
      <p:bldP spid="14427" grpId="0" animBg="1"/>
      <p:bldP spid="14427" grpId="1"/>
      <p:bldP spid="14428" grpId="0" animBg="1"/>
      <p:bldP spid="14428" grpId="1"/>
      <p:bldP spid="14429" grpId="0" animBg="1"/>
      <p:bldP spid="14429" grpId="1"/>
      <p:bldP spid="14430" grpId="0" animBg="1"/>
      <p:bldP spid="14430" grpId="1"/>
      <p:bldP spid="14431" grpId="0" animBg="1"/>
      <p:bldP spid="14431" grpId="1"/>
      <p:bldP spid="14432" grpId="0" animBg="1"/>
      <p:bldP spid="14432" grpId="1"/>
      <p:bldP spid="14433" grpId="0" animBg="1"/>
      <p:bldP spid="14433" grpId="1"/>
      <p:bldP spid="14434" grpId="0" animBg="1"/>
      <p:bldP spid="14434" grpId="1"/>
      <p:bldP spid="14435" grpId="0" animBg="1"/>
      <p:bldP spid="14435" grpId="1"/>
      <p:bldP spid="14436" grpId="0" animBg="1"/>
      <p:bldP spid="14437" grpId="0"/>
      <p:bldP spid="14438" grpId="0"/>
      <p:bldP spid="14439" grpId="0"/>
      <p:bldP spid="14440" grpId="0" animBg="1"/>
      <p:bldP spid="14441" grpId="0" animBg="1"/>
      <p:bldP spid="14442" grpId="0" animBg="1"/>
      <p:bldP spid="14443" grpId="0"/>
      <p:bldP spid="14445" grpId="0" animBg="1"/>
      <p:bldP spid="14446" grpId="0"/>
      <p:bldP spid="14447" grpId="0" animBg="1"/>
      <p:bldP spid="14448" grpId="0" animBg="1"/>
      <p:bldP spid="14449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538</Words>
  <Application>Microsoft Office PowerPoint</Application>
  <PresentationFormat>Экран (4:3)</PresentationFormat>
  <Paragraphs>185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Остин</vt:lpstr>
      <vt:lpstr>Презентация PowerPoint</vt:lpstr>
      <vt:lpstr>Презентация PowerPoint</vt:lpstr>
      <vt:lpstr>Презентация PowerPoint</vt:lpstr>
      <vt:lpstr>Дайте полную характеристику данным буквам</vt:lpstr>
      <vt:lpstr>Определите тему урока</vt:lpstr>
      <vt:lpstr>Как проверить парный согласный?</vt:lpstr>
      <vt:lpstr>Презентация PowerPoint</vt:lpstr>
      <vt:lpstr>Работаем с учебником</vt:lpstr>
      <vt:lpstr>Презентация PowerPoint</vt:lpstr>
      <vt:lpstr>Прочитайте цепочки слов. Вставьте пропущенные буквы, обоснуйте ответ: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6</cp:revision>
  <dcterms:created xsi:type="dcterms:W3CDTF">2014-10-01T17:14:53Z</dcterms:created>
  <dcterms:modified xsi:type="dcterms:W3CDTF">2014-10-01T17:53:19Z</dcterms:modified>
</cp:coreProperties>
</file>