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4" r:id="rId4"/>
    <p:sldId id="258" r:id="rId5"/>
    <p:sldId id="259" r:id="rId6"/>
    <p:sldId id="265" r:id="rId7"/>
    <p:sldId id="260" r:id="rId8"/>
    <p:sldId id="261" r:id="rId9"/>
    <p:sldId id="266" r:id="rId10"/>
    <p:sldId id="262" r:id="rId11"/>
    <p:sldId id="263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95B96CC7-DFAA-4B3A-8DB6-B61A57D67B68}" type="datetimeFigureOut">
              <a:rPr lang="ru-RU" smtClean="0"/>
              <a:t>01.06.2024</a:t>
            </a:fld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C1D4C84-EFA8-4ECB-9996-D0A144EEA63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6CC7-DFAA-4B3A-8DB6-B61A57D67B68}" type="datetimeFigureOut">
              <a:rPr lang="ru-RU" smtClean="0"/>
              <a:t>01.06.2024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4C84-EFA8-4ECB-9996-D0A144EEA63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6CC7-DFAA-4B3A-8DB6-B61A57D67B68}" type="datetimeFigureOut">
              <a:rPr lang="ru-RU" smtClean="0"/>
              <a:t>01.06.2024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4C84-EFA8-4ECB-9996-D0A144EEA63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6CC7-DFAA-4B3A-8DB6-B61A57D67B68}" type="datetimeFigureOut">
              <a:rPr lang="ru-RU" smtClean="0"/>
              <a:t>01.06.2024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4C84-EFA8-4ECB-9996-D0A144EEA63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95B96CC7-DFAA-4B3A-8DB6-B61A57D67B68}" type="datetimeFigureOut">
              <a:rPr lang="ru-RU" smtClean="0"/>
              <a:t>01.06.2024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C1D4C84-EFA8-4ECB-9996-D0A144EEA63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6CC7-DFAA-4B3A-8DB6-B61A57D67B68}" type="datetimeFigureOut">
              <a:rPr lang="ru-RU" smtClean="0"/>
              <a:t>01.06.2024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6C1D4C84-EFA8-4ECB-9996-D0A144EEA63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6CC7-DFAA-4B3A-8DB6-B61A57D67B68}" type="datetimeFigureOut">
              <a:rPr lang="ru-RU" smtClean="0"/>
              <a:t>01.06.2024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6C1D4C84-EFA8-4ECB-9996-D0A144EEA63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6CC7-DFAA-4B3A-8DB6-B61A57D67B68}" type="datetimeFigureOut">
              <a:rPr lang="ru-RU" smtClean="0"/>
              <a:t>01.06.2024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4C84-EFA8-4ECB-9996-D0A144EEA63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6CC7-DFAA-4B3A-8DB6-B61A57D67B68}" type="datetimeFigureOut">
              <a:rPr lang="ru-RU" smtClean="0"/>
              <a:t>01.06.2024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4C84-EFA8-4ECB-9996-D0A144EEA63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95B96CC7-DFAA-4B3A-8DB6-B61A57D67B68}" type="datetimeFigureOut">
              <a:rPr lang="ru-RU" smtClean="0"/>
              <a:t>01.06.2024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C1D4C84-EFA8-4ECB-9996-D0A144EEA63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95B96CC7-DFAA-4B3A-8DB6-B61A57D67B68}" type="datetimeFigureOut">
              <a:rPr lang="ru-RU" smtClean="0"/>
              <a:t>01.06.2024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C1D4C84-EFA8-4ECB-9996-D0A144EEA63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95B96CC7-DFAA-4B3A-8DB6-B61A57D67B68}" type="datetimeFigureOut">
              <a:rPr lang="ru-RU" smtClean="0"/>
              <a:t>01.06.2024</a:t>
            </a:fld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6C1D4C84-EFA8-4ECB-9996-D0A144EEA63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424936" cy="25922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2000" dirty="0">
                <a:effectLst/>
              </a:rPr>
              <a:t>ФЕДЕРАЛЬНОЕ ГОСУДАРСТВЕННОЕ ОБРАЗОВАТЕЛЬНОЕ БЮДЖЕТНОЕ</a:t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> УЧРЕЖДЕНИЕ ВЫСШЕГО ПРОФЕССИОНАЛЬНОГО </a:t>
            </a:r>
            <a:r>
              <a:rPr lang="ru-RU" sz="2000" dirty="0" smtClean="0">
                <a:effectLst/>
              </a:rPr>
              <a:t>ОБРАЗОВАНИЯ</a:t>
            </a:r>
            <a:r>
              <a:rPr lang="ru-RU" sz="2000" dirty="0">
                <a:effectLst/>
              </a:rPr>
              <a:t> </a:t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>«ФИНАНСОВЫЙ УНИВЕРСИТЕТ ПРИ ПРАВИТЕЛЬСТВЕ</a:t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> РОССИЙСКОЙ ФЕДЕРАЦИИ»</a:t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>(</a:t>
            </a:r>
            <a:r>
              <a:rPr lang="ru-RU" sz="2000" dirty="0" err="1">
                <a:effectLst/>
              </a:rPr>
              <a:t>Финуниверситет</a:t>
            </a:r>
            <a:r>
              <a:rPr lang="ru-RU" sz="2000" dirty="0">
                <a:effectLst/>
              </a:rPr>
              <a:t>)</a:t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> </a:t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>Московский финансовый колледж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708920"/>
            <a:ext cx="7992888" cy="2808312"/>
          </a:xfrm>
        </p:spPr>
        <p:txBody>
          <a:bodyPr>
            <a:normAutofit fontScale="85000" lnSpcReduction="10000"/>
          </a:bodyPr>
          <a:lstStyle/>
          <a:p>
            <a:pPr algn="ctr"/>
            <a:endParaRPr lang="ru-RU" sz="2600" b="1" dirty="0" smtClean="0"/>
          </a:p>
          <a:p>
            <a:pPr algn="ctr"/>
            <a:r>
              <a:rPr lang="ru-RU" sz="2600" dirty="0"/>
              <a:t>Учебно-методическая разработка по проведению</a:t>
            </a:r>
          </a:p>
          <a:p>
            <a:pPr algn="ctr"/>
            <a:r>
              <a:rPr lang="ru-RU" sz="2600" dirty="0"/>
              <a:t> мультимедийного урока по </a:t>
            </a:r>
            <a:r>
              <a:rPr lang="ru-RU" sz="2600" dirty="0" smtClean="0"/>
              <a:t>дисциплине</a:t>
            </a:r>
          </a:p>
          <a:p>
            <a:pPr algn="ctr"/>
            <a:r>
              <a:rPr lang="ru-RU" sz="2600" dirty="0" smtClean="0"/>
              <a:t>«Информатика»</a:t>
            </a:r>
          </a:p>
          <a:p>
            <a:pPr algn="ctr"/>
            <a:r>
              <a:rPr lang="ru-RU" sz="2600" dirty="0" smtClean="0"/>
              <a:t>Решение </a:t>
            </a:r>
            <a:r>
              <a:rPr lang="ru-RU" sz="2600" dirty="0"/>
              <a:t>экономических задач в среде табличного </a:t>
            </a:r>
            <a:r>
              <a:rPr lang="ru-RU" sz="2600" dirty="0" smtClean="0"/>
              <a:t>процессора </a:t>
            </a:r>
            <a:r>
              <a:rPr lang="ru-RU" sz="2600" dirty="0"/>
              <a:t>MS </a:t>
            </a:r>
            <a:r>
              <a:rPr lang="ru-RU" sz="2600" dirty="0" err="1"/>
              <a:t>Exce</a:t>
            </a:r>
            <a:r>
              <a:rPr lang="en-US" sz="2600" dirty="0"/>
              <a:t>l</a:t>
            </a:r>
            <a:r>
              <a:rPr lang="ru-RU" sz="2600" dirty="0"/>
              <a:t/>
            </a:r>
            <a:br>
              <a:rPr lang="ru-RU" sz="2600" dirty="0"/>
            </a:br>
            <a:endParaRPr lang="ru-RU" sz="2600" dirty="0" smtClean="0"/>
          </a:p>
          <a:p>
            <a:pPr algn="ctr"/>
            <a:r>
              <a:rPr lang="ru-RU" sz="2600" dirty="0" smtClean="0"/>
              <a:t>Задача: </a:t>
            </a:r>
            <a:r>
              <a:rPr lang="ru-RU" b="1" dirty="0" smtClean="0"/>
              <a:t>Анализ </a:t>
            </a:r>
            <a:r>
              <a:rPr lang="ru-RU" b="1" dirty="0"/>
              <a:t>прибыльности предприятия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6397" y="5661248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/>
              <a:t>Преподаватель Московского финансового колледжа </a:t>
            </a:r>
          </a:p>
          <a:p>
            <a:pPr algn="r"/>
            <a:r>
              <a:rPr lang="ru-RU" sz="2000" dirty="0" smtClean="0"/>
              <a:t>Матиев А.Ш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47864" y="6328489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mtClean="0"/>
              <a:t>2020.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00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22428"/>
            <a:ext cx="7704856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/>
              <a:t>3. Цех </a:t>
            </a:r>
            <a:r>
              <a:rPr lang="ru-RU" sz="2400" b="1" dirty="0"/>
              <a:t>по выпуску творога</a:t>
            </a:r>
            <a:r>
              <a:rPr lang="ru-RU" sz="2400" dirty="0" smtClean="0"/>
              <a:t>: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 smtClean="0"/>
              <a:t>объем </a:t>
            </a:r>
            <a:r>
              <a:rPr lang="ru-RU" sz="2000" dirty="0"/>
              <a:t>продаж – 9 000 упаковок творога в месяц;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цена продажи находится в интервале цен конкурентов: Конкурент1 – 95 руб., Конкурент2 – 100 руб.;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выручку (доходы) = цена продажи* объем продаж;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переменные расходы, состоящие из:</a:t>
            </a:r>
          </a:p>
          <a:p>
            <a:pPr marL="1200150" lvl="2" indent="-285750" algn="just">
              <a:buFont typeface="Arial" pitchFamily="34" charset="0"/>
              <a:buChar char="•"/>
            </a:pPr>
            <a:r>
              <a:rPr lang="ru-RU" sz="2000" dirty="0"/>
              <a:t>материальные затраты – 720 000 руб.,</a:t>
            </a:r>
          </a:p>
          <a:p>
            <a:pPr marL="1200150" lvl="2" indent="-285750" algn="just">
              <a:buFont typeface="Arial" pitchFamily="34" charset="0"/>
              <a:buChar char="•"/>
            </a:pPr>
            <a:r>
              <a:rPr lang="ru-RU" sz="2000" dirty="0"/>
              <a:t>оплата труда – 36 000 руб.,</a:t>
            </a:r>
          </a:p>
          <a:p>
            <a:pPr marL="1200150" lvl="2" indent="-285750" algn="just">
              <a:buFont typeface="Arial" pitchFamily="34" charset="0"/>
              <a:buChar char="•"/>
            </a:pPr>
            <a:r>
              <a:rPr lang="ru-RU" sz="2000" dirty="0"/>
              <a:t>начисления на оплату труда – 30% от размера оплаты труда;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постоянные расходы – 120 000 руб.;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всего расходы = переменные расходы + постоянные расходы;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прибыль = доходы - всего расходы;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налог на прибыль = (ЕСЛИ прибыль &gt; 0, то налог на прибыль – 20% от прибыли, иначе 0);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чистую прибыль = прибыль - налог на прибыль;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отразить результат деятельности = (ЕСЛИ чистая прибыль &gt; 0, то результат – «прибыль», иначе – «убыток».</a:t>
            </a:r>
          </a:p>
        </p:txBody>
      </p:sp>
    </p:spTree>
    <p:extLst>
      <p:ext uri="{BB962C8B-B14F-4D97-AF65-F5344CB8AC3E}">
        <p14:creationId xmlns:p14="http://schemas.microsoft.com/office/powerpoint/2010/main" val="325482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Таблица к п.3 задачи</a:t>
            </a:r>
            <a:endParaRPr lang="ru-RU" sz="2400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t="19952" r="27971" b="40560"/>
          <a:stretch/>
        </p:blipFill>
        <p:spPr bwMode="auto">
          <a:xfrm>
            <a:off x="683568" y="2276872"/>
            <a:ext cx="8057489" cy="31120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6085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effectLst/>
              </a:rPr>
              <a:t>Задача оптимизации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indent="292100" algn="just"/>
            <a:r>
              <a:rPr lang="ru-RU" dirty="0"/>
              <a:t>Планирование производства всегда сопряжено с поиском ответа на вопросы: какую продукцию, и в каких количествах выгоднее всего производить из имеющегося сырья, и т.п. Подобные задачи относятся к классу задач линейного программирования – оптимального планирования при условии заданных ограничений. Как правило, это минимизация затрат, максимизация выгоды и оптимизация решений. На сегодняшний день для создания экономических моделей и решения подобных задач существуют инструменты, позволяющие учитывать множество различных факторов при поиске решения. Один из таких инструментов – надстройка MS </a:t>
            </a:r>
            <a:r>
              <a:rPr lang="ru-RU" dirty="0" err="1"/>
              <a:t>Excel</a:t>
            </a:r>
            <a:r>
              <a:rPr lang="ru-RU" dirty="0"/>
              <a:t> «Поиск решения». Для Молокоперерабатывающего завода найти такое соотношение продукции, которое обеспечит получение максимальной прибыли с учетом заданных ограничений. Задача определена, теперь необходимо определиться с исходными данными. </a:t>
            </a:r>
          </a:p>
        </p:txBody>
      </p:sp>
    </p:spTree>
    <p:extLst>
      <p:ext uri="{BB962C8B-B14F-4D97-AF65-F5344CB8AC3E}">
        <p14:creationId xmlns:p14="http://schemas.microsoft.com/office/powerpoint/2010/main" val="285349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052736"/>
            <a:ext cx="70567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/>
              <a:t>Каждая единица продукции имеет набор характеристик: </a:t>
            </a:r>
            <a:endParaRPr lang="ru-RU" sz="1600" dirty="0"/>
          </a:p>
          <a:p>
            <a:pPr lvl="1" algn="just"/>
            <a:r>
              <a:rPr lang="ru-RU" dirty="0"/>
              <a:t>Цена – рыночная цена, за которую покупатель приобретает продукцию; </a:t>
            </a:r>
            <a:endParaRPr lang="ru-RU" sz="1600" dirty="0"/>
          </a:p>
          <a:p>
            <a:pPr lvl="1" algn="just"/>
            <a:r>
              <a:rPr lang="ru-RU" dirty="0"/>
              <a:t>Переменные затраты на изготовление – сумма денег, которую предприятие затрачивает на производство одной единицы продукции. В переменные затраты принято включать не только стоимость сырья, но и заработную плату производственного персонала, начисления на заработную плату и др. – все расходы, которые меняются прямо пропорционально изменению объемов производства;</a:t>
            </a:r>
            <a:endParaRPr lang="ru-RU" sz="1600" dirty="0"/>
          </a:p>
          <a:p>
            <a:pPr lvl="1" algn="just"/>
            <a:r>
              <a:rPr lang="ru-RU" dirty="0"/>
              <a:t>Себестоимость – затраты на изготовление и реализацию единицы продукции;</a:t>
            </a:r>
            <a:endParaRPr lang="ru-RU" sz="1600" dirty="0"/>
          </a:p>
          <a:p>
            <a:pPr lvl="1" algn="just"/>
            <a:r>
              <a:rPr lang="ru-RU" dirty="0"/>
              <a:t>Прибыль, ед. – разница между ценой и себестоимостью единицы продукции;</a:t>
            </a:r>
            <a:endParaRPr lang="ru-RU" sz="1600" dirty="0"/>
          </a:p>
          <a:p>
            <a:pPr marL="457200" algn="just"/>
            <a:r>
              <a:rPr lang="ru-RU" dirty="0"/>
              <a:t>Ограничение по продажам – максимальное количество изделий, которое может быть реализовано за определенный промежуток времени в условиях определенного рынка</a:t>
            </a:r>
          </a:p>
        </p:txBody>
      </p:sp>
    </p:spTree>
    <p:extLst>
      <p:ext uri="{BB962C8B-B14F-4D97-AF65-F5344CB8AC3E}">
        <p14:creationId xmlns:p14="http://schemas.microsoft.com/office/powerpoint/2010/main" val="117598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94692"/>
            <a:ext cx="748883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Вне зависимости от специфики товара, каждое предприятие также обладает некоторыми свойствами: </a:t>
            </a:r>
          </a:p>
          <a:p>
            <a:pPr lvl="1"/>
            <a:r>
              <a:rPr lang="ru-RU" dirty="0"/>
              <a:t>Ограничения производства – максимальное количество изделий, которое предприятие может произвести вне зависимости от номенклатуры;</a:t>
            </a:r>
          </a:p>
          <a:p>
            <a:pPr lvl="1"/>
            <a:r>
              <a:rPr lang="ru-RU" dirty="0"/>
              <a:t>Объем продаж – количество изделий определенной номенклатуры, которое требуется реализовать для получения максимальной прибыли; </a:t>
            </a:r>
          </a:p>
          <a:p>
            <a:pPr lvl="1"/>
            <a:r>
              <a:rPr lang="ru-RU" dirty="0"/>
              <a:t>Сумма продаж (доходы) – это выручка за все продажи определенной продукции (объем продаж умноженный на цену);</a:t>
            </a:r>
          </a:p>
          <a:p>
            <a:pPr lvl="1"/>
            <a:r>
              <a:rPr lang="ru-RU" dirty="0"/>
              <a:t>Переменные затраты – это та сумма, которую предприятие потратило на изготовление реализованной продукции (объем продаж умноженный на переменные затраты за единицу изделия);</a:t>
            </a:r>
          </a:p>
          <a:p>
            <a:pPr lvl="1"/>
            <a:r>
              <a:rPr lang="ru-RU" dirty="0"/>
              <a:t>Постоянные затраты - административные и управленческие расходы, расходы по реализации продукции, электроэнергия, коммунальные платежи, амортизационные отчисления – все расходы, которые напрямую не зависят от объемов производства;</a:t>
            </a:r>
            <a:endParaRPr lang="ru-RU" sz="1600" dirty="0"/>
          </a:p>
          <a:p>
            <a:pPr lvl="1"/>
            <a:r>
              <a:rPr lang="ru-RU" dirty="0"/>
              <a:t>Расходы предприятия – сумма переменных и постоянных затрат;</a:t>
            </a:r>
            <a:endParaRPr lang="ru-RU" sz="1600" dirty="0"/>
          </a:p>
          <a:p>
            <a:pPr lvl="1"/>
            <a:r>
              <a:rPr lang="ru-RU" dirty="0"/>
              <a:t>Прибыль – это чистая выручка компании (доходы за вычетом расходов). 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3170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16632"/>
            <a:ext cx="73448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latin typeface="+mj-lt"/>
                <a:ea typeface="+mj-ea"/>
                <a:cs typeface="+mj-cs"/>
              </a:rPr>
              <a:t>Предположим, что нам известна вся необходимая информация: цены, расходы предприятия, ограничения по продажам и ограничения производства. Заполним таблицу </a:t>
            </a:r>
            <a:r>
              <a:rPr lang="ru-RU" sz="2400" dirty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latin typeface="+mj-lt"/>
                <a:ea typeface="+mj-ea"/>
                <a:cs typeface="+mj-cs"/>
              </a:rPr>
              <a:t>имеющимися значениями (Рисунок 1</a:t>
            </a:r>
            <a:r>
              <a:rPr lang="ru-RU" sz="24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latin typeface="+mj-lt"/>
                <a:ea typeface="+mj-ea"/>
                <a:cs typeface="+mj-cs"/>
              </a:rPr>
              <a:t>)</a:t>
            </a:r>
            <a:endParaRPr lang="ru-RU" sz="2400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t="20714" r="64261" b="32381"/>
          <a:stretch/>
        </p:blipFill>
        <p:spPr bwMode="auto">
          <a:xfrm>
            <a:off x="1079612" y="1772816"/>
            <a:ext cx="7128792" cy="39960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7624" y="594928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Рисунок 1. </a:t>
            </a:r>
            <a:r>
              <a:rPr lang="ru-RU" dirty="0" smtClean="0"/>
              <a:t>Условие </a:t>
            </a:r>
            <a:r>
              <a:rPr lang="ru-RU" dirty="0"/>
              <a:t>задачи</a:t>
            </a:r>
          </a:p>
        </p:txBody>
      </p:sp>
    </p:spTree>
    <p:extLst>
      <p:ext uri="{BB962C8B-B14F-4D97-AF65-F5344CB8AC3E}">
        <p14:creationId xmlns:p14="http://schemas.microsoft.com/office/powerpoint/2010/main" val="41656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124744"/>
            <a:ext cx="734481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/>
              <a:t>Строка «Объем продаж» – это те значения, которые мы будем оптимизировать, так как нам нужно составить оптимальный план производства: определить набор товаров, которые выгоднее всего производить при заданных ограничениях.</a:t>
            </a:r>
          </a:p>
          <a:p>
            <a:pPr indent="457200" algn="just"/>
            <a:r>
              <a:rPr lang="ru-RU" dirty="0" smtClean="0"/>
              <a:t>Когда </a:t>
            </a:r>
            <a:r>
              <a:rPr lang="ru-RU" dirty="0"/>
              <a:t>условия обозначены, мы можем приступать к решению задачи при помощи надстройки «Поиск решений».</a:t>
            </a:r>
          </a:p>
          <a:p>
            <a:pPr indent="457200" algn="just"/>
            <a:r>
              <a:rPr lang="ru-RU" dirty="0" smtClean="0"/>
              <a:t>При </a:t>
            </a:r>
            <a:r>
              <a:rPr lang="ru-RU" dirty="0"/>
              <a:t>поиске решения создается математическая модель, состоящая из целевого значения, изменяемых параметров и ограничений. Целевое значение – это тот показатель, который мы стремимся оптимизировать путем подбора значений изменяемых параметров в условиях заданных ограничений. В нашем случае целевое значение – прибыль, которая должна быть максимальной, изменяемые параметры – объем продаж, а ограничения – заранее известные ограничения по продажам, ограничения производства и некоторые другие.</a:t>
            </a:r>
          </a:p>
        </p:txBody>
      </p:sp>
    </p:spTree>
    <p:extLst>
      <p:ext uri="{BB962C8B-B14F-4D97-AF65-F5344CB8AC3E}">
        <p14:creationId xmlns:p14="http://schemas.microsoft.com/office/powerpoint/2010/main" val="193671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4321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effectLst/>
              </a:rPr>
              <a:t>Запускаем </a:t>
            </a:r>
            <a:r>
              <a:rPr lang="ru-RU" sz="2400" dirty="0">
                <a:effectLst/>
              </a:rPr>
              <a:t>инструмент «Поиск решения». Заполняем все необходимые поля по образцу (Рисунок 2</a:t>
            </a:r>
            <a:r>
              <a:rPr lang="ru-RU" sz="2400" dirty="0" smtClean="0">
                <a:effectLst/>
              </a:rPr>
              <a:t>)</a:t>
            </a:r>
            <a:endParaRPr lang="ru-RU" sz="24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" t="16428" r="24640" b="6191"/>
          <a:stretch/>
        </p:blipFill>
        <p:spPr bwMode="auto">
          <a:xfrm>
            <a:off x="755576" y="1484784"/>
            <a:ext cx="7839731" cy="45259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6165304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Рисунок 2. Параметры поиска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177370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effectLst/>
              </a:rPr>
              <a:t>Нажимаем кнопку «Найти решение» и смотрим результаты (Рисунок 3)</a:t>
            </a:r>
            <a:endParaRPr lang="ru-RU" sz="28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t="20714" r="63859" b="33095"/>
          <a:stretch/>
        </p:blipFill>
        <p:spPr bwMode="auto">
          <a:xfrm>
            <a:off x="971600" y="1628800"/>
            <a:ext cx="7416824" cy="41764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6093296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Рисунок 3. Результат оптимизации</a:t>
            </a:r>
          </a:p>
        </p:txBody>
      </p:sp>
    </p:spTree>
    <p:extLst>
      <p:ext uri="{BB962C8B-B14F-4D97-AF65-F5344CB8AC3E}">
        <p14:creationId xmlns:p14="http://schemas.microsoft.com/office/powerpoint/2010/main" val="168138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492896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Спасибо за внимание. Успехов Вам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47102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240" y="548680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Анализ прибыльности предприятия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988840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2400" dirty="0"/>
              <a:t>Молокоперерабатывающий завод имеет 3 цеха и выпускает 3 вида продукции: молочный цех – пастеризованное молоко в упаковке 1л., цех по выпуску масла - сливочное масло в упаковке 180гр., цех по выпуску творога - творог 9% в упаковке 300гр. Составить для каждого цеха отдельную таблицу, в которой отразить исходные данные и определить при какой цене на данную продукцию результат деятельности принесет прибыль.</a:t>
            </a:r>
          </a:p>
          <a:p>
            <a:r>
              <a:rPr lang="ru-RU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04762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087232"/>
          </a:xfrm>
        </p:spPr>
        <p:txBody>
          <a:bodyPr/>
          <a:lstStyle/>
          <a:p>
            <a:pPr algn="ctr"/>
            <a:r>
              <a:rPr lang="ru-RU" sz="4800" b="1" dirty="0" smtClean="0"/>
              <a:t>Молочный </a:t>
            </a:r>
            <a:r>
              <a:rPr lang="ru-RU" sz="4800" b="1" dirty="0"/>
              <a:t>цех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021" y="1646238"/>
            <a:ext cx="6805957" cy="4525962"/>
          </a:xfrm>
        </p:spPr>
      </p:pic>
    </p:spTree>
    <p:extLst>
      <p:ext uri="{BB962C8B-B14F-4D97-AF65-F5344CB8AC3E}">
        <p14:creationId xmlns:p14="http://schemas.microsoft.com/office/powerpoint/2010/main" val="127717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76672"/>
            <a:ext cx="87129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/>
              <a:t>1. Молочный </a:t>
            </a:r>
            <a:r>
              <a:rPr lang="ru-RU" sz="2400" b="1" dirty="0"/>
              <a:t>цех</a:t>
            </a:r>
            <a:r>
              <a:rPr lang="ru-RU" sz="2400" dirty="0" smtClean="0"/>
              <a:t>: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 smtClean="0"/>
              <a:t>объем </a:t>
            </a:r>
            <a:r>
              <a:rPr lang="ru-RU" sz="2000" dirty="0"/>
              <a:t>продаж - 30000 бут. молока в месяц;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цена продажи находится в интервале цен конкурентов: Конкурент1 – 45 руб., Конкурент2 – 50 руб.;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выручку (доходы) = цена продажи* объем продаж;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переменные расходы, состоящие из:</a:t>
            </a:r>
          </a:p>
          <a:p>
            <a:pPr marL="1200150" lvl="2" indent="-285750" algn="just">
              <a:buFont typeface="Arial" pitchFamily="34" charset="0"/>
              <a:buChar char="•"/>
            </a:pPr>
            <a:r>
              <a:rPr lang="ru-RU" sz="2000" dirty="0"/>
              <a:t>материальные затраты – 1 200 000 руб.,</a:t>
            </a:r>
          </a:p>
          <a:p>
            <a:pPr marL="1200150" lvl="2" indent="-285750" algn="just">
              <a:buFont typeface="Arial" pitchFamily="34" charset="0"/>
              <a:buChar char="•"/>
            </a:pPr>
            <a:r>
              <a:rPr lang="ru-RU" sz="2000" dirty="0"/>
              <a:t>оплата труда – 50 000 руб.,</a:t>
            </a:r>
          </a:p>
          <a:p>
            <a:pPr marL="1200150" lvl="2" indent="-285750" algn="just">
              <a:buFont typeface="Arial" pitchFamily="34" charset="0"/>
              <a:buChar char="•"/>
            </a:pPr>
            <a:r>
              <a:rPr lang="ru-RU" sz="2000" dirty="0"/>
              <a:t>начисления на оплату труда – 30% от размера оплаты труда;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постоянные расходы – 120 000 руб.;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всего расходы = переменные расходы + постоянные расходы;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прибыль = доходы - всего расходы;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налог на прибыль = (ЕСЛИ прибыль &gt; 0, то налог на прибыль – 20% от прибыли, иначе 0);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чистую прибыль = прибыль - налог на прибыль;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отразить результат деятельности = (ЕСЛИ чистая прибыль &gt; 0, то результат – «прибыль», иначе – «убыток». </a:t>
            </a:r>
          </a:p>
        </p:txBody>
      </p:sp>
    </p:spTree>
    <p:extLst>
      <p:ext uri="{BB962C8B-B14F-4D97-AF65-F5344CB8AC3E}">
        <p14:creationId xmlns:p14="http://schemas.microsoft.com/office/powerpoint/2010/main" val="364923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Таблица </a:t>
            </a:r>
            <a:r>
              <a:rPr lang="ru-RU" sz="2400" b="1" dirty="0"/>
              <a:t>к п.1 </a:t>
            </a:r>
            <a:r>
              <a:rPr lang="ru-RU" sz="2400" b="1" dirty="0" smtClean="0"/>
              <a:t>задачи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t="20476" r="27719" b="40953"/>
          <a:stretch/>
        </p:blipFill>
        <p:spPr bwMode="auto">
          <a:xfrm>
            <a:off x="467544" y="2348880"/>
            <a:ext cx="8229600" cy="28208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8652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71208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/>
              <a:t>Цех по выпуску сливочного масла</a:t>
            </a:r>
            <a:endParaRPr lang="ru-RU" sz="3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305" y="1646238"/>
            <a:ext cx="6919390" cy="4525962"/>
          </a:xfrm>
        </p:spPr>
      </p:pic>
    </p:spTree>
    <p:extLst>
      <p:ext uri="{BB962C8B-B14F-4D97-AF65-F5344CB8AC3E}">
        <p14:creationId xmlns:p14="http://schemas.microsoft.com/office/powerpoint/2010/main" val="253339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20891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2. Цех </a:t>
            </a:r>
            <a:r>
              <a:rPr lang="ru-RU" sz="2400" b="1" dirty="0"/>
              <a:t>по выпуску сливочного масла</a:t>
            </a:r>
            <a:r>
              <a:rPr lang="ru-RU" sz="2400" b="1" dirty="0" smtClean="0"/>
              <a:t>: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 smtClean="0"/>
              <a:t>объем </a:t>
            </a:r>
            <a:r>
              <a:rPr lang="ru-RU" sz="2000" dirty="0"/>
              <a:t>продаж - 18000 упаковок сливочного масла в месяц;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цена продажи находится в интервале цен конкурентов: Конкурент1 – 65 руб., Конкурент2 – 70 руб.;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выручку (доходы) = цена продажи* объем продаж;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переменные расходы, состоящие из:</a:t>
            </a:r>
          </a:p>
          <a:p>
            <a:pPr marL="1200150" lvl="2" indent="-285750" algn="just">
              <a:buFont typeface="Arial" pitchFamily="34" charset="0"/>
              <a:buChar char="•"/>
            </a:pPr>
            <a:r>
              <a:rPr lang="ru-RU" sz="2000" dirty="0"/>
              <a:t>материальные затраты – 1 020 000 руб.,</a:t>
            </a:r>
          </a:p>
          <a:p>
            <a:pPr marL="1200150" lvl="2" indent="-285750" algn="just">
              <a:buFont typeface="Arial" pitchFamily="34" charset="0"/>
              <a:buChar char="•"/>
            </a:pPr>
            <a:r>
              <a:rPr lang="ru-RU" sz="2000" dirty="0"/>
              <a:t>оплата труда – 40 000 руб.,</a:t>
            </a:r>
          </a:p>
          <a:p>
            <a:pPr marL="1200150" lvl="2" indent="-285750" algn="just">
              <a:buFont typeface="Arial" pitchFamily="34" charset="0"/>
              <a:buChar char="•"/>
            </a:pPr>
            <a:r>
              <a:rPr lang="ru-RU" sz="2000" dirty="0"/>
              <a:t>начисления на оплату труда – 30% от размера оплаты труда;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постоянные расходы – 120 000 руб.;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всего расходы = переменные расходы + постоянные расходы;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прибыль = доходы - всего расходы;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налог на прибыль = (ЕСЛИ прибыль &gt; 0, то налог на прибыль – 20% от прибыли, иначе 0);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вычислить чистую прибыль = прибыль - налог на прибыль;</a:t>
            </a:r>
          </a:p>
          <a:p>
            <a:pPr marL="742950" lvl="1" indent="-285750" algn="just">
              <a:buFont typeface="Arial" pitchFamily="34" charset="0"/>
              <a:buChar char="•"/>
            </a:pPr>
            <a:r>
              <a:rPr lang="ru-RU" sz="2000" dirty="0"/>
              <a:t>отразить результат деятельности = (ЕСЛИ чистая прибыль &gt; 0, то результат – «прибыль», иначе – «убыток».</a:t>
            </a:r>
          </a:p>
        </p:txBody>
      </p:sp>
    </p:spTree>
    <p:extLst>
      <p:ext uri="{BB962C8B-B14F-4D97-AF65-F5344CB8AC3E}">
        <p14:creationId xmlns:p14="http://schemas.microsoft.com/office/powerpoint/2010/main" val="400197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0811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Таблица к п.2 задачи.</a:t>
            </a:r>
            <a:br>
              <a:rPr lang="ru-RU" sz="2400" b="1" dirty="0" smtClean="0"/>
            </a:br>
            <a:endParaRPr lang="ru-RU" sz="24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t="20476" r="27586" b="41429"/>
          <a:stretch/>
        </p:blipFill>
        <p:spPr bwMode="auto">
          <a:xfrm>
            <a:off x="467544" y="2276872"/>
            <a:ext cx="8229600" cy="30151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1866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43216"/>
          </a:xfrm>
        </p:spPr>
        <p:txBody>
          <a:bodyPr/>
          <a:lstStyle/>
          <a:p>
            <a:pPr algn="ctr"/>
            <a:r>
              <a:rPr lang="ru-RU" sz="4800" b="1" dirty="0"/>
              <a:t>Цех по выпуску творога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724" y="1646238"/>
            <a:ext cx="6690552" cy="4525962"/>
          </a:xfrm>
        </p:spPr>
      </p:pic>
    </p:spTree>
    <p:extLst>
      <p:ext uri="{BB962C8B-B14F-4D97-AF65-F5344CB8AC3E}">
        <p14:creationId xmlns:p14="http://schemas.microsoft.com/office/powerpoint/2010/main" val="146260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169</TotalTime>
  <Words>1248</Words>
  <Application>Microsoft Office PowerPoint</Application>
  <PresentationFormat>Экран (4:3)</PresentationFormat>
  <Paragraphs>89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Cambria</vt:lpstr>
      <vt:lpstr>Rockwell</vt:lpstr>
      <vt:lpstr>Wingdings 2</vt:lpstr>
      <vt:lpstr>Литейная</vt:lpstr>
      <vt:lpstr>  ФЕДЕРАЛЬНОЕ ГОСУДАРСТВЕННОЕ ОБРАЗОВАТЕЛЬНОЕ БЮДЖЕТНОЕ  УЧРЕЖДЕНИЕ ВЫСШЕГО ПРОФЕССИОНАЛЬНОГО ОБРАЗОВАНИЯ  «ФИНАНСОВЫЙ УНИВЕРСИТЕТ ПРИ ПРАВИТЕЛЬСТВЕ  РОССИЙСКОЙ ФЕДЕРАЦИИ» (Финуниверситет)   Московский финансовый колледж </vt:lpstr>
      <vt:lpstr>Анализ прибыльности предприятия</vt:lpstr>
      <vt:lpstr>Молочный цех</vt:lpstr>
      <vt:lpstr>Презентация PowerPoint</vt:lpstr>
      <vt:lpstr>Таблица к п.1 задачи</vt:lpstr>
      <vt:lpstr>Цех по выпуску сливочного масла</vt:lpstr>
      <vt:lpstr>Презентация PowerPoint</vt:lpstr>
      <vt:lpstr>Таблица к п.2 задачи. </vt:lpstr>
      <vt:lpstr>Цех по выпуску творога</vt:lpstr>
      <vt:lpstr>Презентация PowerPoint</vt:lpstr>
      <vt:lpstr> Таблица к п.3 задачи</vt:lpstr>
      <vt:lpstr>Задача оптимизации</vt:lpstr>
      <vt:lpstr>Презентация PowerPoint</vt:lpstr>
      <vt:lpstr>Презентация PowerPoint</vt:lpstr>
      <vt:lpstr> </vt:lpstr>
      <vt:lpstr>Презентация PowerPoint</vt:lpstr>
      <vt:lpstr>Запускаем инструмент «Поиск решения». Заполняем все необходимые поля по образцу (Рисунок 2)</vt:lpstr>
      <vt:lpstr>Нажимаем кнопку «Найти решение» и смотрим результаты (Рисунок 3)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ARS</dc:creator>
  <cp:lastModifiedBy>user</cp:lastModifiedBy>
  <cp:revision>17</cp:revision>
  <dcterms:created xsi:type="dcterms:W3CDTF">2018-05-19T20:53:54Z</dcterms:created>
  <dcterms:modified xsi:type="dcterms:W3CDTF">2024-06-01T15:54:42Z</dcterms:modified>
</cp:coreProperties>
</file>