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notesMasterIdLst>
    <p:notesMasterId r:id="rId16"/>
  </p:notesMasterIdLst>
  <p:sldIdLst>
    <p:sldId id="256" r:id="rId2"/>
    <p:sldId id="257" r:id="rId3"/>
    <p:sldId id="258" r:id="rId4"/>
    <p:sldId id="260" r:id="rId5"/>
    <p:sldId id="261" r:id="rId6"/>
    <p:sldId id="265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2" autoAdjust="0"/>
    <p:restoredTop sz="94660"/>
  </p:normalViewPr>
  <p:slideViewPr>
    <p:cSldViewPr>
      <p:cViewPr varScale="1">
        <p:scale>
          <a:sx n="63" d="100"/>
          <a:sy n="63" d="100"/>
        </p:scale>
        <p:origin x="1424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5FC687-7BC3-4182-923D-649B578AB874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7FD9E9-986B-4B3F-88E3-EF3D276AC4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218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7FD9E9-986B-4B3F-88E3-EF3D276AC43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23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7FD9E9-986B-4B3F-88E3-EF3D276AC43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191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47" y="1122363"/>
            <a:ext cx="7773308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347" y="3602038"/>
            <a:ext cx="7773308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404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55" y="4289373"/>
            <a:ext cx="7775673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355" y="621322"/>
            <a:ext cx="7775673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5108728"/>
            <a:ext cx="7774499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868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609601"/>
            <a:ext cx="776532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7" y="4204820"/>
            <a:ext cx="776532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6402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5" y="4204821"/>
            <a:ext cx="776532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05245" y="641749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46721" y="307337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144476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55" y="2126943"/>
            <a:ext cx="7766495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4650556"/>
            <a:ext cx="776532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9914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45" y="609601"/>
            <a:ext cx="776532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46" y="2088320"/>
            <a:ext cx="2474217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46" y="2911624"/>
            <a:ext cx="2474217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3658" y="2088320"/>
            <a:ext cx="2473919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3659" y="2911624"/>
            <a:ext cx="247486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088320"/>
            <a:ext cx="246840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82260" y="2911624"/>
            <a:ext cx="2468408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0288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46" y="609601"/>
            <a:ext cx="776532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47" y="3989147"/>
            <a:ext cx="247421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19015" y="2092235"/>
            <a:ext cx="2205038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47" y="4565409"/>
            <a:ext cx="2474216" cy="122579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26" y="3989147"/>
            <a:ext cx="247423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092235"/>
            <a:ext cx="2197894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565408"/>
            <a:ext cx="2475252" cy="122579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80067" y="3989147"/>
            <a:ext cx="246742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14603" y="2092235"/>
            <a:ext cx="219908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973" y="4565410"/>
            <a:ext cx="2470694" cy="122579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3460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7690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0"/>
            <a:ext cx="1906993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346" y="609600"/>
            <a:ext cx="5744029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906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899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1933" y="657227"/>
            <a:ext cx="7300134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1933" y="3602039"/>
            <a:ext cx="7300134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223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601"/>
            <a:ext cx="776532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346" y="2088320"/>
            <a:ext cx="3829503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0052" y="2088320"/>
            <a:ext cx="3820616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447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601"/>
            <a:ext cx="776532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5427" y="2088320"/>
            <a:ext cx="3600326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346" y="2912232"/>
            <a:ext cx="3830406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9230" y="2088320"/>
            <a:ext cx="3591437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12232"/>
            <a:ext cx="382151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814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79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261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921" y="609600"/>
            <a:ext cx="2949178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8548" y="609600"/>
            <a:ext cx="4642119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7921" y="2971801"/>
            <a:ext cx="2949178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28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921" y="609600"/>
            <a:ext cx="416760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49932" y="758881"/>
            <a:ext cx="2966938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971800"/>
            <a:ext cx="4171242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7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47" y="609601"/>
            <a:ext cx="776532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46" y="2096064"/>
            <a:ext cx="776532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2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46" y="5883276"/>
            <a:ext cx="50046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651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506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  <p:sldLayoutId id="214748377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5557" y="1196752"/>
            <a:ext cx="7992887" cy="2952328"/>
          </a:xfrm>
        </p:spPr>
        <p:txBody>
          <a:bodyPr/>
          <a:lstStyle/>
          <a:p>
            <a:r>
              <a:rPr lang="ru-RU" dirty="0"/>
              <a:t>К</a:t>
            </a:r>
            <a:r>
              <a:rPr lang="ru-RU" dirty="0" smtClean="0"/>
              <a:t>ролик или кот.</a:t>
            </a:r>
            <a:br>
              <a:rPr lang="ru-RU" dirty="0" smtClean="0"/>
            </a:br>
            <a:r>
              <a:rPr lang="ru-RU" dirty="0" smtClean="0"/>
              <a:t>Что съесть 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347" y="4509120"/>
            <a:ext cx="7773308" cy="165576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607998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052736"/>
            <a:ext cx="8398439" cy="4709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1195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96752"/>
            <a:ext cx="7765321" cy="648072"/>
          </a:xfrm>
        </p:spPr>
        <p:txBody>
          <a:bodyPr>
            <a:normAutofit fontScale="90000"/>
          </a:bodyPr>
          <a:lstStyle/>
          <a:p>
            <a:r>
              <a:rPr lang="ru-RU" dirty="0"/>
              <a:t>Отличительные особенности мяса.</a:t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700808"/>
            <a:ext cx="79928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dirty="0"/>
              <a:t>У кролика задние лапы длиннее и сильнее передних, а основание хвоста тонкое, в то время как у кошки лапы развиты одинаково, а основание хвоста </a:t>
            </a:r>
            <a:r>
              <a:rPr lang="ru-RU" dirty="0" smtClean="0"/>
              <a:t>утолщенное.</a:t>
            </a:r>
          </a:p>
          <a:p>
            <a:pPr indent="360000"/>
            <a:endParaRPr lang="ru-RU" dirty="0" smtClean="0"/>
          </a:p>
          <a:p>
            <a:pPr indent="360000"/>
            <a:r>
              <a:rPr lang="ru-RU" dirty="0" smtClean="0"/>
              <a:t>Кроличье </a:t>
            </a:r>
            <a:r>
              <a:rPr lang="ru-RU" dirty="0"/>
              <a:t>мясо имеет белый или бело-розовый цвет, жир всегда белый, легкоплавкий. Кошатина имеет красный оттенок и желтый тугоплавкий </a:t>
            </a:r>
            <a:r>
              <a:rPr lang="ru-RU" dirty="0" smtClean="0"/>
              <a:t>жир.</a:t>
            </a:r>
          </a:p>
          <a:p>
            <a:pPr indent="360000"/>
            <a:endParaRPr lang="ru-RU" dirty="0" smtClean="0"/>
          </a:p>
          <a:p>
            <a:pPr indent="360000"/>
            <a:r>
              <a:rPr lang="ru-RU" dirty="0" smtClean="0"/>
              <a:t>Жир </a:t>
            </a:r>
            <a:r>
              <a:rPr lang="ru-RU" dirty="0"/>
              <a:t>на тушке кролика будет разве что вокруг печени и других внутренних органов. Его прослойка очень тонкая. Упитанная кошка будет иметь жир на брюшной </a:t>
            </a:r>
            <a:r>
              <a:rPr lang="ru-RU" dirty="0" smtClean="0"/>
              <a:t>стенке.</a:t>
            </a:r>
          </a:p>
          <a:p>
            <a:pPr indent="360000"/>
            <a:endParaRPr lang="ru-RU" dirty="0" smtClean="0"/>
          </a:p>
          <a:p>
            <a:pPr indent="360000"/>
            <a:r>
              <a:rPr lang="ru-RU" dirty="0" smtClean="0"/>
              <a:t>Мясо </a:t>
            </a:r>
            <a:r>
              <a:rPr lang="ru-RU" dirty="0"/>
              <a:t>кролика имеет нежную консистенцию и на вкус напоминает курицу. Кошатина более грубая и скорее похожа на говядину.</a:t>
            </a:r>
          </a:p>
        </p:txBody>
      </p:sp>
    </p:spTree>
    <p:extLst>
      <p:ext uri="{BB962C8B-B14F-4D97-AF65-F5344CB8AC3E}">
        <p14:creationId xmlns:p14="http://schemas.microsoft.com/office/powerpoint/2010/main" val="14841752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5976" y="1556792"/>
            <a:ext cx="4653824" cy="309634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Рецепты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66411" y="1269745"/>
            <a:ext cx="5326813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Лаваш тонкий - 2 листа</a:t>
            </a:r>
          </a:p>
          <a:p>
            <a:r>
              <a:rPr lang="ru-RU" dirty="0" smtClean="0"/>
              <a:t>Кошачья грудка (крупная) </a:t>
            </a:r>
            <a:r>
              <a:rPr lang="ru-RU" dirty="0"/>
              <a:t>- 1 шт.</a:t>
            </a:r>
          </a:p>
          <a:p>
            <a:r>
              <a:rPr lang="ru-RU" dirty="0"/>
              <a:t>Сыр твердый - 200-250 г</a:t>
            </a:r>
          </a:p>
          <a:p>
            <a:r>
              <a:rPr lang="ru-RU" dirty="0"/>
              <a:t>Капуста белокочанная - 150 г</a:t>
            </a:r>
          </a:p>
          <a:p>
            <a:r>
              <a:rPr lang="ru-RU" dirty="0"/>
              <a:t>Морковь по-корейски - 150 г</a:t>
            </a:r>
          </a:p>
          <a:p>
            <a:r>
              <a:rPr lang="ru-RU" dirty="0"/>
              <a:t>Огурцы маринованные - 2 небольших</a:t>
            </a:r>
          </a:p>
          <a:p>
            <a:r>
              <a:rPr lang="ru-RU" dirty="0"/>
              <a:t>Помидор свежий - 1 шт.</a:t>
            </a:r>
          </a:p>
          <a:p>
            <a:r>
              <a:rPr lang="ru-RU" dirty="0"/>
              <a:t>Майонез - 5-6 ст. ложек</a:t>
            </a:r>
          </a:p>
          <a:p>
            <a:r>
              <a:rPr lang="ru-RU" dirty="0"/>
              <a:t>Сметана - 2 ст. ложки</a:t>
            </a:r>
          </a:p>
          <a:p>
            <a:r>
              <a:rPr lang="ru-RU" dirty="0"/>
              <a:t>Зелень свежая (петрушка, укроп) - 0,5 небольшого пучка</a:t>
            </a:r>
          </a:p>
          <a:p>
            <a:r>
              <a:rPr lang="ru-RU" dirty="0"/>
              <a:t>Чеснок - 2-4 зубчика (по вкусу)</a:t>
            </a:r>
          </a:p>
          <a:p>
            <a:r>
              <a:rPr lang="ru-RU" dirty="0"/>
              <a:t>Масло растительное для жарки - 2 ст. ложки</a:t>
            </a:r>
          </a:p>
          <a:p>
            <a:r>
              <a:rPr lang="ru-RU" dirty="0"/>
              <a:t>Паприка молотая - 2 ч. л.</a:t>
            </a:r>
          </a:p>
          <a:p>
            <a:r>
              <a:rPr lang="ru-RU" dirty="0"/>
              <a:t>Перец кайенский - 1 щепотка (по вкусу)</a:t>
            </a:r>
          </a:p>
          <a:p>
            <a:r>
              <a:rPr lang="ru-RU" dirty="0"/>
              <a:t>Чеснок сушеный гранулированный - 1 ч. л.</a:t>
            </a:r>
          </a:p>
          <a:p>
            <a:r>
              <a:rPr lang="ru-RU" dirty="0"/>
              <a:t>Приправа для курицы - 2 ч. л.</a:t>
            </a:r>
          </a:p>
          <a:p>
            <a:r>
              <a:rPr lang="ru-RU" dirty="0"/>
              <a:t>Перец чёрный молотый - по вкусу</a:t>
            </a:r>
          </a:p>
          <a:p>
            <a:r>
              <a:rPr lang="ru-RU" dirty="0"/>
              <a:t>Соль - по вкусу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868144" y="4940183"/>
            <a:ext cx="4572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400" b="1" cap="all" dirty="0" err="1" smtClean="0">
                <a:solidFill>
                  <a:prstClr val="white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Bookman Old Style" panose="02050604050505020204"/>
                <a:ea typeface="+mj-ea"/>
                <a:cs typeface="+mj-cs"/>
              </a:rPr>
              <a:t>Шаурма</a:t>
            </a:r>
            <a:r>
              <a:rPr lang="ru-RU" sz="3400" b="1" cap="all" dirty="0" smtClean="0">
                <a:solidFill>
                  <a:prstClr val="white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Bookman Old Style" panose="02050604050505020204"/>
                <a:ea typeface="+mj-ea"/>
                <a:cs typeface="+mj-cs"/>
              </a:rPr>
              <a:t> </a:t>
            </a:r>
            <a:r>
              <a:rPr lang="ru-RU" sz="3400" b="1" cap="all" dirty="0">
                <a:solidFill>
                  <a:prstClr val="white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Bookman Old Style" panose="02050604050505020204"/>
                <a:ea typeface="+mj-ea"/>
                <a:cs typeface="+mj-cs"/>
              </a:rPr>
              <a:t/>
            </a:r>
            <a:br>
              <a:rPr lang="ru-RU" sz="3400" b="1" cap="all" dirty="0">
                <a:solidFill>
                  <a:prstClr val="white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Bookman Old Style" panose="02050604050505020204"/>
                <a:ea typeface="+mj-ea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97453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420888"/>
            <a:ext cx="7765321" cy="132632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Цель нашей работы было научить отличать крольчатину от кошатины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5517232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+mj-lt"/>
              </a:rPr>
              <a:t>Будьте внимательны при </a:t>
            </a:r>
            <a:r>
              <a:rPr lang="ru-RU" sz="2800" b="1" dirty="0" smtClean="0">
                <a:latin typeface="+mj-lt"/>
              </a:rPr>
              <a:t>выборе </a:t>
            </a:r>
            <a:r>
              <a:rPr lang="ru-RU" sz="2800" b="1" dirty="0" smtClean="0">
                <a:latin typeface="+mj-lt"/>
              </a:rPr>
              <a:t>мяса </a:t>
            </a:r>
            <a:endParaRPr lang="ru-RU" sz="2800" b="1" dirty="0">
              <a:latin typeface="+mj-lt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01732" y="980728"/>
            <a:ext cx="8784975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Заключение 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73350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4192"/>
            <a:ext cx="9180512" cy="68538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23928" y="-750977"/>
            <a:ext cx="21602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chemeClr val="bg1"/>
                </a:solidFill>
                <a:latin typeface="Book Antiqua" panose="02040602050305030304" pitchFamily="18" charset="0"/>
              </a:rPr>
              <a:t>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88024" y="260648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Наступающим</a:t>
            </a:r>
            <a:r>
              <a:rPr lang="ru-RU" sz="4000" b="1" dirty="0" smtClean="0">
                <a:solidFill>
                  <a:schemeClr val="bg1"/>
                </a:solidFill>
              </a:rPr>
              <a:t> 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7178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964770"/>
            <a:ext cx="7765322" cy="369513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 Введение. </a:t>
            </a:r>
            <a:r>
              <a:rPr lang="ru-RU" dirty="0" smtClean="0"/>
              <a:t>Что </a:t>
            </a:r>
            <a:r>
              <a:rPr lang="ru-RU" dirty="0" smtClean="0"/>
              <a:t>такое мясо?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Характеристика мяса кошки.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 </a:t>
            </a:r>
            <a:r>
              <a:rPr lang="ru-RU" dirty="0" smtClean="0"/>
              <a:t>Характеристика мяса кролика.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 </a:t>
            </a:r>
            <a:r>
              <a:rPr lang="ru-RU" dirty="0" smtClean="0"/>
              <a:t>Отличительные особенности мяса.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Рецепты.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 </a:t>
            </a:r>
            <a:r>
              <a:rPr lang="ru-RU" dirty="0" smtClean="0"/>
              <a:t>Заключение.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05805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836712"/>
            <a:ext cx="8784975" cy="792088"/>
          </a:xfrm>
        </p:spPr>
        <p:txBody>
          <a:bodyPr>
            <a:normAutofit fontScale="90000"/>
          </a:bodyPr>
          <a:lstStyle/>
          <a:p>
            <a:r>
              <a:rPr lang="ru-RU" dirty="0"/>
              <a:t>Что такое </a:t>
            </a:r>
            <a:r>
              <a:rPr lang="ru-RU" dirty="0" smtClean="0"/>
              <a:t>мясо?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08988" y="1965283"/>
            <a:ext cx="74888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Мясом</a:t>
            </a:r>
            <a:r>
              <a:rPr lang="ru-RU" dirty="0" smtClean="0"/>
              <a:t> - </a:t>
            </a:r>
            <a:r>
              <a:rPr lang="ru-RU" dirty="0"/>
              <a:t>называют скелетную мускулатуру убойных животных с прилегающими к ней </a:t>
            </a:r>
            <a:r>
              <a:rPr lang="ru-RU" dirty="0" smtClean="0"/>
              <a:t>тканями. Ткани</a:t>
            </a:r>
            <a:r>
              <a:rPr lang="ru-RU" dirty="0"/>
              <a:t>, из которых состоит мясо, подразделяют на мышечную, жировую, соединительную и костную.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55776" y="3143998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ahnschrift SemiBold" panose="020B0502040204020203" pitchFamily="34" charset="0"/>
              </a:rPr>
              <a:t>Химический состав мяса </a:t>
            </a:r>
            <a:endParaRPr lang="ru-RU" sz="2400" b="1" dirty="0">
              <a:latin typeface="Bahnschrift SemiBold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4992" y="3717032"/>
            <a:ext cx="7416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Химический состав зависит от вида животного, возраста, пола, упитанности, способа откорма и других факторов. Главная и наиболее ценная в пищевом отношении часть мяса – мышечная ткань.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22834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Прямая со стрелкой 48"/>
          <p:cNvCxnSpPr>
            <a:stCxn id="20" idx="0"/>
            <a:endCxn id="3" idx="5"/>
          </p:cNvCxnSpPr>
          <p:nvPr/>
        </p:nvCxnSpPr>
        <p:spPr>
          <a:xfrm flipH="1" flipV="1">
            <a:off x="5276159" y="3931436"/>
            <a:ext cx="1282839" cy="97791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endCxn id="3" idx="3"/>
          </p:cNvCxnSpPr>
          <p:nvPr/>
        </p:nvCxnSpPr>
        <p:spPr>
          <a:xfrm flipV="1">
            <a:off x="2391123" y="3931436"/>
            <a:ext cx="1561186" cy="95454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4885984"/>
            <a:ext cx="2808312" cy="1135304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3678130" y="3009496"/>
            <a:ext cx="1872208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4059" y="4848571"/>
            <a:ext cx="2718452" cy="7391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Углеводы 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96173" y="1355974"/>
            <a:ext cx="2574224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latin typeface="YS Text"/>
            </a:endParaRPr>
          </a:p>
          <a:p>
            <a:pPr algn="ctr"/>
            <a:endParaRPr lang="ru-RU" dirty="0">
              <a:latin typeface="YS Text"/>
            </a:endParaRPr>
          </a:p>
          <a:p>
            <a:pPr algn="ctr"/>
            <a:r>
              <a:rPr lang="ru-RU" dirty="0" smtClean="0">
                <a:latin typeface="YS Text"/>
              </a:rPr>
              <a:t>18,5 </a:t>
            </a:r>
            <a:r>
              <a:rPr lang="ru-RU" dirty="0">
                <a:latin typeface="YS Text"/>
              </a:rPr>
              <a:t>- 20%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547664" y="1341455"/>
            <a:ext cx="194421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b="1" cap="all" dirty="0" smtClean="0">
                <a:solidFill>
                  <a:prstClr val="white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Bookman Old Style" panose="02050604050505020204"/>
                <a:ea typeface="+mj-ea"/>
                <a:cs typeface="+mj-cs"/>
              </a:rPr>
              <a:t>белки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603122" y="3144125"/>
            <a:ext cx="1896020" cy="9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dirty="0" smtClean="0">
                <a:latin typeface="YS Text"/>
                <a:ea typeface="Yu Gothic Medium" panose="020B0500000000000000" pitchFamily="34" charset="-128"/>
                <a:cs typeface="Times New Roman" panose="02020603050405020304" pitchFamily="18" charset="0"/>
              </a:rPr>
              <a:t>72 </a:t>
            </a:r>
            <a:r>
              <a:rPr lang="ru-RU" dirty="0">
                <a:latin typeface="YS Text"/>
                <a:ea typeface="Yu Gothic Medium" panose="020B0500000000000000" pitchFamily="34" charset="-128"/>
                <a:cs typeface="Times New Roman" panose="02020603050405020304" pitchFamily="18" charset="0"/>
              </a:rPr>
              <a:t>- 75%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786339" y="3142070"/>
            <a:ext cx="15295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400" b="1" cap="all" dirty="0" smtClean="0">
                <a:solidFill>
                  <a:prstClr val="white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Bookman Old Style" panose="02050604050505020204"/>
                <a:ea typeface="+mj-ea"/>
                <a:cs typeface="+mj-cs"/>
              </a:rPr>
              <a:t>вода</a:t>
            </a:r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02623" y="3107936"/>
            <a:ext cx="1896620" cy="1012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dirty="0" smtClean="0">
                <a:latin typeface="YS Text"/>
              </a:rPr>
              <a:t>2 </a:t>
            </a:r>
            <a:r>
              <a:rPr lang="ru-RU" dirty="0">
                <a:latin typeface="YS Text"/>
              </a:rPr>
              <a:t>- 3%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0338" y="1334576"/>
            <a:ext cx="2608988" cy="103031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063" y="4909347"/>
            <a:ext cx="2799869" cy="1030313"/>
          </a:xfrm>
          <a:prstGeom prst="rect">
            <a:avLst/>
          </a:prstGeom>
        </p:spPr>
      </p:pic>
      <p:sp>
        <p:nvSpPr>
          <p:cNvPr id="22" name="Заголовок 1"/>
          <p:cNvSpPr txBox="1">
            <a:spLocks/>
          </p:cNvSpPr>
          <p:nvPr/>
        </p:nvSpPr>
        <p:spPr>
          <a:xfrm>
            <a:off x="680423" y="3049394"/>
            <a:ext cx="1942437" cy="7391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жиры</a:t>
            </a:r>
            <a:endParaRPr lang="ru-RU" dirty="0"/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3661362" y="3179971"/>
            <a:ext cx="1942437" cy="7391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мясо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1727684" y="553586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YS Text"/>
              </a:rPr>
              <a:t>Не более 1%</a:t>
            </a:r>
            <a:endParaRPr lang="ru-RU" dirty="0">
              <a:latin typeface="YS Text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5254328" y="4869470"/>
            <a:ext cx="2609338" cy="7391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Минералы </a:t>
            </a:r>
            <a:endParaRPr lang="ru-RU" dirty="0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5513350" y="1319997"/>
            <a:ext cx="2680996" cy="7391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витамины </a:t>
            </a:r>
            <a:endParaRPr lang="ru-RU" dirty="0"/>
          </a:p>
        </p:txBody>
      </p:sp>
      <p:cxnSp>
        <p:nvCxnSpPr>
          <p:cNvPr id="32" name="Прямая со стрелкой 31"/>
          <p:cNvCxnSpPr>
            <a:endCxn id="3" idx="1"/>
          </p:cNvCxnSpPr>
          <p:nvPr/>
        </p:nvCxnSpPr>
        <p:spPr>
          <a:xfrm>
            <a:off x="2391123" y="2290439"/>
            <a:ext cx="1561186" cy="87723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endCxn id="3" idx="7"/>
          </p:cNvCxnSpPr>
          <p:nvPr/>
        </p:nvCxnSpPr>
        <p:spPr>
          <a:xfrm flipH="1">
            <a:off x="5276159" y="2303413"/>
            <a:ext cx="1672105" cy="86426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17" idx="3"/>
            <a:endCxn id="24" idx="1"/>
          </p:cNvCxnSpPr>
          <p:nvPr/>
        </p:nvCxnSpPr>
        <p:spPr>
          <a:xfrm flipV="1">
            <a:off x="2599243" y="3549556"/>
            <a:ext cx="1062119" cy="6478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15" idx="1"/>
          </p:cNvCxnSpPr>
          <p:nvPr/>
        </p:nvCxnSpPr>
        <p:spPr>
          <a:xfrm flipH="1" flipV="1">
            <a:off x="5512191" y="3549557"/>
            <a:ext cx="1090931" cy="906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5905642" y="5448127"/>
            <a:ext cx="12875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YS Text"/>
              </a:rPr>
              <a:t>1,0 – 1,5%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172997" y="1903658"/>
            <a:ext cx="2574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YS Text"/>
              </a:rPr>
              <a:t>В.. А</a:t>
            </a:r>
            <a:r>
              <a:rPr lang="en-US" dirty="0" smtClean="0">
                <a:latin typeface="YS Text"/>
              </a:rPr>
              <a:t>,K,E,D</a:t>
            </a:r>
            <a:endParaRPr lang="ru-RU" dirty="0">
              <a:latin typeface="YS Text"/>
            </a:endParaRPr>
          </a:p>
        </p:txBody>
      </p:sp>
    </p:spTree>
    <p:extLst>
      <p:ext uri="{BB962C8B-B14F-4D97-AF65-F5344CB8AC3E}">
        <p14:creationId xmlns:p14="http://schemas.microsoft.com/office/powerpoint/2010/main" val="5910009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11" grpId="0" animBg="1"/>
      <p:bldP spid="12" grpId="0"/>
      <p:bldP spid="15" grpId="0" animBg="1"/>
      <p:bldP spid="16" grpId="0"/>
      <p:bldP spid="17" grpId="0" animBg="1"/>
      <p:bldP spid="22" grpId="0"/>
      <p:bldP spid="24" grpId="0"/>
      <p:bldP spid="25" grpId="0"/>
      <p:bldP spid="27" grpId="0"/>
      <p:bldP spid="28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Характеристика мяса кошки.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844824"/>
            <a:ext cx="776532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dirty="0"/>
              <a:t>Мясо кошки диетическое, полезно всем, как детям, так  и людям пожилого возраста.  </a:t>
            </a:r>
            <a:endParaRPr lang="ru-RU" dirty="0" smtClean="0"/>
          </a:p>
          <a:p>
            <a:pPr indent="360000"/>
            <a:r>
              <a:rPr lang="ru-RU" dirty="0" smtClean="0"/>
              <a:t>По </a:t>
            </a:r>
            <a:r>
              <a:rPr lang="ru-RU" dirty="0"/>
              <a:t>цвету мясо кошки белое с  розовым оттенком, почти без привкуса, мягкое и плотное по консистенции, нежирное, с тонковолокнистыми мышцами, тонкими костями, незначительным содержанием холестерина.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8040" y="3277135"/>
            <a:ext cx="4674636" cy="311447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81691" y="3786201"/>
            <a:ext cx="30826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60000" algn="just"/>
            <a:r>
              <a:rPr lang="ru-RU" dirty="0">
                <a:solidFill>
                  <a:prstClr val="white"/>
                </a:solidFill>
              </a:rPr>
              <a:t>В среднем в </a:t>
            </a:r>
            <a:r>
              <a:rPr lang="ru-RU" dirty="0" smtClean="0">
                <a:solidFill>
                  <a:prstClr val="white"/>
                </a:solidFill>
              </a:rPr>
              <a:t>кошачьей </a:t>
            </a:r>
            <a:r>
              <a:rPr lang="ru-RU" dirty="0">
                <a:solidFill>
                  <a:prstClr val="white"/>
                </a:solidFill>
              </a:rPr>
              <a:t>тушке содержится 84-85% мышечной ткани. Мясо молодых кошек содержит меньше соединительной ткани и имеет более тонкие волокна, поэтому оно мягче и нежнее.</a:t>
            </a:r>
          </a:p>
        </p:txBody>
      </p:sp>
    </p:spTree>
    <p:extLst>
      <p:ext uri="{BB962C8B-B14F-4D97-AF65-F5344CB8AC3E}">
        <p14:creationId xmlns:p14="http://schemas.microsoft.com/office/powerpoint/2010/main" val="7956209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692696"/>
            <a:ext cx="6936771" cy="244827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74203" y="2852936"/>
            <a:ext cx="2232248" cy="21602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988824" y="1340768"/>
            <a:ext cx="28803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12026696" y="1351810"/>
            <a:ext cx="106144" cy="266404"/>
          </a:xfrm>
          <a:custGeom>
            <a:avLst/>
            <a:gdLst>
              <a:gd name="connsiteX0" fmla="*/ 94185 w 106144"/>
              <a:gd name="connsiteY0" fmla="*/ 93684 h 266404"/>
              <a:gd name="connsiteX1" fmla="*/ 43385 w 106144"/>
              <a:gd name="connsiteY1" fmla="*/ 53044 h 266404"/>
              <a:gd name="connsiteX2" fmla="*/ 73865 w 106144"/>
              <a:gd name="connsiteY2" fmla="*/ 195284 h 266404"/>
              <a:gd name="connsiteX3" fmla="*/ 43385 w 106144"/>
              <a:gd name="connsiteY3" fmla="*/ 174964 h 266404"/>
              <a:gd name="connsiteX4" fmla="*/ 33225 w 106144"/>
              <a:gd name="connsiteY4" fmla="*/ 83524 h 266404"/>
              <a:gd name="connsiteX5" fmla="*/ 12905 w 106144"/>
              <a:gd name="connsiteY5" fmla="*/ 32724 h 266404"/>
              <a:gd name="connsiteX6" fmla="*/ 2745 w 106144"/>
              <a:gd name="connsiteY6" fmla="*/ 2244 h 266404"/>
              <a:gd name="connsiteX7" fmla="*/ 43385 w 106144"/>
              <a:gd name="connsiteY7" fmla="*/ 12404 h 266404"/>
              <a:gd name="connsiteX8" fmla="*/ 63705 w 106144"/>
              <a:gd name="connsiteY8" fmla="*/ 114004 h 266404"/>
              <a:gd name="connsiteX9" fmla="*/ 84025 w 106144"/>
              <a:gd name="connsiteY9" fmla="*/ 144484 h 266404"/>
              <a:gd name="connsiteX10" fmla="*/ 94185 w 106144"/>
              <a:gd name="connsiteY10" fmla="*/ 185124 h 266404"/>
              <a:gd name="connsiteX11" fmla="*/ 84025 w 106144"/>
              <a:gd name="connsiteY11" fmla="*/ 114004 h 266404"/>
              <a:gd name="connsiteX12" fmla="*/ 73865 w 106144"/>
              <a:gd name="connsiteY12" fmla="*/ 266404 h 266404"/>
              <a:gd name="connsiteX13" fmla="*/ 33225 w 106144"/>
              <a:gd name="connsiteY13" fmla="*/ 256244 h 266404"/>
              <a:gd name="connsiteX14" fmla="*/ 12905 w 106144"/>
              <a:gd name="connsiteY14" fmla="*/ 225764 h 266404"/>
              <a:gd name="connsiteX15" fmla="*/ 23065 w 106144"/>
              <a:gd name="connsiteY15" fmla="*/ 53044 h 266404"/>
              <a:gd name="connsiteX16" fmla="*/ 63705 w 106144"/>
              <a:gd name="connsiteY16" fmla="*/ 63204 h 266404"/>
              <a:gd name="connsiteX17" fmla="*/ 84025 w 106144"/>
              <a:gd name="connsiteY17" fmla="*/ 144484 h 266404"/>
              <a:gd name="connsiteX18" fmla="*/ 73865 w 106144"/>
              <a:gd name="connsiteY18" fmla="*/ 185124 h 266404"/>
              <a:gd name="connsiteX19" fmla="*/ 63705 w 106144"/>
              <a:gd name="connsiteY19" fmla="*/ 144484 h 266404"/>
              <a:gd name="connsiteX20" fmla="*/ 73865 w 106144"/>
              <a:gd name="connsiteY20" fmla="*/ 174964 h 266404"/>
              <a:gd name="connsiteX21" fmla="*/ 63705 w 106144"/>
              <a:gd name="connsiteY21" fmla="*/ 256244 h 266404"/>
              <a:gd name="connsiteX22" fmla="*/ 23065 w 106144"/>
              <a:gd name="connsiteY22" fmla="*/ 114004 h 266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06144" h="266404">
                <a:moveTo>
                  <a:pt x="94185" y="93684"/>
                </a:moveTo>
                <a:cubicBezTo>
                  <a:pt x="77252" y="80137"/>
                  <a:pt x="58719" y="37710"/>
                  <a:pt x="43385" y="53044"/>
                </a:cubicBezTo>
                <a:cubicBezTo>
                  <a:pt x="27364" y="69065"/>
                  <a:pt x="67533" y="176287"/>
                  <a:pt x="73865" y="195284"/>
                </a:cubicBezTo>
                <a:cubicBezTo>
                  <a:pt x="90882" y="246336"/>
                  <a:pt x="90715" y="234127"/>
                  <a:pt x="43385" y="174964"/>
                </a:cubicBezTo>
                <a:cubicBezTo>
                  <a:pt x="39998" y="144484"/>
                  <a:pt x="39651" y="113511"/>
                  <a:pt x="33225" y="83524"/>
                </a:cubicBezTo>
                <a:cubicBezTo>
                  <a:pt x="29404" y="65691"/>
                  <a:pt x="19309" y="49801"/>
                  <a:pt x="12905" y="32724"/>
                </a:cubicBezTo>
                <a:cubicBezTo>
                  <a:pt x="9145" y="22696"/>
                  <a:pt x="-6166" y="8185"/>
                  <a:pt x="2745" y="2244"/>
                </a:cubicBezTo>
                <a:cubicBezTo>
                  <a:pt x="14363" y="-5502"/>
                  <a:pt x="29838" y="9017"/>
                  <a:pt x="43385" y="12404"/>
                </a:cubicBezTo>
                <a:cubicBezTo>
                  <a:pt x="47129" y="38613"/>
                  <a:pt x="49519" y="85631"/>
                  <a:pt x="63705" y="114004"/>
                </a:cubicBezTo>
                <a:cubicBezTo>
                  <a:pt x="69166" y="124926"/>
                  <a:pt x="77252" y="134324"/>
                  <a:pt x="84025" y="144484"/>
                </a:cubicBezTo>
                <a:cubicBezTo>
                  <a:pt x="87412" y="158031"/>
                  <a:pt x="94185" y="199088"/>
                  <a:pt x="94185" y="185124"/>
                </a:cubicBezTo>
                <a:cubicBezTo>
                  <a:pt x="94185" y="161177"/>
                  <a:pt x="89833" y="90772"/>
                  <a:pt x="84025" y="114004"/>
                </a:cubicBezTo>
                <a:cubicBezTo>
                  <a:pt x="71677" y="163397"/>
                  <a:pt x="77252" y="215604"/>
                  <a:pt x="73865" y="266404"/>
                </a:cubicBezTo>
                <a:cubicBezTo>
                  <a:pt x="60318" y="263017"/>
                  <a:pt x="44843" y="263990"/>
                  <a:pt x="33225" y="256244"/>
                </a:cubicBezTo>
                <a:cubicBezTo>
                  <a:pt x="23065" y="249471"/>
                  <a:pt x="13515" y="237960"/>
                  <a:pt x="12905" y="225764"/>
                </a:cubicBezTo>
                <a:cubicBezTo>
                  <a:pt x="10025" y="168163"/>
                  <a:pt x="19678" y="110617"/>
                  <a:pt x="23065" y="53044"/>
                </a:cubicBezTo>
                <a:cubicBezTo>
                  <a:pt x="36612" y="56431"/>
                  <a:pt x="55959" y="51586"/>
                  <a:pt x="63705" y="63204"/>
                </a:cubicBezTo>
                <a:cubicBezTo>
                  <a:pt x="79196" y="86441"/>
                  <a:pt x="75194" y="117990"/>
                  <a:pt x="84025" y="144484"/>
                </a:cubicBezTo>
                <a:cubicBezTo>
                  <a:pt x="108206" y="217028"/>
                  <a:pt x="122167" y="217325"/>
                  <a:pt x="73865" y="185124"/>
                </a:cubicBezTo>
                <a:cubicBezTo>
                  <a:pt x="70478" y="171577"/>
                  <a:pt x="63705" y="158448"/>
                  <a:pt x="63705" y="144484"/>
                </a:cubicBezTo>
                <a:cubicBezTo>
                  <a:pt x="63705" y="133774"/>
                  <a:pt x="73865" y="164254"/>
                  <a:pt x="73865" y="174964"/>
                </a:cubicBezTo>
                <a:cubicBezTo>
                  <a:pt x="73865" y="202268"/>
                  <a:pt x="67092" y="229151"/>
                  <a:pt x="63705" y="256244"/>
                </a:cubicBezTo>
                <a:cubicBezTo>
                  <a:pt x="-19647" y="235406"/>
                  <a:pt x="23065" y="260048"/>
                  <a:pt x="23065" y="114004"/>
                </a:cubicBezTo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12276856" y="1618214"/>
            <a:ext cx="115716" cy="326970"/>
          </a:xfrm>
          <a:custGeom>
            <a:avLst/>
            <a:gdLst>
              <a:gd name="connsiteX0" fmla="*/ 91440 w 115716"/>
              <a:gd name="connsiteY0" fmla="*/ 314960 h 326970"/>
              <a:gd name="connsiteX1" fmla="*/ 40640 w 115716"/>
              <a:gd name="connsiteY1" fmla="*/ 294640 h 326970"/>
              <a:gd name="connsiteX2" fmla="*/ 0 w 115716"/>
              <a:gd name="connsiteY2" fmla="*/ 213360 h 326970"/>
              <a:gd name="connsiteX3" fmla="*/ 40640 w 115716"/>
              <a:gd name="connsiteY3" fmla="*/ 193040 h 326970"/>
              <a:gd name="connsiteX4" fmla="*/ 50800 w 115716"/>
              <a:gd name="connsiteY4" fmla="*/ 233680 h 326970"/>
              <a:gd name="connsiteX5" fmla="*/ 71120 w 115716"/>
              <a:gd name="connsiteY5" fmla="*/ 264160 h 326970"/>
              <a:gd name="connsiteX6" fmla="*/ 30480 w 115716"/>
              <a:gd name="connsiteY6" fmla="*/ 284480 h 326970"/>
              <a:gd name="connsiteX7" fmla="*/ 20320 w 115716"/>
              <a:gd name="connsiteY7" fmla="*/ 274320 h 326970"/>
              <a:gd name="connsiteX8" fmla="*/ 40640 w 115716"/>
              <a:gd name="connsiteY8" fmla="*/ 71120 h 326970"/>
              <a:gd name="connsiteX9" fmla="*/ 60960 w 115716"/>
              <a:gd name="connsiteY9" fmla="*/ 0 h 326970"/>
              <a:gd name="connsiteX10" fmla="*/ 101600 w 115716"/>
              <a:gd name="connsiteY10" fmla="*/ 10160 h 326970"/>
              <a:gd name="connsiteX11" fmla="*/ 101600 w 115716"/>
              <a:gd name="connsiteY11" fmla="*/ 233680 h 326970"/>
              <a:gd name="connsiteX12" fmla="*/ 71120 w 115716"/>
              <a:gd name="connsiteY12" fmla="*/ 121920 h 326970"/>
              <a:gd name="connsiteX13" fmla="*/ 50800 w 115716"/>
              <a:gd name="connsiteY13" fmla="*/ 71120 h 326970"/>
              <a:gd name="connsiteX14" fmla="*/ 40640 w 115716"/>
              <a:gd name="connsiteY14" fmla="*/ 20320 h 326970"/>
              <a:gd name="connsiteX15" fmla="*/ 71120 w 115716"/>
              <a:gd name="connsiteY15" fmla="*/ 111760 h 326970"/>
              <a:gd name="connsiteX16" fmla="*/ 81280 w 115716"/>
              <a:gd name="connsiteY16" fmla="*/ 142240 h 326970"/>
              <a:gd name="connsiteX17" fmla="*/ 91440 w 115716"/>
              <a:gd name="connsiteY17" fmla="*/ 264160 h 326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5716" h="326970">
                <a:moveTo>
                  <a:pt x="91440" y="314960"/>
                </a:moveTo>
                <a:cubicBezTo>
                  <a:pt x="74507" y="308187"/>
                  <a:pt x="54365" y="306650"/>
                  <a:pt x="40640" y="294640"/>
                </a:cubicBezTo>
                <a:cubicBezTo>
                  <a:pt x="18058" y="274881"/>
                  <a:pt x="9133" y="240760"/>
                  <a:pt x="0" y="213360"/>
                </a:cubicBezTo>
                <a:cubicBezTo>
                  <a:pt x="13547" y="206587"/>
                  <a:pt x="26578" y="187415"/>
                  <a:pt x="40640" y="193040"/>
                </a:cubicBezTo>
                <a:cubicBezTo>
                  <a:pt x="53605" y="198226"/>
                  <a:pt x="45299" y="220845"/>
                  <a:pt x="50800" y="233680"/>
                </a:cubicBezTo>
                <a:cubicBezTo>
                  <a:pt x="55610" y="244903"/>
                  <a:pt x="64347" y="254000"/>
                  <a:pt x="71120" y="264160"/>
                </a:cubicBezTo>
                <a:cubicBezTo>
                  <a:pt x="47881" y="380357"/>
                  <a:pt x="81709" y="284480"/>
                  <a:pt x="30480" y="284480"/>
                </a:cubicBezTo>
                <a:cubicBezTo>
                  <a:pt x="26766" y="284480"/>
                  <a:pt x="104481" y="386535"/>
                  <a:pt x="20320" y="274320"/>
                </a:cubicBezTo>
                <a:cubicBezTo>
                  <a:pt x="50454" y="183918"/>
                  <a:pt x="20501" y="282582"/>
                  <a:pt x="40640" y="71120"/>
                </a:cubicBezTo>
                <a:cubicBezTo>
                  <a:pt x="42341" y="53260"/>
                  <a:pt x="54864" y="18287"/>
                  <a:pt x="60960" y="0"/>
                </a:cubicBezTo>
                <a:cubicBezTo>
                  <a:pt x="74507" y="3387"/>
                  <a:pt x="97435" y="-3168"/>
                  <a:pt x="101600" y="10160"/>
                </a:cubicBezTo>
                <a:cubicBezTo>
                  <a:pt x="126950" y="91278"/>
                  <a:pt x="112565" y="156926"/>
                  <a:pt x="101600" y="233680"/>
                </a:cubicBezTo>
                <a:cubicBezTo>
                  <a:pt x="50331" y="105507"/>
                  <a:pt x="110595" y="266661"/>
                  <a:pt x="71120" y="121920"/>
                </a:cubicBezTo>
                <a:cubicBezTo>
                  <a:pt x="66321" y="104325"/>
                  <a:pt x="56041" y="88589"/>
                  <a:pt x="50800" y="71120"/>
                </a:cubicBezTo>
                <a:cubicBezTo>
                  <a:pt x="45838" y="54580"/>
                  <a:pt x="32917" y="4874"/>
                  <a:pt x="40640" y="20320"/>
                </a:cubicBezTo>
                <a:cubicBezTo>
                  <a:pt x="55008" y="49057"/>
                  <a:pt x="60960" y="81280"/>
                  <a:pt x="71120" y="111760"/>
                </a:cubicBezTo>
                <a:lnTo>
                  <a:pt x="81280" y="142240"/>
                </a:lnTo>
                <a:lnTo>
                  <a:pt x="91440" y="26416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77911" y="4653136"/>
            <a:ext cx="74888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На Руси кошатину уважали и готовили на праздники в каждой благочестивой семье. Она считалась в то время дичью и подавалась как деликатес. В Рождество, на царском столе Николая I непременно, помимо деликатесных блюд, </a:t>
            </a:r>
            <a:r>
              <a:rPr lang="ru-RU" dirty="0" smtClean="0"/>
              <a:t>присутствовала </a:t>
            </a:r>
            <a:r>
              <a:rPr lang="ru-RU" dirty="0"/>
              <a:t>кошатина. Подавалась она с грибами, капустой и брусникой.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47916" y="3775644"/>
            <a:ext cx="6918827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100" b="1" cap="all" dirty="0" smtClean="0">
                <a:solidFill>
                  <a:prstClr val="white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Bookman Old Style" panose="02050604050505020204"/>
                <a:ea typeface="+mj-ea"/>
                <a:cs typeface="+mj-cs"/>
              </a:rPr>
              <a:t>историческая справка.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17749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6" y="620688"/>
            <a:ext cx="8384884" cy="5592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8742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08720"/>
            <a:ext cx="7765321" cy="883186"/>
          </a:xfrm>
        </p:spPr>
        <p:txBody>
          <a:bodyPr>
            <a:normAutofit fontScale="90000"/>
          </a:bodyPr>
          <a:lstStyle/>
          <a:p>
            <a:r>
              <a:rPr lang="ru-RU" dirty="0"/>
              <a:t>Характеристика мяса кролика.</a:t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4024" y="1988840"/>
            <a:ext cx="798134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dirty="0"/>
              <a:t>Мясо кроликов отличается от мяса других сельскохозяйственных животных по морфологическому и химическому составу. Имеет цвет от белого до розового, нежную консистенцию, тонкозернистое строение. </a:t>
            </a:r>
            <a:r>
              <a:rPr lang="ru-RU" dirty="0" smtClean="0"/>
              <a:t>  </a:t>
            </a:r>
            <a:endParaRPr lang="ru-RU" dirty="0" smtClean="0"/>
          </a:p>
          <a:p>
            <a:pPr indent="360000"/>
            <a:r>
              <a:rPr lang="ru-RU" dirty="0" smtClean="0"/>
              <a:t>       </a:t>
            </a:r>
            <a:endParaRPr lang="ru-RU" dirty="0" smtClean="0"/>
          </a:p>
          <a:p>
            <a:pPr indent="360000" algn="just"/>
            <a:r>
              <a:rPr lang="ru-RU" dirty="0" smtClean="0"/>
              <a:t>Мышечные </a:t>
            </a:r>
            <a:r>
              <a:rPr lang="ru-RU" dirty="0"/>
              <a:t>волокна крольчатины тоньше, соединительная ткань развита слабо. Жир у кроликов откладывается небольшими прослойками на холке и в области паха, что обусловливает мраморность мяса. В мясе кроликов много лецитина. По химическому составу крольчатина имеет повышенное количество влаги, достаточно высокое содержание белков (15—19 %) с преобладанием полноценных, низкое содержание жира (5—6 %), экстрактивных веществ, пуриновых оснований и </a:t>
            </a:r>
            <a:r>
              <a:rPr lang="ru-RU" dirty="0" smtClean="0"/>
              <a:t>холестерина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97039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908720"/>
            <a:ext cx="8306374" cy="5112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0929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742332"/>
      </a:dk2>
      <a:lt2>
        <a:srgbClr val="EE91A0"/>
      </a:lt2>
      <a:accent1>
        <a:srgbClr val="E03754"/>
      </a:accent1>
      <a:accent2>
        <a:srgbClr val="E86C2E"/>
      </a:accent2>
      <a:accent3>
        <a:srgbClr val="DAB250"/>
      </a:accent3>
      <a:accent4>
        <a:srgbClr val="60C4AA"/>
      </a:accent4>
      <a:accent5>
        <a:srgbClr val="51A9DB"/>
      </a:accent5>
      <a:accent6>
        <a:srgbClr val="976AC9"/>
      </a:accent6>
      <a:hlink>
        <a:srgbClr val="D5445E"/>
      </a:hlink>
      <a:folHlink>
        <a:srgbClr val="E17C8E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6B2E858E-683F-40D9-B4CB-284D097F3AC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TM04033921[[fn=Дамаск]]</Template>
  <TotalTime>326</TotalTime>
  <Words>627</Words>
  <Application>Microsoft Office PowerPoint</Application>
  <PresentationFormat>Экран (4:3)</PresentationFormat>
  <Paragraphs>76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6" baseType="lpstr">
      <vt:lpstr>Yu Gothic Medium</vt:lpstr>
      <vt:lpstr>Arial</vt:lpstr>
      <vt:lpstr>Arial Black</vt:lpstr>
      <vt:lpstr>Bahnschrift SemiBold</vt:lpstr>
      <vt:lpstr>Book Antiqua</vt:lpstr>
      <vt:lpstr>Bookman Old Style</vt:lpstr>
      <vt:lpstr>Calibri</vt:lpstr>
      <vt:lpstr>Rockwell</vt:lpstr>
      <vt:lpstr>Times New Roman</vt:lpstr>
      <vt:lpstr>Wingdings</vt:lpstr>
      <vt:lpstr>YS Text</vt:lpstr>
      <vt:lpstr>Damask</vt:lpstr>
      <vt:lpstr>Кролик или кот. Что съесть ?</vt:lpstr>
      <vt:lpstr>Содержание: </vt:lpstr>
      <vt:lpstr>Что такое мясо? </vt:lpstr>
      <vt:lpstr>Углеводы </vt:lpstr>
      <vt:lpstr>Характеристика мяса кошки.</vt:lpstr>
      <vt:lpstr>Презентация PowerPoint</vt:lpstr>
      <vt:lpstr>Презентация PowerPoint</vt:lpstr>
      <vt:lpstr>Характеристика мяса кролика. </vt:lpstr>
      <vt:lpstr>Презентация PowerPoint</vt:lpstr>
      <vt:lpstr>Презентация PowerPoint</vt:lpstr>
      <vt:lpstr>Отличительные особенности мяса. </vt:lpstr>
      <vt:lpstr>Рецепты  </vt:lpstr>
      <vt:lpstr>Цель нашей работы было научить отличать крольчатину от кошатины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Кролик или кот. Что съесть ?</dc:title>
  <dc:creator>User</dc:creator>
  <cp:lastModifiedBy>User</cp:lastModifiedBy>
  <cp:revision>23</cp:revision>
  <dcterms:created xsi:type="dcterms:W3CDTF">2022-12-03T20:04:17Z</dcterms:created>
  <dcterms:modified xsi:type="dcterms:W3CDTF">2022-12-04T19:52:35Z</dcterms:modified>
</cp:coreProperties>
</file>