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80" y="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69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52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613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4166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07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540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270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092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92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268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45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6117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9553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058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447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1371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09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5875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  <p:sldLayoutId id="2147483893" r:id="rId14"/>
    <p:sldLayoutId id="2147483894" r:id="rId15"/>
    <p:sldLayoutId id="2147483895" r:id="rId16"/>
    <p:sldLayoutId id="214748389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360" y="2420888"/>
            <a:ext cx="8144134" cy="1373070"/>
          </a:xfrm>
        </p:spPr>
        <p:txBody>
          <a:bodyPr/>
          <a:lstStyle/>
          <a:p>
            <a:r>
              <a:rPr lang="ru-RU" dirty="0" smtClean="0">
                <a:latin typeface="Impact" panose="020B0806030902050204" pitchFamily="34" charset="0"/>
              </a:rPr>
              <a:t>Эхинококкоз</a:t>
            </a:r>
            <a:endParaRPr lang="ru-RU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272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6" y="764704"/>
            <a:ext cx="10657183" cy="1080938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Impact" panose="020B0806030902050204" pitchFamily="34" charset="0"/>
              </a:rPr>
              <a:t>Клиническое проявление у человека </a:t>
            </a:r>
            <a:endParaRPr lang="ru-RU" sz="4800" dirty="0">
              <a:latin typeface="Impact" panose="020B080603090205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360" y="2060848"/>
            <a:ext cx="9001000" cy="47089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22910" indent="-285750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симптомы болезни могут не проявляться или не ощущаться зараженным человеком на протяжении многих месяцев и даже лет с момента заболевания. Данная особенность затрудняет постановку правильного диагноза и зачастую больной обращается за помощью к разным специалистам, пока не попадает, в конце концов, на операционный стол по поводу удаления эхинококковой кисты.</a:t>
            </a:r>
          </a:p>
          <a:p>
            <a:pPr marL="422910" indent="-285750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Слабость и повышенную утомляемость</a:t>
            </a:r>
          </a:p>
          <a:p>
            <a:pPr marL="422910" indent="-285750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общей работоспособности</a:t>
            </a:r>
          </a:p>
          <a:p>
            <a:pPr marL="422910" indent="-285750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Периодические головные боли</a:t>
            </a:r>
          </a:p>
          <a:p>
            <a:pPr marL="422910" indent="-285750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Высыпания на коже в виде мелкоточечных красных пятен</a:t>
            </a:r>
          </a:p>
          <a:p>
            <a:pPr marL="422910" indent="-285750"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температуры тела, которые носят временный характер</a:t>
            </a:r>
          </a:p>
          <a:p>
            <a:pPr marL="137160">
              <a:buClr>
                <a:schemeClr val="tx1">
                  <a:shade val="95000"/>
                </a:schemeClr>
              </a:buClr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симптомы обусловлены выделениями токсичных продуктов обмена паразитов, а также реакцией организма на внедрение инфекции в организм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3082791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20" y="660695"/>
            <a:ext cx="4840644" cy="26702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9418" y="332656"/>
            <a:ext cx="5616624" cy="3600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Аллергическая реакция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8" y="2126391"/>
            <a:ext cx="5222987" cy="34602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51208" y="1556792"/>
            <a:ext cx="4392488" cy="4320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Головные боли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746" y="3403992"/>
            <a:ext cx="4801325" cy="29599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5632" y="3403992"/>
            <a:ext cx="4968552" cy="432049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63352" y="6346532"/>
            <a:ext cx="6508670" cy="40011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работоспособности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296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Impact" panose="020B0806030902050204" pitchFamily="34" charset="0"/>
              </a:rPr>
              <a:t>ВСО при эхинококкозе </a:t>
            </a:r>
            <a:endParaRPr lang="ru-RU" sz="4800" dirty="0">
              <a:latin typeface="Impact" panose="020B080603090205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336" y="1988840"/>
            <a:ext cx="118093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множественном поражении внутренних органов и / или мышц тушу или органы направляют на 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утилизацию.</a:t>
            </a:r>
          </a:p>
          <a:p>
            <a:pPr indent="360000" algn="just"/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единичных поражений (внутренних органов или мышц) на утилизацию направляют только пораженные части туши и органов. Непораженные части туши и органов используют без ограничений.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652" y="3356992"/>
            <a:ext cx="6120680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25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476672"/>
            <a:ext cx="10882303" cy="612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73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Impact" panose="020B0806030902050204" pitchFamily="34" charset="0"/>
              </a:rPr>
              <a:t>Профилактика  </a:t>
            </a:r>
            <a:endParaRPr lang="ru-RU" sz="4800" dirty="0">
              <a:latin typeface="Impact" panose="020B080603090205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7408" y="2060848"/>
            <a:ext cx="102251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688" lvl="0" indent="-411163" algn="just" defTabSz="91440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uk-UA" altLang="ru-RU" sz="2800" b="1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         </a:t>
            </a:r>
            <a:r>
              <a:rPr lang="uk-UA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С</a:t>
            </a:r>
            <a:r>
              <a:rPr lang="uk-UA" alt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облюдение </a:t>
            </a:r>
            <a:r>
              <a:rPr lang="uk-UA" alt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правил личной гигиены при содержании собак в доме. Плановая дегельминтизация собак, выбраковка и уничтожение инвазированных туш домашних животных.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3577808"/>
            <a:ext cx="4214620" cy="3079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577808"/>
            <a:ext cx="4214620" cy="3103493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4986201" y="4293096"/>
            <a:ext cx="2213170" cy="105248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63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75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556" y="695625"/>
            <a:ext cx="8075755" cy="1080938"/>
          </a:xfrm>
        </p:spPr>
        <p:txBody>
          <a:bodyPr/>
          <a:lstStyle/>
          <a:p>
            <a:r>
              <a:rPr lang="ru-RU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Эхинококкоз </a:t>
            </a:r>
            <a:endParaRPr lang="ru-RU" b="1" dirty="0"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0" y="2132856"/>
            <a:ext cx="9613861" cy="3599316"/>
          </a:xfrm>
        </p:spPr>
        <p:txBody>
          <a:bodyPr/>
          <a:lstStyle/>
          <a:p>
            <a:pPr marL="0" indent="0" algn="just">
              <a:buNone/>
            </a:pPr>
            <a:r>
              <a:rPr lang="uk-UA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Эхинококкоз (лат. </a:t>
            </a:r>
            <a:r>
              <a:rPr lang="uk-UA" alt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Echinococcosis</a:t>
            </a:r>
            <a:r>
              <a:rPr lang="uk-UA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— гельминтоз из группы цестодозов, характеризующийся образованием в печени, лёгких или других органах и тканях паразитарных кист. </a:t>
            </a:r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Эхинококки относятся к  ленточным червям, паразитирующим в кишечнике преимущественно собак, волков, лисиц.</a:t>
            </a:r>
            <a:endParaRPr lang="uk-UA" alt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4032" y="3501008"/>
            <a:ext cx="4536504" cy="3278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7648" y="3651119"/>
            <a:ext cx="3240360" cy="29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49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856031"/>
            <a:ext cx="9613861" cy="1080938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Impact" panose="020B0806030902050204" pitchFamily="34" charset="0"/>
              </a:rPr>
              <a:t>Этиология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376" y="2521744"/>
            <a:ext cx="7056784" cy="42537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1424" y="1936969"/>
            <a:ext cx="9382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defTabSz="914400">
              <a:spcBef>
                <a:spcPct val="20000"/>
              </a:spcBef>
            </a:pPr>
            <a:r>
              <a:rPr lang="ru-RU" sz="3200">
                <a:solidFill>
                  <a:schemeClr val="bg1"/>
                </a:solidFill>
                <a:latin typeface="Calibri"/>
              </a:rPr>
              <a:t>Возбудитель </a:t>
            </a:r>
            <a:r>
              <a:rPr lang="en-US" sz="3200">
                <a:solidFill>
                  <a:schemeClr val="bg1"/>
                </a:solidFill>
                <a:latin typeface="Calibri"/>
              </a:rPr>
              <a:t>:</a:t>
            </a:r>
            <a:r>
              <a:rPr lang="ru-RU" sz="3200">
                <a:solidFill>
                  <a:schemeClr val="bg1"/>
                </a:solidFill>
                <a:latin typeface="Calibri"/>
              </a:rPr>
              <a:t> личиночная стадия (эхинококк).</a:t>
            </a:r>
            <a:endParaRPr lang="ru-RU" sz="320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13110" y="2521744"/>
            <a:ext cx="4511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</a:rPr>
              <a:t>Половозрелая форма имеет длину 2-7 мм. Имеет головку с 4 присосками и двойную корону из 35-40 крючьев, шейку и 2-6   члеников</a:t>
            </a:r>
            <a:r>
              <a:rPr kumimoji="0" lang="uk-UA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</a:rPr>
              <a:t>. 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19887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3352" y="476672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 algn="just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Личиночная стадия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растущая, развивающаяся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живущая в организме человека десятки лет,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представлена кистой круглой или овальной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формы, заполненной жидкостью.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just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Животные(такие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овцы или коровы) заражаются,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поедая траву, в которой могут оказаться яйца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эхинококка. Затем если собака съедает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заражённого животного, внутри неё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цепень, яйца которого попадают в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последствии на траву или же остаются на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шерсти.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627618"/>
            <a:ext cx="4115157" cy="59380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52221"/>
            <a:ext cx="5011946" cy="281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20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4584"/>
            <a:ext cx="8856984" cy="66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30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408" y="188640"/>
            <a:ext cx="8712968" cy="65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001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Impact" panose="020B0806030902050204" pitchFamily="34" charset="0"/>
              </a:rPr>
              <a:t>Эпидемиология</a:t>
            </a:r>
            <a:r>
              <a:rPr lang="ru-RU" dirty="0" smtClean="0">
                <a:latin typeface="Impact" panose="020B0806030902050204" pitchFamily="34" charset="0"/>
              </a:rPr>
              <a:t> </a:t>
            </a:r>
            <a:endParaRPr lang="ru-RU" dirty="0">
              <a:latin typeface="Impact" panose="020B080603090205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368" y="2060848"/>
            <a:ext cx="609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uk-UA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источник инвазии —собаки. Зрелые яйца выделяются с фекалиями животных, загрязняя их шерсть и окружающую среду. Заражение человека происходит при контакте с зараженными животными, при сборе ягод и трав, питье воды из загрязненных яйцами гельминта источников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2348880"/>
            <a:ext cx="4103511" cy="3519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984312"/>
            <a:ext cx="3905182" cy="261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6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Impact" panose="020B0806030902050204" pitchFamily="34" charset="0"/>
              </a:rPr>
              <a:t>Патогенез </a:t>
            </a:r>
            <a:endParaRPr lang="ru-RU" sz="4800" dirty="0">
              <a:latin typeface="Impact" panose="020B080603090205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336" y="2038714"/>
            <a:ext cx="58326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Попав через рот в желудочно-кишечный тракт яйца эхинококка под воздействием пищеварительных ферментов освобождаются от своей наружной плотной оболочки. Они прикрепляюся к слизистой оболочке желудка, пробуравливают её до глубинных слоев, где с течением венозной крови и лимфотока попадают в печень.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just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задерживается большая часть паразитов — до 85 %. Остальные 15 % проходя печёночный барьер и через нижнюю полую вену попадают в правые отделы сердца и лёгкие. Ещё реже происходит разнос личинок паразита по других органам через большой круг кровообращения.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548680"/>
            <a:ext cx="415918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659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7732509" cy="52565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3242" y="620688"/>
            <a:ext cx="9433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Эхинококковая киста удаленная у 43 мужчины из легкого.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330761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132</TotalTime>
  <Words>486</Words>
  <Application>Microsoft Office PowerPoint</Application>
  <PresentationFormat>Широкоэкранный</PresentationFormat>
  <Paragraphs>39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Impact</vt:lpstr>
      <vt:lpstr>Times New Roman</vt:lpstr>
      <vt:lpstr>Trebuchet MS</vt:lpstr>
      <vt:lpstr>Берлин</vt:lpstr>
      <vt:lpstr>Эхинококкоз</vt:lpstr>
      <vt:lpstr>Эхинококкоз </vt:lpstr>
      <vt:lpstr>Этиология </vt:lpstr>
      <vt:lpstr>Презентация PowerPoint</vt:lpstr>
      <vt:lpstr>Презентация PowerPoint</vt:lpstr>
      <vt:lpstr>Презентация PowerPoint</vt:lpstr>
      <vt:lpstr>Эпидемиология </vt:lpstr>
      <vt:lpstr>Патогенез </vt:lpstr>
      <vt:lpstr>Презентация PowerPoint</vt:lpstr>
      <vt:lpstr>Клиническое проявление у человека </vt:lpstr>
      <vt:lpstr>Презентация PowerPoint</vt:lpstr>
      <vt:lpstr>ВСО при эхинококкозе </vt:lpstr>
      <vt:lpstr>Презентация PowerPoint</vt:lpstr>
      <vt:lpstr>Профилактика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2022-12-27T18:54:42Z</dcterms:created>
  <dcterms:modified xsi:type="dcterms:W3CDTF">2024-06-01T22:55:22Z</dcterms:modified>
</cp:coreProperties>
</file>