
<file path=[Content_Types].xml><?xml version="1.0" encoding="utf-8"?>
<Types xmlns="http://schemas.openxmlformats.org/package/2006/content-types">
  <Default Extension="png" ContentType="image/png"/>
  <Default Extension="mp3" ContentType="audio/mpeg"/>
  <Default Extension="jfif" ContentType="image/jpeg"/>
  <Default Extension="webp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9" r:id="rId2"/>
    <p:sldId id="323" r:id="rId3"/>
    <p:sldId id="322" r:id="rId4"/>
    <p:sldId id="321" r:id="rId5"/>
    <p:sldId id="269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6" r:id="rId19"/>
    <p:sldId id="313" r:id="rId20"/>
    <p:sldId id="317" r:id="rId21"/>
    <p:sldId id="318" r:id="rId22"/>
    <p:sldId id="288" r:id="rId23"/>
    <p:sldId id="267" r:id="rId24"/>
    <p:sldId id="261" r:id="rId25"/>
  </p:sldIdLst>
  <p:sldSz cx="12192000" cy="6858000"/>
  <p:notesSz cx="6858000" cy="9144000"/>
  <p:embeddedFontLst>
    <p:embeddedFont>
      <p:font typeface="Bahnschrift SemiCondensed" panose="020B0502040204020203" pitchFamily="34" charset="0"/>
      <p:regular r:id="rId28"/>
      <p:bold r:id="rId29"/>
    </p:embeddedFont>
    <p:embeddedFont>
      <p:font typeface="Montserrat ExtraBold" panose="020B0604020202020204" charset="-52"/>
      <p:bold r:id="rId30"/>
    </p:embeddedFont>
    <p:embeddedFont>
      <p:font typeface="Book Antiqua" panose="02040602050305030304" pitchFamily="18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876B"/>
    <a:srgbClr val="D1D1F2"/>
    <a:srgbClr val="755A57"/>
    <a:srgbClr val="525252"/>
    <a:srgbClr val="830300"/>
    <a:srgbClr val="D5713F"/>
    <a:srgbClr val="808000"/>
    <a:srgbClr val="960018"/>
    <a:srgbClr val="313000"/>
    <a:srgbClr val="9ACD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28C3C1CB-7866-4754-8E8B-E5E43CF435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204A74F-9E17-4469-8DF0-1CAE29C7A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54934-6736-4E06-99EB-49FED268596C}" type="datetimeFigureOut">
              <a:rPr lang="ru-RU" smtClean="0"/>
              <a:t>02.06.2024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0C20296-4F28-4EB1-8A63-8D40C4707C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3A9FD9E-8C68-4CA1-86CF-74269F77BE5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AC43A-DF3C-45A5-8D50-76867FF2A2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037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A034C-6DA2-4DFF-8828-28692F570EE2}" type="datetimeFigureOut">
              <a:rPr lang="ru-RU" smtClean="0"/>
              <a:t>02.06.2024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AC523-75C2-400A-98B9-383DA83CEC5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7888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Макет_0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: скругленные противолежащие углы 35">
            <a:extLst>
              <a:ext uri="{FF2B5EF4-FFF2-40B4-BE49-F238E27FC236}">
                <a16:creationId xmlns:a16="http://schemas.microsoft.com/office/drawing/2014/main" xmlns="" id="{C8381C48-6B58-410C-B2E5-8AF7EB49E7BE}"/>
              </a:ext>
            </a:extLst>
          </p:cNvPr>
          <p:cNvSpPr/>
          <p:nvPr userDrawn="1"/>
        </p:nvSpPr>
        <p:spPr>
          <a:xfrm>
            <a:off x="2008495" y="928048"/>
            <a:ext cx="8175009" cy="4476465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76200">
            <a:solidFill>
              <a:schemeClr val="bg1">
                <a:lumMod val="50000"/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xmlns="" id="{F6CF8346-84F3-41A1-B001-E05E39D795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67640 w 12192000"/>
              <a:gd name="connsiteY0" fmla="*/ 174534 h 6858000"/>
              <a:gd name="connsiteX1" fmla="*/ 167640 w 12192000"/>
              <a:gd name="connsiteY1" fmla="*/ 6683466 h 6858000"/>
              <a:gd name="connsiteX2" fmla="*/ 12024358 w 12192000"/>
              <a:gd name="connsiteY2" fmla="*/ 6683466 h 6858000"/>
              <a:gd name="connsiteX3" fmla="*/ 12024358 w 12192000"/>
              <a:gd name="connsiteY3" fmla="*/ 17453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67640" y="174534"/>
                </a:moveTo>
                <a:lnTo>
                  <a:pt x="167640" y="6683466"/>
                </a:lnTo>
                <a:lnTo>
                  <a:pt x="12024358" y="6683466"/>
                </a:lnTo>
                <a:lnTo>
                  <a:pt x="12024358" y="17453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5A65B3-4BB7-4A89-99D9-56B841967EF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57697" y="1133475"/>
            <a:ext cx="7676606" cy="2387600"/>
          </a:xfrm>
          <a:prstGeom prst="rect">
            <a:avLst/>
          </a:prstGeom>
        </p:spPr>
        <p:txBody>
          <a:bodyPr anchor="b"/>
          <a:lstStyle>
            <a:lvl1pPr algn="ctr">
              <a:defRPr sz="6600" b="0" i="0" u="none" baseline="0">
                <a:latin typeface="Book Antiqua" panose="02040602050305030304" pitchFamily="18" charset="0"/>
              </a:defRPr>
            </a:lvl1pPr>
          </a:lstStyle>
          <a:p>
            <a:r>
              <a:rPr lang="en-US" dirty="0"/>
              <a:t>fonik.ru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30B8BD5-4E83-47BA-B3E8-0D5EAA01B1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57697" y="3533775"/>
            <a:ext cx="7676606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i="1" u="none" baseline="0">
                <a:latin typeface="Book Antiqua" panose="0204060205030503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9B13188F-9E03-4B90-8BB4-191D8CC47719}"/>
              </a:ext>
            </a:extLst>
          </p:cNvPr>
          <p:cNvCxnSpPr>
            <a:cxnSpLocks/>
          </p:cNvCxnSpPr>
          <p:nvPr userDrawn="1"/>
        </p:nvCxnSpPr>
        <p:spPr>
          <a:xfrm>
            <a:off x="2257697" y="3535823"/>
            <a:ext cx="76766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олилиния: фигура 40">
            <a:extLst>
              <a:ext uri="{FF2B5EF4-FFF2-40B4-BE49-F238E27FC236}">
                <a16:creationId xmlns:a16="http://schemas.microsoft.com/office/drawing/2014/main" xmlns="" id="{EA3067DA-9850-46D6-885D-90F8FCF288C0}"/>
              </a:ext>
            </a:extLst>
          </p:cNvPr>
          <p:cNvSpPr/>
          <p:nvPr userDrawn="1"/>
        </p:nvSpPr>
        <p:spPr>
          <a:xfrm>
            <a:off x="2056748" y="5102569"/>
            <a:ext cx="7948347" cy="272955"/>
          </a:xfrm>
          <a:custGeom>
            <a:avLst/>
            <a:gdLst>
              <a:gd name="connsiteX0" fmla="*/ 0 w 8001392"/>
              <a:gd name="connsiteY0" fmla="*/ 0 h 272955"/>
              <a:gd name="connsiteX1" fmla="*/ 8001392 w 8001392"/>
              <a:gd name="connsiteY1" fmla="*/ 0 h 272955"/>
              <a:gd name="connsiteX2" fmla="*/ 7956484 w 8001392"/>
              <a:gd name="connsiteY2" fmla="*/ 54430 h 272955"/>
              <a:gd name="connsiteX3" fmla="*/ 7428917 w 8001392"/>
              <a:gd name="connsiteY3" fmla="*/ 272955 h 272955"/>
              <a:gd name="connsiteX4" fmla="*/ 0 w 8001392"/>
              <a:gd name="connsiteY4" fmla="*/ 272955 h 27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01392" h="272955">
                <a:moveTo>
                  <a:pt x="0" y="0"/>
                </a:moveTo>
                <a:lnTo>
                  <a:pt x="8001392" y="0"/>
                </a:lnTo>
                <a:lnTo>
                  <a:pt x="7956484" y="54430"/>
                </a:lnTo>
                <a:cubicBezTo>
                  <a:pt x="7821468" y="189446"/>
                  <a:pt x="7634945" y="272955"/>
                  <a:pt x="7428917" y="272955"/>
                </a:cubicBezTo>
                <a:lnTo>
                  <a:pt x="0" y="272955"/>
                </a:lnTo>
                <a:close/>
              </a:path>
            </a:pathLst>
          </a:cu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3" name="Полилиния: фигура 42">
            <a:extLst>
              <a:ext uri="{FF2B5EF4-FFF2-40B4-BE49-F238E27FC236}">
                <a16:creationId xmlns:a16="http://schemas.microsoft.com/office/drawing/2014/main" xmlns="" id="{C3D51731-F4C6-4B6A-9FBB-098245012A27}"/>
              </a:ext>
            </a:extLst>
          </p:cNvPr>
          <p:cNvSpPr/>
          <p:nvPr userDrawn="1"/>
        </p:nvSpPr>
        <p:spPr>
          <a:xfrm flipH="1" flipV="1">
            <a:off x="2198286" y="968007"/>
            <a:ext cx="7948348" cy="272955"/>
          </a:xfrm>
          <a:custGeom>
            <a:avLst/>
            <a:gdLst>
              <a:gd name="connsiteX0" fmla="*/ 0 w 8001392"/>
              <a:gd name="connsiteY0" fmla="*/ 0 h 272955"/>
              <a:gd name="connsiteX1" fmla="*/ 8001392 w 8001392"/>
              <a:gd name="connsiteY1" fmla="*/ 0 h 272955"/>
              <a:gd name="connsiteX2" fmla="*/ 7956484 w 8001392"/>
              <a:gd name="connsiteY2" fmla="*/ 54430 h 272955"/>
              <a:gd name="connsiteX3" fmla="*/ 7428917 w 8001392"/>
              <a:gd name="connsiteY3" fmla="*/ 272955 h 272955"/>
              <a:gd name="connsiteX4" fmla="*/ 0 w 8001392"/>
              <a:gd name="connsiteY4" fmla="*/ 272955 h 27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01392" h="272955">
                <a:moveTo>
                  <a:pt x="0" y="0"/>
                </a:moveTo>
                <a:lnTo>
                  <a:pt x="8001392" y="0"/>
                </a:lnTo>
                <a:lnTo>
                  <a:pt x="7956484" y="54430"/>
                </a:lnTo>
                <a:cubicBezTo>
                  <a:pt x="7821468" y="189446"/>
                  <a:pt x="7634945" y="272955"/>
                  <a:pt x="7428917" y="272955"/>
                </a:cubicBezTo>
                <a:lnTo>
                  <a:pt x="0" y="272955"/>
                </a:lnTo>
                <a:close/>
              </a:path>
            </a:pathLst>
          </a:cu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xmlns="" id="{A7DF37A6-2D7B-41E7-B0B6-46F163A65C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0684" y="81888"/>
            <a:ext cx="624839" cy="4410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1" cap="none" spc="50">
                <a:ln w="0"/>
                <a:solidFill>
                  <a:sysClr val="windowText" lastClr="000000"/>
                </a:solidFill>
                <a:effectLst>
                  <a:glow rad="228600">
                    <a:schemeClr val="tx1">
                      <a:lumMod val="50000"/>
                      <a:lumOff val="50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ook Antiqua" panose="02040602050305030304" pitchFamily="18" charset="0"/>
              </a:defRPr>
            </a:lvl1pPr>
          </a:lstStyle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53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10" grpId="0" animBg="1"/>
      <p:bldP spid="10" grpId="1" animBg="1"/>
      <p:bldP spid="2" grpId="0"/>
      <p:bldP spid="2" grpId="1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1" build="p">
        <p:tmplLst>
          <p:tmpl lvl="1">
            <p:tnLst>
              <p:par>
                <p:cTn presetID="8" presetClass="exit" presetSubtype="16" fill="hold" nodeType="withEffect">
                  <p:stCondLst>
                    <p:cond delay="0"/>
                  </p:stCondLst>
                  <p:childTnLst>
                    <p:animEffect transition="out" filter="diamond(in)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41" grpId="0" animBg="1"/>
      <p:bldP spid="41" grpId="1" animBg="1"/>
      <p:bldP spid="43" grpId="0" animBg="1"/>
      <p:bldP spid="43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4840C427-43B0-4361-B418-EC0F19ED155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13657BFB-F74A-457F-9762-95A1C98240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4E415699-3E2B-4955-AEDA-F5AE8B5831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F8552F65-2442-4D7F-8676-90194596672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2367616"/>
            <a:ext cx="5729145" cy="4302022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96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D12B99B6-F197-4A9A-9EBA-4CA1334693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13657BFB-F74A-457F-9762-95A1C98240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169842CC-5E24-4D21-917A-9B530CF8712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1316658"/>
            <a:ext cx="5729145" cy="4302022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1" name="Текст 16">
            <a:extLst>
              <a:ext uri="{FF2B5EF4-FFF2-40B4-BE49-F238E27FC236}">
                <a16:creationId xmlns:a16="http://schemas.microsoft.com/office/drawing/2014/main" xmlns="" id="{ED104E8E-86E5-4AB0-94CB-0A41132E67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3" y="5679491"/>
            <a:ext cx="5729145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958085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1BF853CB-9A3A-48E7-8210-50E1B25B28C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xmlns="" id="{FE316087-5D8C-43D5-A74B-3EFF5A415FB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5352981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6698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52FDFF4C-0FC6-46B1-9096-3E0D05F055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xmlns="" id="{9C0C6447-6A78-4716-8C44-015AB6A9A2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5729145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95BE6BB9-A286-40E7-BC09-D041B53C94B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4" y="2367616"/>
            <a:ext cx="5729145" cy="4302022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976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B259AA83-2B88-42D9-B1FD-80E88E5657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xmlns="" id="{8F5044A8-2B0E-41E1-BCC9-29906A9E701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4302022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1" name="Текст 16">
            <a:extLst>
              <a:ext uri="{FF2B5EF4-FFF2-40B4-BE49-F238E27FC236}">
                <a16:creationId xmlns:a16="http://schemas.microsoft.com/office/drawing/2014/main" xmlns="" id="{5F5C2E90-1AAF-4762-B6CB-A803D6254E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5679492"/>
            <a:ext cx="5729145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810523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36A49BDC-5BAA-4A76-8A46-C937866830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0" name="Текст 16">
            <a:extLst>
              <a:ext uri="{FF2B5EF4-FFF2-40B4-BE49-F238E27FC236}">
                <a16:creationId xmlns:a16="http://schemas.microsoft.com/office/drawing/2014/main" xmlns="" id="{FF12F504-9955-441E-9BE1-F95ED7D354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9" name="Текст 16">
            <a:extLst>
              <a:ext uri="{FF2B5EF4-FFF2-40B4-BE49-F238E27FC236}">
                <a16:creationId xmlns:a16="http://schemas.microsoft.com/office/drawing/2014/main" xmlns="" id="{7456112A-47F2-474C-93BB-661A5482C8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6" name="Текст 16">
            <a:extLst>
              <a:ext uri="{FF2B5EF4-FFF2-40B4-BE49-F238E27FC236}">
                <a16:creationId xmlns:a16="http://schemas.microsoft.com/office/drawing/2014/main" xmlns="" id="{04011941-2380-4C1E-ACF0-DC8367B10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1661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C72EB271-7CFB-4003-8010-D506E26D5E5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CBA73729-24B1-46DE-9FBE-E5B7681DE8D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8DCB80D3-9302-4FC3-8CEE-9431486DB3E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864C1380-4C07-447E-B3DC-AC6146E3889F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211131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2671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DADED7DE-9430-414A-85BD-DA5192BBF5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xmlns="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xmlns="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564705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D0D5CF75-F27F-4265-9669-5DB93ED7D6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2580686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084A4BD-04C5-4596-9071-26CDD73C1B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xmlns="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xmlns="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DD006553-9ADA-474F-A201-C0AF80757E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9191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5A65B3-4BB7-4A89-99D9-56B841967EF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xmlns="" id="{9917964A-3136-4C88-AD04-58972679F9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6686" y="1316659"/>
            <a:ext cx="11839112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7424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91BCFDA3-088D-40A5-B5A4-6D12CA8936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4F540CA6-7A93-491D-9D2A-8DC8B3DF0C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163928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E8A72FC8-FAC0-4384-9251-93ECB77E34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xmlns="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xmlns="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66AB6339-99A2-4593-8DCD-03FB4F7ADC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4165705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AC1D7B40-10D5-4BCC-9461-D282F4D42D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B82C0E56-D74A-47AC-858D-9D40EE8DF1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627899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6C7FC55C-EFA8-43B4-B529-6FFA21B2BCA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C5FF46F4-1DC0-4B29-B542-AAAD689AAD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27219521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AF210C07-2B56-4BCA-AA18-9202D7FA19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E776BE2F-1484-41B0-86F1-D54B64621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728326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57FF125-90F8-4B22-8E5C-E5B1D0563D5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DD006553-9ADA-474F-A201-C0AF80757E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55E0A213-8260-4749-8EB4-A86D698B6FE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2160004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1DD8D5F-EF75-4E8D-8B39-681F56F75D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xmlns="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xmlns="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DD006553-9ADA-474F-A201-C0AF80757E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310B3B4D-4C4F-42A2-848A-CCBCDACA06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2586974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01D53731-628C-4568-814B-E5C7E1FE81E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4F540CA6-7A93-491D-9D2A-8DC8B3DF0C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14C0424D-5147-4D07-BACC-078F3EECA0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722985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84CFF0B-EEF8-4134-AABA-06BF0D82DE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B82C0E56-D74A-47AC-858D-9D40EE8DF1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BF160DAE-3D8C-4AA0-8496-A27B8FEEEB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077295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04191B2-BE1E-4BB1-8AE2-F6743F020D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E776BE2F-1484-41B0-86F1-D54B64621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DB13013B-A5ED-4A7D-8390-6E6ACA583C7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577664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55BE8E06-DD29-4F84-87A0-257802117D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432F524-71F5-4F2C-9A34-FBDF4320F27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60"/>
            <a:ext cx="11839112" cy="5352980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6337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9CC23C73-A4B2-48F6-BC13-421664032C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E776BE2F-1484-41B0-86F1-D54B64621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8388B2AF-EBAF-4576-953B-E1AB77C283D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7196504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DAC09956-EE3E-447D-955F-33A99072DF5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5" name="Текст 16">
            <a:extLst>
              <a:ext uri="{FF2B5EF4-FFF2-40B4-BE49-F238E27FC236}">
                <a16:creationId xmlns:a16="http://schemas.microsoft.com/office/drawing/2014/main" xmlns="" id="{1C04CA73-BE9F-49FE-8350-028167144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7804421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480456A3-D569-4C62-A600-E6E01A802E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20682421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D6D67CD8-1361-4DA5-A174-FBA4C5E2C6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687D38CF-48AA-4E1B-A010-B17C6326BDC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1376" y="1317612"/>
            <a:ext cx="7804421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xmlns="" id="{D131881A-ABBF-4B35-86FD-A3E6F601C34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4190523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93B4AC3F-85B9-4DFA-A892-0B8D3EE88B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B156BB6C-45FA-4336-B8D2-A28F488B921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7804421" cy="5352981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480456A3-D569-4C62-A600-E6E01A802E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8878243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F2077EA3-F710-41BB-A21D-3C5A1FD36D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1AF14686-07BA-4D3A-957A-D9647B106F6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201376" y="1316658"/>
            <a:ext cx="7804421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xmlns="" id="{D131881A-ABBF-4B35-86FD-A3E6F601C34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6709695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02A7BDBA-4EAD-4EBF-BA2D-2E6A2FEDF1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8" name="Объект 3">
            <a:extLst>
              <a:ext uri="{FF2B5EF4-FFF2-40B4-BE49-F238E27FC236}">
                <a16:creationId xmlns:a16="http://schemas.microsoft.com/office/drawing/2014/main" xmlns="" id="{0D97880A-5EC2-41D5-96B7-C7E3DC55C65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241638" y="3988408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xmlns="" id="{C7F9F7A5-A703-411E-8244-30AB8C31C47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41639" y="1316659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Текст 16">
            <a:extLst>
              <a:ext uri="{FF2B5EF4-FFF2-40B4-BE49-F238E27FC236}">
                <a16:creationId xmlns:a16="http://schemas.microsoft.com/office/drawing/2014/main" xmlns="" id="{1C04CA73-BE9F-49FE-8350-028167144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7804421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4565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6211E8A3-5C13-4122-8178-ECECCCD62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687D38CF-48AA-4E1B-A010-B17C6326BDC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1376" y="1317612"/>
            <a:ext cx="7804421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8" name="Объект 3">
            <a:extLst>
              <a:ext uri="{FF2B5EF4-FFF2-40B4-BE49-F238E27FC236}">
                <a16:creationId xmlns:a16="http://schemas.microsoft.com/office/drawing/2014/main" xmlns="" id="{0D97880A-5EC2-41D5-96B7-C7E3DC55C65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166685" y="3987455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xmlns="" id="{C7F9F7A5-A703-411E-8244-30AB8C31C47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66686" y="13157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3210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BDA58AFC-2AC1-4723-BF19-AA1194D89E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BE55875F-D1E5-4362-B6CE-5E069BB5299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241638" y="3988408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212E420-0357-4DD1-B159-2F32813ECC1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241639" y="1316659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xmlns="" id="{3E6D4336-3D3E-4A1C-A547-E81D65F5EB3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7026"/>
            <a:ext cx="7804421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1075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EB935F9B-136E-4164-A7E1-0D608F6222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C004867C-BB85-451F-82A3-29BDA5EC4C35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166685" y="3987455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52143A52-3FF6-4125-9AE3-AAC239FBA94A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166686" y="13157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xmlns="" id="{ECFC04E0-983B-4E7B-9C3A-30D00E00699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201376" y="1316658"/>
            <a:ext cx="7804421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1299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819A869-D66E-4185-A8D9-037A9DB31D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E3736DF1-9AED-47CF-B77C-A5D3F9F39E7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241638" y="3988408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FA414C0-278F-4CC2-81D1-03E9B03C547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41639" y="1316659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3" name="Текст 16">
            <a:extLst>
              <a:ext uri="{FF2B5EF4-FFF2-40B4-BE49-F238E27FC236}">
                <a16:creationId xmlns:a16="http://schemas.microsoft.com/office/drawing/2014/main" xmlns="" id="{A8BA4435-8FAC-4C7E-A85D-57B02504AB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xmlns="" id="{6AD37921-0451-48B0-B06B-B22674B042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77671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33694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37430C5-768D-49B5-9ABD-735675B2FD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E3736DF1-9AED-47CF-B77C-A5D3F9F39E7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FA414C0-278F-4CC2-81D1-03E9B03C547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3" name="Текст 16">
            <a:extLst>
              <a:ext uri="{FF2B5EF4-FFF2-40B4-BE49-F238E27FC236}">
                <a16:creationId xmlns:a16="http://schemas.microsoft.com/office/drawing/2014/main" xmlns="" id="{A8BA4435-8FAC-4C7E-A85D-57B02504AB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xmlns="" id="{EB21029C-D043-41EA-8AC3-3E49433BBC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55580" y="131209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8919017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C5219A09-D779-4129-AB12-9B0C02EBB0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xmlns="" id="{6AD37921-0451-48B0-B06B-B22674B042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672236F7-5720-4F11-A576-8723C266EDB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66685" y="3987455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91B4A34B-F0C6-47BD-B890-4DED5041CB7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66686" y="13157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8B0C4EEB-3736-4EBE-8FEA-A3A9D56F53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55580" y="131209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2649799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B6021482-9C7D-42ED-BE73-930451C0D3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672236F7-5720-4F11-A576-8723C266EDB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66685" y="3987455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91B4A34B-F0C6-47BD-B890-4DED5041CB7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66686" y="13157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8B0C4EEB-3736-4EBE-8FEA-A3A9D56F53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55580" y="131209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DBF171AB-D6F6-478B-AEBB-E81638E5443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614BDDFE-AB95-4A3B-9ABA-7CB557D7BB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0706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9445B233-B0BA-4E3E-901A-0F6946A48B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xmlns="" id="{6AD37921-0451-48B0-B06B-B22674B042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672236F7-5720-4F11-A576-8723C266EDB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66685" y="3987455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91B4A34B-F0C6-47BD-B890-4DED5041CB7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66686" y="13157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5F1F784D-F76A-4CBE-A914-23F4A6E7533A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241638" y="3988408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20D80179-D420-451B-AF51-DD7C7AB62E4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41639" y="1316659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8379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576BCD72-C796-4E1B-B2F9-0AF0D532BC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DBF171AB-D6F6-478B-AEBB-E81638E5443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614BDDFE-AB95-4A3B-9ABA-7CB557D7BB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3" name="Текст 16">
            <a:extLst>
              <a:ext uri="{FF2B5EF4-FFF2-40B4-BE49-F238E27FC236}">
                <a16:creationId xmlns:a16="http://schemas.microsoft.com/office/drawing/2014/main" xmlns="" id="{DA34351D-9FB7-4ECC-9013-DB8F362BB7F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BE55875F-D1E5-4362-B6CE-5E069BB5299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241638" y="3988408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212E420-0357-4DD1-B159-2F32813ECC1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241639" y="1316659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901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99803688-9DA5-4641-B090-3A06169B587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DBF171AB-D6F6-478B-AEBB-E81638E5443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614BDDFE-AB95-4A3B-9ABA-7CB557D7BB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BE55875F-D1E5-4362-B6CE-5E069BB5299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241638" y="3988408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212E420-0357-4DD1-B159-2F32813ECC1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241639" y="1316659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C004867C-BB85-451F-82A3-29BDA5EC4C35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166685" y="3987455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52143A52-3FF6-4125-9AE3-AAC239FBA94A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166686" y="1315706"/>
            <a:ext cx="3764159" cy="2205048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449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78543A6A-3012-4F49-9503-8329B09E80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24D2FBDB-CF3D-408A-9245-3DE78B4CF3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71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8FE52E36-EAAE-4B5D-8154-15E46173A9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xmlns="" id="{4257BBEE-D0E5-4678-87A1-8357B00D86C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76654" y="1316657"/>
            <a:ext cx="5729145" cy="5352981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1B7DFD72-3637-4EAA-9001-B1A9FF39249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5352981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00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504FF81B-D8A9-4535-AF7C-5BF04823FBF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2" name="Текст 16">
            <a:extLst>
              <a:ext uri="{FF2B5EF4-FFF2-40B4-BE49-F238E27FC236}">
                <a16:creationId xmlns:a16="http://schemas.microsoft.com/office/drawing/2014/main" xmlns="" id="{2004BA34-204C-46E1-8F44-B077703E7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1" name="Текст 16">
            <a:extLst>
              <a:ext uri="{FF2B5EF4-FFF2-40B4-BE49-F238E27FC236}">
                <a16:creationId xmlns:a16="http://schemas.microsoft.com/office/drawing/2014/main" xmlns="" id="{C6ECB362-A29A-455A-86D3-51B0F22710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5729145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xmlns="" id="{1A2473EB-BAC6-4FB4-B62A-6EB1E433FEC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2367616"/>
            <a:ext cx="5729145" cy="4302022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9" name="Объект 3">
            <a:extLst>
              <a:ext uri="{FF2B5EF4-FFF2-40B4-BE49-F238E27FC236}">
                <a16:creationId xmlns:a16="http://schemas.microsoft.com/office/drawing/2014/main" xmlns="" id="{D23631EA-EBC3-460B-9CE5-4AFBE16CAC9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4" y="2367616"/>
            <a:ext cx="5729145" cy="4302022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70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1EE9F44D-F1EE-448C-B0D2-0923F3BFAB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xmlns="" id="{1A2473EB-BAC6-4FB4-B62A-6EB1E433FEC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1316658"/>
            <a:ext cx="5729145" cy="4302022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9" name="Объект 3">
            <a:extLst>
              <a:ext uri="{FF2B5EF4-FFF2-40B4-BE49-F238E27FC236}">
                <a16:creationId xmlns:a16="http://schemas.microsoft.com/office/drawing/2014/main" xmlns="" id="{D23631EA-EBC3-460B-9CE5-4AFBE16CAC9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4302022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2" name="Текст 16">
            <a:extLst>
              <a:ext uri="{FF2B5EF4-FFF2-40B4-BE49-F238E27FC236}">
                <a16:creationId xmlns:a16="http://schemas.microsoft.com/office/drawing/2014/main" xmlns="" id="{2004BA34-204C-46E1-8F44-B077703E7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3" y="5679491"/>
            <a:ext cx="5729145" cy="990147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1" name="Текст 16">
            <a:extLst>
              <a:ext uri="{FF2B5EF4-FFF2-40B4-BE49-F238E27FC236}">
                <a16:creationId xmlns:a16="http://schemas.microsoft.com/office/drawing/2014/main" xmlns="" id="{C6ECB362-A29A-455A-86D3-51B0F22710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5679492"/>
            <a:ext cx="5729145" cy="99014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575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28B87854-F2CA-4F3F-9D28-5A7CD35D8F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0CE5C7E1-4298-4143-A722-FEE24C707A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76654" y="1316659"/>
            <a:ext cx="5729145" cy="5352979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13657BFB-F74A-457F-9762-95A1C98240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2Diag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814422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7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C136D3B-1F8B-4746-9F88-D8505FEDB6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0684" y="81888"/>
            <a:ext cx="624839" cy="4410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1" cap="none" spc="50">
                <a:ln w="0"/>
                <a:solidFill>
                  <a:sysClr val="windowText" lastClr="000000"/>
                </a:solidFill>
                <a:effectLst>
                  <a:glow rad="228600">
                    <a:schemeClr val="tx1">
                      <a:lumMod val="50000"/>
                      <a:lumOff val="50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ook Antiqua" panose="02040602050305030304" pitchFamily="18" charset="0"/>
              </a:defRPr>
            </a:lvl1pPr>
          </a:lstStyle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18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2" r:id="rId2"/>
    <p:sldLayoutId id="2147483666" r:id="rId3"/>
    <p:sldLayoutId id="2147483726" r:id="rId4"/>
    <p:sldLayoutId id="2147483657" r:id="rId5"/>
    <p:sldLayoutId id="2147483667" r:id="rId6"/>
    <p:sldLayoutId id="2147483660" r:id="rId7"/>
    <p:sldLayoutId id="2147483694" r:id="rId8"/>
    <p:sldLayoutId id="2147483658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656" r:id="rId15"/>
    <p:sldLayoutId id="2147483668" r:id="rId16"/>
    <p:sldLayoutId id="214748366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4" r:id="rId31"/>
    <p:sldLayoutId id="2147483715" r:id="rId32"/>
    <p:sldLayoutId id="2147483716" r:id="rId33"/>
    <p:sldLayoutId id="2147483717" r:id="rId34"/>
    <p:sldLayoutId id="2147483684" r:id="rId35"/>
    <p:sldLayoutId id="2147483713" r:id="rId36"/>
    <p:sldLayoutId id="2147483724" r:id="rId37"/>
    <p:sldLayoutId id="2147483725" r:id="rId38"/>
    <p:sldLayoutId id="2147483653" r:id="rId39"/>
    <p:sldLayoutId id="2147483718" r:id="rId40"/>
    <p:sldLayoutId id="2147483719" r:id="rId41"/>
    <p:sldLayoutId id="2147483720" r:id="rId42"/>
    <p:sldLayoutId id="2147483721" r:id="rId43"/>
    <p:sldLayoutId id="2147483722" r:id="rId44"/>
    <p:sldLayoutId id="2147483723" r:id="rId4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ahnschrift Semi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.png"/><Relationship Id="rId4" Type="http://schemas.openxmlformats.org/officeDocument/2006/relationships/image" Target="../media/image12.web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3.png"/><Relationship Id="rId4" Type="http://schemas.openxmlformats.org/officeDocument/2006/relationships/image" Target="../media/image13.web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3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3.png"/><Relationship Id="rId5" Type="http://schemas.openxmlformats.org/officeDocument/2006/relationships/image" Target="../media/image15.jpg"/><Relationship Id="rId4" Type="http://schemas.openxmlformats.org/officeDocument/2006/relationships/hyperlink" Target="https://infourok.ru/go.html?href=https://givotniymir.ru/sviristel-opisanie-i-obraz-zhizni-sviristeli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3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3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3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3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3.pn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1.web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5" Type="http://schemas.openxmlformats.org/officeDocument/2006/relationships/image" Target="../media/image3.png"/><Relationship Id="rId4" Type="http://schemas.openxmlformats.org/officeDocument/2006/relationships/image" Target="../media/image23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fi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fi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6B5E525-0DF4-4CE9-AB27-D5CDB1F441D6}"/>
              </a:ext>
            </a:extLst>
          </p:cNvPr>
          <p:cNvSpPr txBox="1"/>
          <p:nvPr/>
        </p:nvSpPr>
        <p:spPr>
          <a:xfrm>
            <a:off x="559293" y="177553"/>
            <a:ext cx="11632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ontserrat ExtraBold" panose="00000900000000000000" pitchFamily="2" charset="-52"/>
              </a:rPr>
              <a:t>Муниципальное автономное дошкольное образовательное учреждение </a:t>
            </a:r>
          </a:p>
          <a:p>
            <a:pPr algn="ctr"/>
            <a:r>
              <a:rPr lang="ru-RU" dirty="0">
                <a:latin typeface="Montserrat ExtraBold" panose="00000900000000000000" pitchFamily="2" charset="-52"/>
              </a:rPr>
              <a:t>«Детский сад</a:t>
            </a:r>
            <a:r>
              <a:rPr lang="ru-RU" dirty="0" smtClean="0">
                <a:latin typeface="Montserrat ExtraBold" panose="00000900000000000000" pitchFamily="2" charset="-52"/>
              </a:rPr>
              <a:t>№</a:t>
            </a:r>
            <a:r>
              <a:rPr lang="ru-RU" dirty="0" smtClean="0">
                <a:latin typeface="Montserrat ExtraBold" panose="00000900000000000000" pitchFamily="2" charset="-52"/>
              </a:rPr>
              <a:t>27</a:t>
            </a:r>
            <a:r>
              <a:rPr lang="ru-RU" dirty="0" smtClean="0">
                <a:latin typeface="Montserrat ExtraBold" panose="00000900000000000000" pitchFamily="2" charset="-52"/>
              </a:rPr>
              <a:t> </a:t>
            </a:r>
            <a:r>
              <a:rPr lang="ru-RU" dirty="0">
                <a:latin typeface="Montserrat ExtraBold" panose="00000900000000000000" pitchFamily="2" charset="-52"/>
              </a:rPr>
              <a:t>города Ельца»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F04D080-77A8-44F3-8BCE-F6345D01BDF5}"/>
              </a:ext>
            </a:extLst>
          </p:cNvPr>
          <p:cNvSpPr txBox="1"/>
          <p:nvPr/>
        </p:nvSpPr>
        <p:spPr>
          <a:xfrm>
            <a:off x="2262698" y="2006016"/>
            <a:ext cx="7502742" cy="1834926"/>
          </a:xfrm>
          <a:prstGeom prst="rect">
            <a:avLst/>
          </a:prstGeom>
          <a:solidFill>
            <a:schemeClr val="accent3">
              <a:lumMod val="50000"/>
            </a:schemeClr>
          </a:solidFill>
          <a:ln w="76200" cap="rnd" cmpd="dbl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>
                <a:solidFill>
                  <a:srgbClr val="D1D1F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Montserrat ExtraBold" panose="00000900000000000000" pitchFamily="2" charset="-52"/>
              </a:rPr>
              <a:t>Трудно птицам зимовать,</a:t>
            </a:r>
          </a:p>
          <a:p>
            <a:pPr algn="ctr">
              <a:lnSpc>
                <a:spcPct val="150000"/>
              </a:lnSpc>
            </a:pPr>
            <a:r>
              <a:rPr lang="ru-RU" sz="4000" dirty="0">
                <a:solidFill>
                  <a:srgbClr val="D1D1F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Montserrat ExtraBold" panose="00000900000000000000" pitchFamily="2" charset="-52"/>
              </a:rPr>
              <a:t>Надо птицам помогать!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E40D013-15E7-450A-89C1-0122E287FE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D1D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770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482BAA-405E-46D7-A528-17C1E61F3B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ADE794A-C4C1-409E-B26E-0600FA07BC5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Своё имя снегирь получил недаром: он прилетает к нам с севера с первым снегом.</a:t>
            </a:r>
          </a:p>
          <a:p>
            <a:pPr marL="0" indent="0">
              <a:spcBef>
                <a:spcPts val="0"/>
              </a:spcBef>
              <a:buNone/>
            </a:pP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Снегирь заметен издалека из-за яркой окраски: у самцов грудь, шея и щёки ярко-красные, спина голубовато-серая, надхвостье ярко-белое, </a:t>
            </a: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а на голове - чёрная "шапочка".</a:t>
            </a:r>
          </a:p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Несмотря на то что снегирь довольно спокойная и малоподвижная птица, ссоры в стаях снегирей не редкость.</a:t>
            </a:r>
          </a:p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Питаются снегири семенами ясеня, граба, клёна, ольхи, берёзы, липы, ловко вылущивая их широким клювом. Налетая стайками на рябину, черёмуху, крушину они раздавливают ягоды, поедая их семена.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6B28ADA-A85B-4AB7-9F56-598716A1B4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Красногрудый, чернокрылый любит зёрнышки клевать. С первым снегом на рябине он появится опять.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636D0540-6F5B-45C0-A36E-73792A4CA9D7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1557338"/>
            <a:ext cx="5729287" cy="3819524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7A4FC28-F3FF-485F-B7E4-21012E444714}"/>
              </a:ext>
            </a:extLst>
          </p:cNvPr>
          <p:cNvSpPr txBox="1"/>
          <p:nvPr/>
        </p:nvSpPr>
        <p:spPr>
          <a:xfrm>
            <a:off x="310718" y="4891596"/>
            <a:ext cx="1953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Montserrat ExtraBold" panose="00000900000000000000" pitchFamily="2" charset="-52"/>
              </a:rPr>
              <a:t>снегирь</a:t>
            </a:r>
          </a:p>
        </p:txBody>
      </p:sp>
      <p:pic>
        <p:nvPicPr>
          <p:cNvPr id="6" name="kullen-190718">
            <a:hlinkClick r:id="" action="ppaction://media"/>
            <a:extLst>
              <a:ext uri="{FF2B5EF4-FFF2-40B4-BE49-F238E27FC236}">
                <a16:creationId xmlns:a16="http://schemas.microsoft.com/office/drawing/2014/main" xmlns="" id="{97CA86FB-3A7D-4D36-8537-727F87589C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9460" y="164162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5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9A0E2E-307B-4BF8-B9F7-4B7D9261BF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D45F077-A5CD-46F2-933C-EF15A06037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6654" y="1316658"/>
            <a:ext cx="5729145" cy="5422783"/>
          </a:xfrm>
        </p:spPr>
        <p:txBody>
          <a:bodyPr/>
          <a:lstStyle/>
          <a:p>
            <a:pPr marL="0" indent="0">
              <a:buNone/>
            </a:pPr>
            <a:r>
              <a:rPr lang="ru-RU" sz="1700" dirty="0">
                <a:latin typeface="Montserrat ExtraBold" panose="00000900000000000000" pitchFamily="2" charset="-52"/>
              </a:rPr>
              <a:t>Из всех синиц это самый распространённый вид. </a:t>
            </a:r>
          </a:p>
          <a:p>
            <a:pPr marL="0" indent="0">
              <a:buNone/>
            </a:pPr>
            <a:r>
              <a:rPr lang="ru-RU" sz="1700" dirty="0">
                <a:latin typeface="Montserrat ExtraBold" panose="00000900000000000000" pitchFamily="2" charset="-52"/>
              </a:rPr>
              <a:t>Живут большие синицы </a:t>
            </a:r>
            <a:r>
              <a:rPr lang="ru-RU" sz="1700" dirty="0" err="1">
                <a:latin typeface="Montserrat ExtraBold" panose="00000900000000000000" pitchFamily="2" charset="-52"/>
              </a:rPr>
              <a:t>осёдло</a:t>
            </a:r>
            <a:r>
              <a:rPr lang="ru-RU" sz="1700" dirty="0">
                <a:latin typeface="Montserrat ExtraBold" panose="00000900000000000000" pitchFamily="2" charset="-52"/>
              </a:rPr>
              <a:t>, лишь иногда совершая незначительные кочёвки. </a:t>
            </a:r>
          </a:p>
          <a:p>
            <a:pPr marL="0" indent="0">
              <a:buNone/>
            </a:pPr>
            <a:r>
              <a:rPr lang="ru-RU" sz="1700" dirty="0">
                <a:latin typeface="Montserrat ExtraBold" panose="00000900000000000000" pitchFamily="2" charset="-52"/>
              </a:rPr>
              <a:t>Большая синица неплохо поёт: в её репертуаре можно насчитать до 40 вариаций звуков и "музыкальных композиций", различных по ритму, тембру и высоте. </a:t>
            </a:r>
          </a:p>
          <a:p>
            <a:pPr marL="0" indent="0">
              <a:spcBef>
                <a:spcPts val="0"/>
              </a:spcBef>
              <a:buNone/>
            </a:pPr>
            <a:endParaRPr lang="en-US" sz="17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700" dirty="0">
                <a:latin typeface="Montserrat ExtraBold" panose="00000900000000000000" pitchFamily="2" charset="-52"/>
              </a:rPr>
              <a:t>Питаются синицы в основном животной пищей - не оставляют </a:t>
            </a:r>
            <a:endParaRPr lang="en-US" sz="17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700" dirty="0">
                <a:latin typeface="Montserrat ExtraBold" panose="00000900000000000000" pitchFamily="2" charset="-52"/>
              </a:rPr>
              <a:t>в покое даже мохнатых гусениц,</a:t>
            </a:r>
            <a:endParaRPr lang="en-US" sz="17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700" dirty="0">
                <a:latin typeface="Montserrat ExtraBold" panose="00000900000000000000" pitchFamily="2" charset="-52"/>
              </a:rPr>
              <a:t>а с приближением холодов переходят на растительный корм. </a:t>
            </a:r>
          </a:p>
          <a:p>
            <a:pPr marL="0" indent="0">
              <a:buNone/>
            </a:pPr>
            <a:r>
              <a:rPr lang="ru-RU" sz="1700" dirty="0">
                <a:latin typeface="Montserrat ExtraBold" panose="00000900000000000000" pitchFamily="2" charset="-52"/>
              </a:rPr>
              <a:t>С наступлением зимы большие синицы становятся ещё менее разборчивы в пище и более смелы.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62336F6-385B-4583-80CC-5A93CB1E6F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А вот маленькая птичка - желтогрудая певичка, звонко песенку поёт сало вкусное клюёт. </a:t>
            </a:r>
          </a:p>
        </p:txBody>
      </p:sp>
      <p:pic>
        <p:nvPicPr>
          <p:cNvPr id="20" name="Объект 19">
            <a:extLst>
              <a:ext uri="{FF2B5EF4-FFF2-40B4-BE49-F238E27FC236}">
                <a16:creationId xmlns:a16="http://schemas.microsoft.com/office/drawing/2014/main" xmlns="" id="{B6013755-C560-4C37-8DB1-F6520792B81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1554354"/>
            <a:ext cx="5729287" cy="382549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579BBF-1FE6-4837-8CD8-B25C3816AE9C}"/>
              </a:ext>
            </a:extLst>
          </p:cNvPr>
          <p:cNvSpPr txBox="1"/>
          <p:nvPr/>
        </p:nvSpPr>
        <p:spPr>
          <a:xfrm>
            <a:off x="337351" y="4903536"/>
            <a:ext cx="1713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FF00"/>
                </a:solidFill>
                <a:latin typeface="Montserrat ExtraBold" panose="00000900000000000000" pitchFamily="2" charset="-52"/>
              </a:rPr>
              <a:t>Синица </a:t>
            </a:r>
          </a:p>
        </p:txBody>
      </p:sp>
      <p:pic>
        <p:nvPicPr>
          <p:cNvPr id="6" name="zvuk-sinicy">
            <a:hlinkClick r:id="" action="ppaction://media"/>
            <a:extLst>
              <a:ext uri="{FF2B5EF4-FFF2-40B4-BE49-F238E27FC236}">
                <a16:creationId xmlns:a16="http://schemas.microsoft.com/office/drawing/2014/main" xmlns="" id="{EBA4F707-9367-4C28-BD19-2C79D80A0A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56194" y="1659384"/>
            <a:ext cx="378781" cy="37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CFEA01-E042-4A22-8262-4A5B30DF67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0D83BE9-9AB7-4C3E-999D-76439602479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Поползень — искусный древолаз. Ползая по стволам деревьев, поползень обшаривает все щели </a:t>
            </a:r>
            <a:endParaRPr lang="en-US" sz="20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и углубления. </a:t>
            </a:r>
          </a:p>
          <a:p>
            <a:pPr marL="0" indent="0"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Он почти всеяден. </a:t>
            </a:r>
          </a:p>
          <a:p>
            <a:pPr marL="0" indent="0"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Поползни – хитрые птицы: с осени запасают на зиму еду. </a:t>
            </a:r>
          </a:p>
          <a:p>
            <a:pPr marL="0" indent="0"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Зимой они питаются семенами, орехами и желудями. Часто посещают кормушки. </a:t>
            </a:r>
          </a:p>
          <a:p>
            <a:pPr marL="0" indent="0"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Зимой поползни присоединяются к стайкам синиц – так им легче искать корм.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716FCD9-2F6E-4C44-8A13-8E11A0156C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Вниз головой по осине бежит короткохвостая птичка, клювом как дятел долбит, а по окраске - синичка.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ACB5FC56-3765-4220-ADC8-7DACEC99947A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543051"/>
            <a:ext cx="5647743" cy="3819524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1116AE2-C7F2-4E0C-B6D4-16B7D26666C7}"/>
              </a:ext>
            </a:extLst>
          </p:cNvPr>
          <p:cNvSpPr txBox="1"/>
          <p:nvPr/>
        </p:nvSpPr>
        <p:spPr>
          <a:xfrm>
            <a:off x="461639" y="4847207"/>
            <a:ext cx="1731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FF00"/>
                </a:solidFill>
                <a:latin typeface="Montserrat ExtraBold" panose="00000900000000000000" pitchFamily="2" charset="-52"/>
              </a:rPr>
              <a:t>поползень</a:t>
            </a:r>
          </a:p>
        </p:txBody>
      </p:sp>
      <p:pic>
        <p:nvPicPr>
          <p:cNvPr id="6" name="Пение птиц - Поползень (www.hotplayer.ru)">
            <a:hlinkClick r:id="" action="ppaction://media"/>
            <a:extLst>
              <a:ext uri="{FF2B5EF4-FFF2-40B4-BE49-F238E27FC236}">
                <a16:creationId xmlns:a16="http://schemas.microsoft.com/office/drawing/2014/main" xmlns="" id="{0900839D-DF1E-4223-AD0E-315BCA2024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9460" y="164162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3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1D89B3-7A91-4BD6-8571-B9473A2330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1AE6DA3-8D11-4409-A9FE-137ABE0594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Это бежево-персиковые птицы с хохолком на голове, черной подводкой глаз, зоба, крыльев и хвоста. Благодаря нарядному оперению свиристели прослыли хохлатыми щеголями.</a:t>
            </a:r>
          </a:p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 России птицы зимуют. Предпочитают смешанные леса из сосен и берез. Стаи перелетают с места на место в поисках корма. Таких птиц называют кочующими.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latin typeface="Montserrat ExtraBold" panose="00000900000000000000" pitchFamily="2" charset="-52"/>
              <a:hlinkClick r:id="rId4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Свиристели</a:t>
            </a:r>
            <a:r>
              <a:rPr lang="ru-RU" sz="1600" dirty="0">
                <a:latin typeface="Montserrat ExtraBold" panose="00000900000000000000" pitchFamily="2" charset="-52"/>
              </a:rPr>
              <a:t> легко снимаются </a:t>
            </a:r>
            <a:endParaRPr lang="en-US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с насиженных мест в одном регионе, устремляясь в другой.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Северная гостья, свиристель, охотно поедает ягоды рябины, калины, шиповника.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В лесах и садах свиристели часто поселяются вместе со снегирями.</a:t>
            </a:r>
            <a:endParaRPr lang="ru-RU" sz="3200" dirty="0">
              <a:latin typeface="Montserrat ExtraBold" panose="00000900000000000000" pitchFamily="2" charset="-52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29D980B-6BAC-43A8-BAFE-F73D8A4632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Выгоняют холода птиц из леса в города На рябину налетели дружной стаей…</a:t>
            </a:r>
          </a:p>
        </p:txBody>
      </p:sp>
      <p:pic>
        <p:nvPicPr>
          <p:cNvPr id="21" name="Объект 20">
            <a:extLst>
              <a:ext uri="{FF2B5EF4-FFF2-40B4-BE49-F238E27FC236}">
                <a16:creationId xmlns:a16="http://schemas.microsoft.com/office/drawing/2014/main" xmlns="" id="{4337FC4B-424B-4C05-9B18-234704D0FA67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18" y="1488329"/>
            <a:ext cx="5709629" cy="3881341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FD7554-CCCE-4000-95E0-DF0B5A809510}"/>
              </a:ext>
            </a:extLst>
          </p:cNvPr>
          <p:cNvSpPr txBox="1"/>
          <p:nvPr/>
        </p:nvSpPr>
        <p:spPr>
          <a:xfrm>
            <a:off x="186201" y="4858295"/>
            <a:ext cx="1862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3AE00"/>
                </a:solidFill>
                <a:latin typeface="Montserrat ExtraBold" panose="00000900000000000000" pitchFamily="2" charset="-52"/>
              </a:rPr>
              <a:t>Свиристель</a:t>
            </a:r>
            <a:r>
              <a:rPr lang="ru-RU" dirty="0">
                <a:solidFill>
                  <a:srgbClr val="F3AE00"/>
                </a:solidFill>
              </a:rPr>
              <a:t> </a:t>
            </a:r>
          </a:p>
        </p:txBody>
      </p:sp>
      <p:pic>
        <p:nvPicPr>
          <p:cNvPr id="6" name="Голоса птиц - - Свиристель (www.hotplayer.ru)">
            <a:hlinkClick r:id="" action="ppaction://media"/>
            <a:extLst>
              <a:ext uri="{FF2B5EF4-FFF2-40B4-BE49-F238E27FC236}">
                <a16:creationId xmlns:a16="http://schemas.microsoft.com/office/drawing/2014/main" xmlns="" id="{A67ECB63-B2BF-49CB-BF1B-2B2197E7FC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65071" y="1488329"/>
            <a:ext cx="387658" cy="38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75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4C5C9C52-598D-45DA-96F5-265B3B291DA0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80" y="1374942"/>
            <a:ext cx="5729287" cy="4165656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E5F389-CF09-4FCA-BFC0-E181AF4ED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E26BFCB-E2E0-42C5-BBA6-464A08CAA8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Окраска щегла настолько оригинальна, что спутать его с другой птицей невозможно: передняя часть головы ярко-красная, верх головы чёрный, щёки и надхвостье белые, спина каштановая.</a:t>
            </a:r>
          </a:p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Питается щегол насекомыми (уничтожает много тли) и семенами, кормясь на кустах чертополоха, репейника. Часто стайки щеглов залетают в города.</a:t>
            </a:r>
          </a:p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Щеглы - </a:t>
            </a:r>
            <a:r>
              <a:rPr lang="ru-RU" sz="1800" dirty="0" err="1">
                <a:latin typeface="Montserrat ExtraBold" panose="00000900000000000000" pitchFamily="2" charset="-52"/>
              </a:rPr>
              <a:t>осёдлые</a:t>
            </a:r>
            <a:r>
              <a:rPr lang="ru-RU" sz="1800" dirty="0">
                <a:latin typeface="Montserrat ExtraBold" panose="00000900000000000000" pitchFamily="2" charset="-52"/>
              </a:rPr>
              <a:t> птицы, кочуют редко. Осенью и зимой они собираются в стаи, а вот гнездятся всегда далеко пара от пары.</a:t>
            </a:r>
          </a:p>
          <a:p>
            <a:pPr marL="0" indent="0">
              <a:spcBef>
                <a:spcPts val="0"/>
              </a:spcBef>
              <a:buNone/>
            </a:pP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В неволе они быстро осваиваются </a:t>
            </a: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и, живя в клетках или вольерах, много поют.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7115D06-7589-45B9-B44A-41036F1F57D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Пёстрая птичка, Сама невеличка,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Песню на ветке завёл Звонкоголосый…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C20CADC-0309-4318-9E14-17C9A5F63162}"/>
              </a:ext>
            </a:extLst>
          </p:cNvPr>
          <p:cNvSpPr txBox="1"/>
          <p:nvPr/>
        </p:nvSpPr>
        <p:spPr>
          <a:xfrm>
            <a:off x="381289" y="4991601"/>
            <a:ext cx="1331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solidFill>
                  <a:srgbClr val="FFFF00"/>
                </a:solidFill>
                <a:latin typeface="Montserrat ExtraBold" panose="00000900000000000000" pitchFamily="2" charset="-52"/>
              </a:rPr>
              <a:t>щегол</a:t>
            </a:r>
          </a:p>
        </p:txBody>
      </p:sp>
      <p:pic>
        <p:nvPicPr>
          <p:cNvPr id="6" name="Щегол поет (256  kbps)">
            <a:hlinkClick r:id="" action="ppaction://media"/>
            <a:extLst>
              <a:ext uri="{FF2B5EF4-FFF2-40B4-BE49-F238E27FC236}">
                <a16:creationId xmlns:a16="http://schemas.microsoft.com/office/drawing/2014/main" xmlns="" id="{4C6B2B2F-FAF0-40FD-A379-3DD7EDBD92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0582" y="154397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99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6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F56CD8-3D49-4AED-893B-F144B84486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29B37F5-77A3-4954-832F-E38BCD3F4D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Дятла называют «лесной доктор».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Птица не только красивая, но и очень полезная.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У дятла острый длинный клюв. Он им долбит дупла и щели.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Летом дятел питается древесными насекомыми, клопами, муравьями, зимой - семенами хвойных деревьев. Охотно ест ягоды земляники, орехи лещины и жёлуди, раздалбливая их, вставив </a:t>
            </a:r>
            <a:endParaRPr lang="en-US" sz="1400" dirty="0"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в трещины коры деревьев. За день дятел может разбить около 50 шишек сосны и съесть </a:t>
            </a:r>
            <a:endParaRPr lang="en-US" sz="1400" dirty="0"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не менее 750 семян.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А  еще у дятла особенный язык.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Он очень длинный (язык у него больше головы!!!), гибкий, тонкий, с острым кончиком </a:t>
            </a:r>
            <a:endParaRPr lang="en-US" sz="1400" dirty="0"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и очень клейкий. </a:t>
            </a:r>
          </a:p>
          <a:p>
            <a:pPr marL="0" indent="0"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Языком он достает насекомых из-под коры деревьев и этим спасает деревья от гибели. Живут дятлы обычно поодиночке.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200" dirty="0">
              <a:latin typeface="Montserrat ExtraBold" panose="00000900000000000000" pitchFamily="2" charset="-52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87B0F50-5A9C-4B01-9833-6A50A35CD9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Раздаётся громкий стук среди веток тук да тук. Чистишь дерево приятель? Тук -тук - тук – ответил…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EB96D187-BD27-48C6-8B83-1AB04AA3624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2" y="1438275"/>
            <a:ext cx="5493543" cy="393382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F6FE02B-F315-4AC3-8034-20A6CA401E6E}"/>
              </a:ext>
            </a:extLst>
          </p:cNvPr>
          <p:cNvSpPr txBox="1"/>
          <p:nvPr/>
        </p:nvSpPr>
        <p:spPr>
          <a:xfrm>
            <a:off x="326232" y="4787325"/>
            <a:ext cx="17168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Montserrat ExtraBold" panose="00000900000000000000" pitchFamily="2" charset="-52"/>
              </a:rPr>
              <a:t>Дятел</a:t>
            </a:r>
          </a:p>
        </p:txBody>
      </p:sp>
      <p:pic>
        <p:nvPicPr>
          <p:cNvPr id="6" name="Голоса птиц - Малый пестрый дятел (Dendrocopos minor) (www.hotplayer.ru)">
            <a:hlinkClick r:id="" action="ppaction://media"/>
            <a:extLst>
              <a:ext uri="{FF2B5EF4-FFF2-40B4-BE49-F238E27FC236}">
                <a16:creationId xmlns:a16="http://schemas.microsoft.com/office/drawing/2014/main" xmlns="" id="{74C0882F-CF80-438F-A967-52419B3F40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1704" y="14859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87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A46D95-45CF-41E8-8A51-B8EE0723F7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190CF49-2957-472A-B2CE-820FE2CDE99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Клесты всю зиму кормятся семенами ели и сосны. У этих растений семена созревают </a:t>
            </a:r>
            <a:endParaRPr lang="en-US" sz="2000" dirty="0">
              <a:solidFill>
                <a:srgbClr val="383838"/>
              </a:solidFill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к зиме. Значит, и корма больше всего для клестов бывает в это время года. 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dirty="0">
              <a:solidFill>
                <a:srgbClr val="383838"/>
              </a:solidFill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Поэтому эти птицы выводят своих птенцов зимой. Кругом снег </a:t>
            </a:r>
            <a:endParaRPr lang="en-US" sz="2000" dirty="0">
              <a:solidFill>
                <a:srgbClr val="383838"/>
              </a:solidFill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и мороз, а в гнезде – малыши. 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dirty="0">
              <a:solidFill>
                <a:srgbClr val="383838"/>
              </a:solidFill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Но стужа им не страшна, потому что они всегда сыты. 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solidFill>
                <a:srgbClr val="383838"/>
              </a:solidFill>
              <a:latin typeface="Montserrat ExtraBold" panose="00000900000000000000" pitchFamily="2" charset="-52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884D616-2B12-473E-8CFB-C7218804E8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5" y="5645881"/>
            <a:ext cx="5729145" cy="1093559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Птичка яркая лесная, Гнезда вьёт зимой она. Клювом схожа с попугаем – Ест из шишек семена. Вон её мелькает хвост – В ельнике летает… 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xmlns="" id="{821A3706-36D9-43B7-A41F-AC041901589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01" y="1511560"/>
            <a:ext cx="5709629" cy="3960690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E6E037F-8334-40EB-A297-8A8458E9014A}"/>
              </a:ext>
            </a:extLst>
          </p:cNvPr>
          <p:cNvSpPr txBox="1"/>
          <p:nvPr/>
        </p:nvSpPr>
        <p:spPr>
          <a:xfrm>
            <a:off x="787571" y="4859483"/>
            <a:ext cx="2202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Montserrat ExtraBold" panose="00000900000000000000" pitchFamily="2" charset="-52"/>
              </a:rPr>
              <a:t>Клест</a:t>
            </a:r>
          </a:p>
        </p:txBody>
      </p:sp>
      <p:pic>
        <p:nvPicPr>
          <p:cNvPr id="4" name="Голоса птиц - 006 КЛЕСТ (www.hotplayer.ru)">
            <a:hlinkClick r:id="" action="ppaction://media"/>
            <a:extLst>
              <a:ext uri="{FF2B5EF4-FFF2-40B4-BE49-F238E27FC236}">
                <a16:creationId xmlns:a16="http://schemas.microsoft.com/office/drawing/2014/main" xmlns="" id="{4063DFA4-CFF0-4D35-A634-85D2DCE57F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7215" y="160611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17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303C35-A510-4675-B570-19C86B6FA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D285011-A0A1-4B4D-B2DF-B53A455D01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Чиж - маленькая, меньше щегла, очень подвижная птичка.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Оперение желтовато-зелёное с тёмными </a:t>
            </a:r>
            <a:r>
              <a:rPr lang="ru-RU" sz="2000" dirty="0" err="1">
                <a:solidFill>
                  <a:srgbClr val="383838"/>
                </a:solidFill>
                <a:latin typeface="Montserrat ExtraBold" panose="00000900000000000000" pitchFamily="2" charset="-52"/>
              </a:rPr>
              <a:t>пестринами</a:t>
            </a: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.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Осенью и зимой любимая пища чижа - семена берёзы и ольхи.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Чижи кочуют зимой стайками. .</a:t>
            </a:r>
            <a:endParaRPr lang="ru-RU" sz="2000" dirty="0">
              <a:latin typeface="Montserrat ExtraBold" panose="00000900000000000000" pitchFamily="2" charset="-52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203DAC5-0AB0-44C5-A32D-F152DC908A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Он живёт в лесу на ёлке Воробью он брат, малыш. Он поёт красиво, звонко, А зовут его все чиж.</a:t>
            </a:r>
            <a:endParaRPr lang="ru-RU" sz="1800" dirty="0">
              <a:latin typeface="Montserrat ExtraBold" panose="00000900000000000000" pitchFamily="2" charset="-52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F617B910-D8FE-4CAA-911D-3F6136EDB55D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5" y="1408922"/>
            <a:ext cx="5860890" cy="4055673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CFC92AF-2C47-4CFA-AC6D-9BAE32534D49}"/>
              </a:ext>
            </a:extLst>
          </p:cNvPr>
          <p:cNvSpPr txBox="1"/>
          <p:nvPr/>
        </p:nvSpPr>
        <p:spPr>
          <a:xfrm>
            <a:off x="363984" y="4855314"/>
            <a:ext cx="1349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Montserrat ExtraBold" panose="00000900000000000000" pitchFamily="2" charset="-52"/>
              </a:rPr>
              <a:t>Чиж </a:t>
            </a:r>
          </a:p>
        </p:txBody>
      </p:sp>
      <p:pic>
        <p:nvPicPr>
          <p:cNvPr id="6" name="Голоса птиц - Чиж (www.hotplayer.ru)">
            <a:hlinkClick r:id="" action="ppaction://media"/>
            <a:extLst>
              <a:ext uri="{FF2B5EF4-FFF2-40B4-BE49-F238E27FC236}">
                <a16:creationId xmlns:a16="http://schemas.microsoft.com/office/drawing/2014/main" xmlns="" id="{76AC3C72-A5D4-4C0A-B16E-E0D4780C8F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22603" y="1526219"/>
            <a:ext cx="373227" cy="37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1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0FB590-8CC7-400A-AA64-DCA923F3D7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1A26536-BEBD-4632-BD98-9E4BB83540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Сойка обитает в лиственных и смешанных лесах. </a:t>
            </a:r>
          </a:p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Питается орехами, желудями, ягодами, насекомыми. Делает запасы, закапывая жёлуди. </a:t>
            </a:r>
          </a:p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Сойка славится способностью имитировать голоса других животных, различные звуки. Птица легко воспроизводит скрип двери, лай собак, соловьиную трель. Услышать сойку проще, чем увидеть. </a:t>
            </a: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Пернатое осторожно. Если же посчастливиться, увидишь нарядную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птицу с белыми и голубыми всполохами </a:t>
            </a:r>
            <a:endParaRPr lang="en-US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на крыльях, небольшим хохолком на голове. </a:t>
            </a:r>
          </a:p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Кроме растительной пищи сойка воспринимает дичь, может съесть яйца других птиц или уже вылупившихся птенчиков.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7A154245-38AC-4C58-9AE8-BF9DC66C337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1557338"/>
            <a:ext cx="5729287" cy="3819524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CABD342-7A3D-4BB6-9AD7-7F72FB64A5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>
                <a:solidFill>
                  <a:srgbClr val="383838"/>
                </a:solidFill>
                <a:latin typeface="Montserrat ExtraBold" panose="00000900000000000000" pitchFamily="2" charset="-52"/>
              </a:rPr>
              <a:t>С утра до ночи суетится Семейства вороновых птица, В лесу по соснам скачет бойко В наряде пёстром птичка… </a:t>
            </a:r>
            <a:endParaRPr lang="ru-RU" sz="1600" dirty="0">
              <a:latin typeface="Montserrat ExtraBold" panose="00000900000000000000" pitchFamily="2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D17A854-4DCE-47B6-A911-C521A2AA92C3}"/>
              </a:ext>
            </a:extLst>
          </p:cNvPr>
          <p:cNvSpPr txBox="1"/>
          <p:nvPr/>
        </p:nvSpPr>
        <p:spPr>
          <a:xfrm>
            <a:off x="443883" y="4900474"/>
            <a:ext cx="1482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FF00"/>
                </a:solidFill>
                <a:latin typeface="Montserrat ExtraBold" panose="00000900000000000000" pitchFamily="2" charset="-52"/>
              </a:rPr>
              <a:t>Сойка</a:t>
            </a:r>
            <a:r>
              <a:rPr lang="ru-RU" dirty="0"/>
              <a:t> </a:t>
            </a:r>
          </a:p>
        </p:txBody>
      </p:sp>
      <p:pic>
        <p:nvPicPr>
          <p:cNvPr id="4" name="Пение птиц - Сойка (www.hotplayer.ru)">
            <a:hlinkClick r:id="" action="ppaction://media"/>
            <a:extLst>
              <a:ext uri="{FF2B5EF4-FFF2-40B4-BE49-F238E27FC236}">
                <a16:creationId xmlns:a16="http://schemas.microsoft.com/office/drawing/2014/main" xmlns="" id="{3CC2B201-34AF-43BD-9B33-A1A90B6412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6093" y="165938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5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C3C033-C9BC-4DE3-A07F-C68A165528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4957D43-4970-4679-B97C-AA9155A7A3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Самец глухаря окрашен в бурые, чёрные и тёмно-серые тона,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на животе и на внутренней стороне крыльев у него - белые пятна. </a:t>
            </a:r>
          </a:p>
          <a:p>
            <a:pPr marL="0" indent="0">
              <a:buNone/>
            </a:pPr>
            <a:r>
              <a:rPr lang="ru-RU" sz="1800" dirty="0" err="1">
                <a:latin typeface="Montserrat ExtraBold" panose="00000900000000000000" pitchFamily="2" charset="-52"/>
              </a:rPr>
              <a:t>Глухарка</a:t>
            </a:r>
            <a:r>
              <a:rPr lang="ru-RU" sz="1800" dirty="0">
                <a:latin typeface="Montserrat ExtraBold" panose="00000900000000000000" pitchFamily="2" charset="-52"/>
              </a:rPr>
              <a:t> выглядит скромнее - </a:t>
            </a:r>
            <a:r>
              <a:rPr lang="ru-RU" sz="1800" dirty="0" err="1">
                <a:latin typeface="Montserrat ExtraBold" panose="00000900000000000000" pitchFamily="2" charset="-52"/>
              </a:rPr>
              <a:t>буровато</a:t>
            </a:r>
            <a:r>
              <a:rPr lang="ru-RU" sz="1800" dirty="0">
                <a:latin typeface="Montserrat ExtraBold" panose="00000900000000000000" pitchFamily="2" charset="-52"/>
              </a:rPr>
              <a:t>-рыжая окраска делает её незаметной на гнезде среди сухих листьев и веток.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Летом глухари едят траву, семена, ягоды, зимой питаются сосновой или кедровой хвоей. 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Ночуют глухари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или в кронах густых деревьев, или закапываясь в глубокий и мягкий снег.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C939D45-7353-44FF-B9CE-7A00144E08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 fontAlgn="base">
              <a:spcBef>
                <a:spcPts val="0"/>
              </a:spcBef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Вам встречалась на поляне</a:t>
            </a:r>
          </a:p>
          <a:p>
            <a:pPr marL="0" indent="0" fontAlgn="base">
              <a:spcBef>
                <a:spcPts val="0"/>
              </a:spcBef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Птица с красными бровями?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17B00CA9-030B-4CD8-8D02-FADF7EC7F08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56" y="1601440"/>
            <a:ext cx="5729287" cy="3819524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D2B2DF0-AEEE-4E34-AB61-8A339424E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034" y="4780829"/>
            <a:ext cx="1707028" cy="640135"/>
          </a:xfrm>
          <a:prstGeom prst="rect">
            <a:avLst/>
          </a:prstGeom>
        </p:spPr>
      </p:pic>
      <p:pic>
        <p:nvPicPr>
          <p:cNvPr id="14" name="698">
            <a:hlinkClick r:id="" action="ppaction://media"/>
            <a:extLst>
              <a:ext uri="{FF2B5EF4-FFF2-40B4-BE49-F238E27FC236}">
                <a16:creationId xmlns:a16="http://schemas.microsoft.com/office/drawing/2014/main" xmlns="" id="{E8DAC4FC-1533-43EF-8D71-8C18F2B640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11652" y="1722123"/>
            <a:ext cx="383060" cy="38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8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B4C9E5-AE23-4E0E-945A-F7DB092369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Перелетные птицы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A07D6BA9-2E27-4DDE-BA19-6E1E0F728766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39" y="1386828"/>
            <a:ext cx="7446879" cy="5352613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F2D9AFD-14C3-41CC-B108-CD141A04FE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endParaRPr lang="ru-RU" sz="24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>
                <a:latin typeface="Montserrat ExtraBold" panose="00000900000000000000" pitchFamily="2" charset="-52"/>
              </a:rPr>
              <a:t>С наступлением холодов часто можно наблюдать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>
                <a:latin typeface="Montserrat ExtraBold" panose="00000900000000000000" pitchFamily="2" charset="-52"/>
              </a:rPr>
              <a:t>в небе стаи птиц. </a:t>
            </a:r>
          </a:p>
          <a:p>
            <a:pPr marL="0" indent="0">
              <a:spcBef>
                <a:spcPts val="0"/>
              </a:spcBef>
              <a:buNone/>
            </a:pPr>
            <a:endParaRPr lang="ru-RU" sz="25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>
                <a:latin typeface="Montserrat ExtraBold" panose="00000900000000000000" pitchFamily="2" charset="-52"/>
              </a:rPr>
              <a:t>Это покидают наши края пернатые,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>
                <a:latin typeface="Montserrat ExtraBold" panose="00000900000000000000" pitchFamily="2" charset="-52"/>
              </a:rPr>
              <a:t>улетая в тёплые края.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Голоса птиц - Утка-кряква (www.hotplayer.ru)">
            <a:hlinkClick r:id="" action="ppaction://media"/>
            <a:extLst>
              <a:ext uri="{FF2B5EF4-FFF2-40B4-BE49-F238E27FC236}">
                <a16:creationId xmlns:a16="http://schemas.microsoft.com/office/drawing/2014/main" xmlns="" id="{142ADF90-F7E2-49FC-9841-AED35BB1F8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58361" y="1552852"/>
            <a:ext cx="396536" cy="39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4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E5E358-DBE3-4559-AE15-2F42A90938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9FA6FD2-C954-4A09-9EC6-C4FD41AA0EE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Тетерев – красивая птица русского леса! Это  очень осторожная птица. Достаточно быстро бегает, наклоняясь к земле. 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Зимой много времени проводит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под снегом - там тепло и безопаснее 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Иногда может сидеть так три дня.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Наиболее опасными для тетерева хищниками считаются лисицы, куницы, кабаны и ястребы.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6767F6B6-BF89-4594-AAD5-0005AF8118B7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01" y="1382051"/>
            <a:ext cx="5729287" cy="4153733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0813005-66F0-4F3D-9B1C-B208BF25A8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FF0000"/>
                </a:solidFill>
                <a:latin typeface="Montserrat ExtraBold" panose="00000900000000000000" pitchFamily="2" charset="-52"/>
              </a:rPr>
              <a:t>П</a:t>
            </a:r>
            <a:r>
              <a:rPr lang="ru-RU" sz="16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етушиные бои, На току случаются,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Но ведь птицы то из леса,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Как же называются?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477DE-359F-42E2-AD4F-70D298F1BBC6}"/>
              </a:ext>
            </a:extLst>
          </p:cNvPr>
          <p:cNvSpPr txBox="1"/>
          <p:nvPr/>
        </p:nvSpPr>
        <p:spPr>
          <a:xfrm>
            <a:off x="257452" y="4930411"/>
            <a:ext cx="1571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Montserrat ExtraBold" panose="00000900000000000000" pitchFamily="2" charset="-52"/>
              </a:rPr>
              <a:t>Тетерев</a:t>
            </a:r>
            <a:r>
              <a:rPr lang="ru-RU" dirty="0"/>
              <a:t> </a:t>
            </a:r>
          </a:p>
        </p:txBody>
      </p:sp>
      <p:pic>
        <p:nvPicPr>
          <p:cNvPr id="6" name="teterev-golos-2">
            <a:hlinkClick r:id="" action="ppaction://media"/>
            <a:extLst>
              <a:ext uri="{FF2B5EF4-FFF2-40B4-BE49-F238E27FC236}">
                <a16:creationId xmlns:a16="http://schemas.microsoft.com/office/drawing/2014/main" xmlns="" id="{60A17AF9-70BA-49B6-ACF3-68CB8F8578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0582" y="1446321"/>
            <a:ext cx="369903" cy="36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BB78ED-02DA-4E8B-BBCF-6619FE7F58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118559"/>
            <a:ext cx="11839113" cy="102375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5B4DD86-3228-4C6C-BEDE-ADD4AA6D8F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Зимующие птицы не боятся морозов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и ухитряются добывать еду даже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в самую холодную погоду. 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Они отыскивают насекомых, спрятавшихся в трещины </a:t>
            </a:r>
            <a:r>
              <a:rPr lang="ru-RU" sz="1800" dirty="0" err="1">
                <a:latin typeface="Montserrat ExtraBold" panose="00000900000000000000" pitchFamily="2" charset="-52"/>
              </a:rPr>
              <a:t>коры</a:t>
            </a:r>
            <a:r>
              <a:rPr lang="ru-RU" sz="1800" dirty="0">
                <a:latin typeface="Montserrat ExtraBold" panose="00000900000000000000" pitchFamily="2" charset="-52"/>
              </a:rPr>
              <a:t>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в щели домов и заборов, отыскивают плоды и семена лиственных растений, шишки хвойных деревьев с семенами. 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Но во время снегопадов, метелей </a:t>
            </a: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и сильных морозов птицы голодают, </a:t>
            </a: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и даже погибают. 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Они прилетают к нашим жилищам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за помощью. 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И мы с вами должны помочь пережить зиму пернатым друзьям.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xmlns="" id="{26992ACB-33E3-487D-9B10-4BB9AEC6BCF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06" y="1316038"/>
            <a:ext cx="5353050" cy="5353050"/>
          </a:xfrm>
        </p:spPr>
      </p:pic>
    </p:spTree>
    <p:extLst>
      <p:ext uri="{BB962C8B-B14F-4D97-AF65-F5344CB8AC3E}">
        <p14:creationId xmlns:p14="http://schemas.microsoft.com/office/powerpoint/2010/main" val="41440726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D44A81-8D40-4889-8C02-07D6D96E37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320A63B5-B049-4470-9C1C-56198245E8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963269" y="1532370"/>
            <a:ext cx="3864976" cy="492169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Montserrat ExtraBold" panose="00000900000000000000" pitchFamily="2" charset="-52"/>
              </a:rPr>
              <a:t>От холода пернатых спасает корм. </a:t>
            </a:r>
          </a:p>
          <a:p>
            <a:pPr marL="0" indent="0">
              <a:buNone/>
            </a:pPr>
            <a:r>
              <a:rPr lang="ru-RU" sz="2400" dirty="0">
                <a:latin typeface="Montserrat ExtraBold" panose="00000900000000000000" pitchFamily="2" charset="-52"/>
              </a:rPr>
              <a:t>Про зимующих птиц говорят: </a:t>
            </a:r>
          </a:p>
          <a:p>
            <a:pPr marL="0" indent="0">
              <a:buNone/>
            </a:pPr>
            <a:r>
              <a:rPr lang="ru-RU" sz="2400" dirty="0">
                <a:latin typeface="Montserrat ExtraBold" panose="00000900000000000000" pitchFamily="2" charset="-52"/>
              </a:rPr>
              <a:t>«Только сытым птицам не страшны низкие температуры». </a:t>
            </a:r>
          </a:p>
          <a:p>
            <a:pPr marL="0" indent="0">
              <a:spcBef>
                <a:spcPts val="0"/>
              </a:spcBef>
              <a:buNone/>
            </a:pPr>
            <a:endParaRPr lang="ru-RU" sz="1400" dirty="0">
              <a:latin typeface="Montserrat ExtraBold" panose="00000900000000000000" pitchFamily="2" charset="-52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1E918FAE-5522-4C40-8A76-0F37C3CF4ABD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17" y="1532370"/>
            <a:ext cx="7280409" cy="4921696"/>
          </a:xfrm>
        </p:spPr>
      </p:pic>
    </p:spTree>
    <p:extLst>
      <p:ext uri="{BB962C8B-B14F-4D97-AF65-F5344CB8AC3E}">
        <p14:creationId xmlns:p14="http://schemas.microsoft.com/office/powerpoint/2010/main" val="33882402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7D6858-6337-4D98-9762-F559C54ED5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Покормите птиц зимой!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81ED248-9BDE-47BA-A809-B7C42F413D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Где утром к опушке прошёл человек.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Следы заметает до вечера снег.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Но всюду - у еле приметной дорожки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В кормушки насыпаны зёрна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и крошки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Слетайтесь, слетайтесь, Лесные пичуги!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Теперь не страшны вам Холодные вьюги.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В холодные вьюги,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В голодные вьюги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Мы помнить и думать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Должны друг о друге.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Montserrat ExtraBold" panose="00000900000000000000" pitchFamily="2" charset="-52"/>
              </a:rPr>
              <a:t>(Ю. Кушак)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6FC6B0F5-CE3B-47A9-8976-C54BFF2A93CD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06" y="1316038"/>
            <a:ext cx="5353050" cy="5353050"/>
          </a:xfrm>
        </p:spPr>
      </p:pic>
    </p:spTree>
    <p:extLst>
      <p:ext uri="{BB962C8B-B14F-4D97-AF65-F5344CB8AC3E}">
        <p14:creationId xmlns:p14="http://schemas.microsoft.com/office/powerpoint/2010/main" val="2078818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5D745E-9602-4819-A445-59D4B59986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Поддержите птиц зимой!</a:t>
            </a:r>
          </a:p>
        </p:txBody>
      </p:sp>
      <p:pic>
        <p:nvPicPr>
          <p:cNvPr id="18" name="Объект 17">
            <a:extLst>
              <a:ext uri="{FF2B5EF4-FFF2-40B4-BE49-F238E27FC236}">
                <a16:creationId xmlns:a16="http://schemas.microsoft.com/office/drawing/2014/main" xmlns="" id="{0FB0A25F-8895-4923-9993-9E0042AD2A15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2082801"/>
            <a:ext cx="5729287" cy="3819524"/>
          </a:xfrm>
        </p:spPr>
      </p:pic>
      <p:pic>
        <p:nvPicPr>
          <p:cNvPr id="22" name="Объект 21">
            <a:extLst>
              <a:ext uri="{FF2B5EF4-FFF2-40B4-BE49-F238E27FC236}">
                <a16:creationId xmlns:a16="http://schemas.microsoft.com/office/drawing/2014/main" xmlns="" id="{43ECE5BC-376A-4C5D-BE58-8BB3AFDA3938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975" y="1880448"/>
            <a:ext cx="5729288" cy="4224230"/>
          </a:xfrm>
        </p:spPr>
      </p:pic>
    </p:spTree>
    <p:extLst>
      <p:ext uri="{BB962C8B-B14F-4D97-AF65-F5344CB8AC3E}">
        <p14:creationId xmlns:p14="http://schemas.microsoft.com/office/powerpoint/2010/main" val="2854199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B991C3-A801-43AC-B241-3B92CDFB5C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7D75278-FE41-43E2-B340-0BAD54B0180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2000">
                <a:solidFill>
                  <a:prstClr val="black"/>
                </a:solidFill>
                <a:latin typeface="Montserrat ExtraBold" panose="00000900000000000000" pitchFamily="2" charset="-52"/>
              </a:rPr>
              <a:t>Однако, </a:t>
            </a:r>
            <a:r>
              <a:rPr lang="ru-RU" sz="2000" dirty="0">
                <a:solidFill>
                  <a:prstClr val="black"/>
                </a:solidFill>
                <a:latin typeface="Montserrat ExtraBold" panose="00000900000000000000" pitchFamily="2" charset="-52"/>
              </a:rPr>
              <a:t>некоторые виды птиц остаются.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000" dirty="0">
              <a:solidFill>
                <a:srgbClr val="000000"/>
              </a:solidFill>
              <a:latin typeface="Montserrat ExtraBold" panose="00000900000000000000" pitchFamily="2" charset="-52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Есть странные виды,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которые прилетают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в среднюю полосу России зимовать.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000" dirty="0">
              <a:solidFill>
                <a:srgbClr val="000000"/>
              </a:solidFill>
              <a:latin typeface="Montserrat ExtraBold" panose="00000900000000000000" pitchFamily="2" charset="-52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А есть и вовсе удивительные, которые именно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в холода выводят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на свет потомство.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000" dirty="0">
              <a:solidFill>
                <a:srgbClr val="000000"/>
              </a:solidFill>
              <a:latin typeface="Montserrat ExtraBold" panose="00000900000000000000" pitchFamily="2" charset="-52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Montserrat ExtraBold" panose="00000900000000000000" pitchFamily="2" charset="-52"/>
              </a:rPr>
              <a:t>Вот уж поистине настоящее геройство!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xmlns="" id="{3096C3C6-B3DF-4482-BE41-D6756C6E1F8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63" y="1435100"/>
            <a:ext cx="7620000" cy="5114925"/>
          </a:xfrm>
        </p:spPr>
      </p:pic>
    </p:spTree>
    <p:extLst>
      <p:ext uri="{BB962C8B-B14F-4D97-AF65-F5344CB8AC3E}">
        <p14:creationId xmlns:p14="http://schemas.microsoft.com/office/powerpoint/2010/main" val="518547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9C7911-B365-4AF7-8D68-27E7354D42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118559"/>
            <a:ext cx="11839113" cy="102375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553AB86A-1645-4C4E-878D-59CEEBE5FEF3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27" y="1316038"/>
            <a:ext cx="7245871" cy="535305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53D246F-A918-4F39-B050-A9AD2FFA25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15465" y="1316038"/>
            <a:ext cx="3730708" cy="535305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Перечислить названия зимующих птиц полностью практически невозможно. </a:t>
            </a:r>
          </a:p>
          <a:p>
            <a:pPr marL="0" indent="0">
              <a:spcBef>
                <a:spcPts val="0"/>
              </a:spcBef>
              <a:buNone/>
            </a:pPr>
            <a:endParaRPr lang="ru-RU" sz="14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Можно лишь представить список самых распространённых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и известных видов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зимующих птиц нашего региона:</a:t>
            </a:r>
          </a:p>
          <a:p>
            <a:pPr marL="0" indent="0">
              <a:spcBef>
                <a:spcPts val="0"/>
              </a:spcBef>
              <a:buNone/>
            </a:pPr>
            <a:endParaRPr lang="ru-RU" sz="14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Montserrat ExtraBold" panose="00000900000000000000" pitchFamily="2" charset="-52"/>
              </a:rPr>
              <a:t>Большой пёстрый дятел, Воробей домовый, Ворон обыкновенный, Ворона серая, Галка обыкновенная, Клёст – </a:t>
            </a:r>
            <a:r>
              <a:rPr lang="ru-RU" sz="1400" dirty="0" err="1">
                <a:latin typeface="Montserrat ExtraBold" panose="00000900000000000000" pitchFamily="2" charset="-52"/>
              </a:rPr>
              <a:t>еловик</a:t>
            </a:r>
            <a:r>
              <a:rPr lang="ru-RU" sz="1400" dirty="0">
                <a:latin typeface="Montserrat ExtraBold" panose="00000900000000000000" pitchFamily="2" charset="-52"/>
              </a:rPr>
              <a:t>, Клест-сосновик, сосновик, Пищуха, Поползень, Свиристель, Синица большая, Синица хохлатая, Синица Московка, Синица длиннохвостая, Синица гаичка, Снегирь Сойка, Сорока обыкновенная, Щегол, Сизый голубь.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dirty="0">
              <a:latin typeface="Montserrat ExtraBold" panose="000009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470247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CEDE7E-89D5-4FFA-9628-6392145AE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95FBB3E-45F0-4780-A615-9A3711AE8E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Домовых воробьёв мы видим каждый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день. У самцов верх головы и щёки серые, самки однотонные, буровато-серые,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с более тёмным верхом головы. </a:t>
            </a:r>
          </a:p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Зимой в небольших селениях и по окраинам городов вместе с домовыми воробьями держатся полевые - другой, более мелкий вид, который отличают рыжая шапочка и две полоски на крыльях.</a:t>
            </a:r>
          </a:p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Воробьи обычно образуют пары на всю жизнь. Плодовитость домового воробья очень велика. Он успевает вывести потомство дважды, а то и трижды за лето.</a:t>
            </a:r>
          </a:p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Воробьи приносят большую пользу, истребляя множество вредных насекомых.</a:t>
            </a:r>
          </a:p>
          <a:p>
            <a:pPr marL="0" indent="0">
              <a:buNone/>
            </a:pPr>
            <a:r>
              <a:rPr lang="ru-RU" sz="1600" dirty="0"/>
              <a:t/>
            </a:r>
            <a:br>
              <a:rPr lang="ru-RU" sz="1600" dirty="0"/>
            </a:br>
            <a:endParaRPr lang="ru-RU" sz="24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4B24403-4A1F-46F8-9457-99C025CFBB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6203" y="5679125"/>
            <a:ext cx="5709772" cy="102375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В теплый край я не летаю, Я под крышей обитаю. Рядом кошка? Не робей!» —</a:t>
            </a:r>
            <a:br>
              <a:rPr lang="ru-RU" sz="1800" dirty="0">
                <a:latin typeface="Montserrat ExtraBold" panose="00000900000000000000" pitchFamily="2" charset="-52"/>
              </a:rPr>
            </a:br>
            <a:r>
              <a:rPr lang="ru-RU" sz="1800" dirty="0">
                <a:latin typeface="Montserrat ExtraBold" panose="00000900000000000000" pitchFamily="2" charset="-52"/>
              </a:rPr>
              <a:t>Так чирикал …</a:t>
            </a:r>
          </a:p>
        </p:txBody>
      </p:sp>
      <p:pic>
        <p:nvPicPr>
          <p:cNvPr id="19" name="Объект 18">
            <a:extLst>
              <a:ext uri="{FF2B5EF4-FFF2-40B4-BE49-F238E27FC236}">
                <a16:creationId xmlns:a16="http://schemas.microsoft.com/office/drawing/2014/main" xmlns="" id="{7B633CCB-3CDC-4B4C-96E1-27A1EAD4AF2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01" y="1404307"/>
            <a:ext cx="5729287" cy="3789684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368B5B7-4D3E-46EE-87CA-EB130D333F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340477"/>
            <a:ext cx="2450804" cy="853514"/>
          </a:xfrm>
          <a:prstGeom prst="rect">
            <a:avLst/>
          </a:prstGeom>
        </p:spPr>
      </p:pic>
      <p:pic>
        <p:nvPicPr>
          <p:cNvPr id="4" name="Голоса птиц - Домовый воробей (Passer domesticus) (www.hotplayer.ru)">
            <a:hlinkClick r:id="" action="ppaction://media"/>
            <a:extLst>
              <a:ext uri="{FF2B5EF4-FFF2-40B4-BE49-F238E27FC236}">
                <a16:creationId xmlns:a16="http://schemas.microsoft.com/office/drawing/2014/main" xmlns="" id="{D6E203A4-B193-4859-AC55-CBC243B554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60885" y="1483496"/>
            <a:ext cx="361026" cy="36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1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0A4BB7-5A5D-4572-B8F8-BE878D0F73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602DC69-F2EE-44B6-99AC-1617311B5F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Montserrat ExtraBold" panose="00000900000000000000" pitchFamily="2" charset="-52"/>
              </a:rPr>
              <a:t>Сорока – птица осторожная. </a:t>
            </a:r>
            <a:endParaRPr lang="en-US" sz="2000" b="0" i="0" dirty="0">
              <a:solidFill>
                <a:srgbClr val="333333"/>
              </a:solidFill>
              <a:effectLst/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Montserrat ExtraBold" panose="00000900000000000000" pitchFamily="2" charset="-52"/>
              </a:rPr>
              <a:t>Она боится густого леса, живёт недалеко от людей, в парках, </a:t>
            </a:r>
            <a:endParaRPr lang="en-US" sz="2000" b="0" i="0" dirty="0">
              <a:solidFill>
                <a:srgbClr val="333333"/>
              </a:solidFill>
              <a:effectLst/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Montserrat ExtraBold" panose="00000900000000000000" pitchFamily="2" charset="-52"/>
              </a:rPr>
              <a:t>в садах.</a:t>
            </a:r>
            <a:r>
              <a:rPr lang="ru-RU" sz="2000" dirty="0">
                <a:latin typeface="Montserrat ExtraBold" panose="00000900000000000000" pitchFamily="2" charset="-52"/>
              </a:rPr>
              <a:t/>
            </a:r>
            <a:br>
              <a:rPr lang="ru-RU" sz="2000" dirty="0">
                <a:latin typeface="Montserrat ExtraBold" panose="00000900000000000000" pitchFamily="2" charset="-52"/>
              </a:rPr>
            </a:br>
            <a:endParaRPr lang="ru-RU" sz="2000" dirty="0"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Montserrat ExtraBold" panose="00000900000000000000" pitchFamily="2" charset="-52"/>
              </a:rPr>
              <a:t>Сорока выбирает густые деревья для гнёзд.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solidFill>
                <a:srgbClr val="333333"/>
              </a:solidFill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Montserrat ExtraBold" panose="00000900000000000000" pitchFamily="2" charset="-52"/>
              </a:rPr>
              <a:t>Она строит интересные гнёзда </a:t>
            </a:r>
            <a:endParaRPr lang="en-US" sz="2000" b="0" i="0" dirty="0">
              <a:solidFill>
                <a:srgbClr val="333333"/>
              </a:solidFill>
              <a:effectLst/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Montserrat ExtraBold" panose="00000900000000000000" pitchFamily="2" charset="-52"/>
              </a:rPr>
              <a:t>из толстых веток и травы, обмазывая их глиной.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solidFill>
                <a:srgbClr val="333333"/>
              </a:solidFill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Montserrat ExtraBold" panose="00000900000000000000" pitchFamily="2" charset="-52"/>
              </a:rPr>
              <a:t>Строит сорока 2 гнезда и селится в лучшем из них.</a:t>
            </a:r>
            <a:endParaRPr lang="ru-RU" sz="2000" dirty="0">
              <a:latin typeface="Montserrat ExtraBold" panose="00000900000000000000" pitchFamily="2" charset="-52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8891A3E-959D-4E59-BCA5-398AD49FA51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0" i="0" dirty="0">
                <a:solidFill>
                  <a:srgbClr val="111111"/>
                </a:solidFill>
                <a:effectLst/>
                <a:latin typeface="Montserrat ExtraBold" panose="00000900000000000000" pitchFamily="2" charset="-52"/>
              </a:rPr>
              <a:t>Непоседа пестрая, Птица длиннохвостая,</a:t>
            </a:r>
            <a:r>
              <a:rPr lang="ru-RU" sz="2000" dirty="0">
                <a:latin typeface="Montserrat ExtraBold" panose="00000900000000000000" pitchFamily="2" charset="-52"/>
              </a:rPr>
              <a:t/>
            </a:r>
            <a:br>
              <a:rPr lang="ru-RU" sz="2000" dirty="0">
                <a:latin typeface="Montserrat ExtraBold" panose="00000900000000000000" pitchFamily="2" charset="-52"/>
              </a:rPr>
            </a:br>
            <a:r>
              <a:rPr lang="ru-RU" sz="2000" b="0" i="0" dirty="0">
                <a:solidFill>
                  <a:srgbClr val="111111"/>
                </a:solidFill>
                <a:effectLst/>
                <a:latin typeface="Montserrat ExtraBold" panose="00000900000000000000" pitchFamily="2" charset="-52"/>
              </a:rPr>
              <a:t>Птица говорливая, Самая болтливая.</a:t>
            </a:r>
            <a:endParaRPr lang="ru-RU" sz="3200" dirty="0">
              <a:latin typeface="Montserrat ExtraBold" panose="00000900000000000000" pitchFamily="2" charset="-52"/>
            </a:endParaRPr>
          </a:p>
        </p:txBody>
      </p:sp>
      <p:pic>
        <p:nvPicPr>
          <p:cNvPr id="25" name="Объект 24">
            <a:extLst>
              <a:ext uri="{FF2B5EF4-FFF2-40B4-BE49-F238E27FC236}">
                <a16:creationId xmlns:a16="http://schemas.microsoft.com/office/drawing/2014/main" xmlns="" id="{67946E5D-FBDB-4A85-8375-13C5804886A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78" y="1316658"/>
            <a:ext cx="5659251" cy="4161559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36CDFF1-FAB0-4E5E-A3A8-830E2C94A579}"/>
              </a:ext>
            </a:extLst>
          </p:cNvPr>
          <p:cNvSpPr txBox="1"/>
          <p:nvPr/>
        </p:nvSpPr>
        <p:spPr>
          <a:xfrm>
            <a:off x="410546" y="4665102"/>
            <a:ext cx="2127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637837"/>
                </a:solidFill>
                <a:latin typeface="Montserrat ExtraBold" panose="00000900000000000000" pitchFamily="2" charset="-52"/>
              </a:rPr>
              <a:t>Сорока</a:t>
            </a:r>
          </a:p>
        </p:txBody>
      </p:sp>
      <p:pic>
        <p:nvPicPr>
          <p:cNvPr id="6" name="zvuki-obyknovennoj-soroki">
            <a:hlinkClick r:id="" action="ppaction://media"/>
            <a:extLst>
              <a:ext uri="{FF2B5EF4-FFF2-40B4-BE49-F238E27FC236}">
                <a16:creationId xmlns:a16="http://schemas.microsoft.com/office/drawing/2014/main" xmlns="" id="{17360C7B-D65D-470D-A252-5FA2BB45B0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56193" y="1379783"/>
            <a:ext cx="405414" cy="405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BE9275-8C02-4DBB-BCFE-486C890FFD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7C99BB5-A7B1-4C56-BA04-870CB46D06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Эта всеядная серая птица с чёрной головой живёт преимущественно </a:t>
            </a:r>
            <a:endParaRPr lang="en-US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 городах и населённых пунктах. </a:t>
            </a:r>
            <a:endParaRPr lang="en-US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Она давно и прекрасно приспособилась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к соседству </a:t>
            </a:r>
            <a:endParaRPr lang="en-US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с человеком.</a:t>
            </a: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Вороны очень привязаны к своим гнёздам, и , если им ничто не мешает, они их года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 год возвращаются к ним.</a:t>
            </a: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Ворону нельзя назвать </a:t>
            </a:r>
            <a:r>
              <a:rPr lang="ru-RU" sz="1600" dirty="0" err="1">
                <a:latin typeface="Montserrat ExtraBold" panose="00000900000000000000" pitchFamily="2" charset="-52"/>
              </a:rPr>
              <a:t>осёдлой</a:t>
            </a:r>
            <a:r>
              <a:rPr lang="ru-RU" sz="1600" dirty="0">
                <a:latin typeface="Montserrat ExtraBold" panose="00000900000000000000" pitchFamily="2" charset="-52"/>
              </a:rPr>
              <a:t> птицей. Например, вороны, гнездящиеся в районе Санкт-Петербурга, на зиму улетают </a:t>
            </a:r>
            <a:endParaRPr lang="en-US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во Францию и Германию, а в средней полосе России зимуют птицы, прилетевшие с севера. </a:t>
            </a:r>
            <a:endParaRPr lang="en-US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Однако ворону сложно назвать и птицей перелётной - она не улетает на зимовку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 далёкие страны.</a:t>
            </a:r>
          </a:p>
          <a:p>
            <a:pPr marL="0" indent="0">
              <a:buNone/>
            </a:pPr>
            <a:endParaRPr lang="ru-RU" sz="2400" b="1" dirty="0">
              <a:latin typeface="Montserrat ExtraBold" panose="00000900000000000000" pitchFamily="2" charset="-52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3AA0917-9D77-4458-8277-58B6E68CF7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latin typeface="Montserrat ExtraBold" panose="00000900000000000000" pitchFamily="2" charset="-52"/>
              </a:rPr>
              <a:t>Кар-кар- кар! Кричит плутовка. Ну и ловкая воровка! Все блестящие вещицы очень любит эта птица.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xmlns="" id="{F81B359C-435D-4BFA-BA94-26F096F1A1C7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4" y="1316658"/>
            <a:ext cx="5865021" cy="415069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A4D5F8E-A2D2-4444-8951-031FE09E31BE}"/>
              </a:ext>
            </a:extLst>
          </p:cNvPr>
          <p:cNvSpPr txBox="1"/>
          <p:nvPr/>
        </p:nvSpPr>
        <p:spPr>
          <a:xfrm>
            <a:off x="494522" y="4749282"/>
            <a:ext cx="2136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Montserrat ExtraBold" panose="00000900000000000000" pitchFamily="2" charset="-52"/>
              </a:rPr>
              <a:t>Ворона</a:t>
            </a:r>
          </a:p>
        </p:txBody>
      </p:sp>
      <p:pic>
        <p:nvPicPr>
          <p:cNvPr id="6" name="zvuk-vorony">
            <a:hlinkClick r:id="" action="ppaction://media"/>
            <a:extLst>
              <a:ext uri="{FF2B5EF4-FFF2-40B4-BE49-F238E27FC236}">
                <a16:creationId xmlns:a16="http://schemas.microsoft.com/office/drawing/2014/main" xmlns="" id="{1B7E0866-83B6-487D-9FC2-5C8D321DE8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30751" y="1390650"/>
            <a:ext cx="365079" cy="36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4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AB8FC8-250F-4B3B-82ED-8047717766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C24D094-F30F-470F-9DC5-3A1C8C055B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Галки очень шустрые, крикливые, общительные и умные. Их часто можно встретить вместе с грачами </a:t>
            </a: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и воронами. Галки обладают отличной памятью - если причинить им зло, они долго помнят обидчика.</a:t>
            </a:r>
          </a:p>
          <a:p>
            <a:pPr marL="0" indent="0"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Эти птицы всеядны: они ловят насекомых, добывают личинок, червей, клюют растительный корм, заглядывают в поисках пищи на помойные ямы. На морском берегу галки питаются моллюсками, раками и рыбой, выброшенной на песок.</a:t>
            </a:r>
          </a:p>
          <a:p>
            <a:pPr marL="0" indent="0">
              <a:spcBef>
                <a:spcPts val="0"/>
              </a:spcBef>
              <a:buNone/>
            </a:pP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Осенью галки охотно держатся </a:t>
            </a: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в городах и селениях, а зимой </a:t>
            </a:r>
            <a:endParaRPr lang="en-US" sz="1800" dirty="0">
              <a:latin typeface="Montserrat ExtraBold" panose="00000900000000000000" pitchFamily="2" charset="-5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Montserrat ExtraBold" panose="00000900000000000000" pitchFamily="2" charset="-52"/>
              </a:rPr>
              <a:t>в средней полосе их стаи пополняются птицами, прилетевшими с севера.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7BC7FF7-50A3-4A5B-B1A9-BB286807DC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Я- всем давно знакома Соседи мы с тобой Я – галка, не ворона Я хороша собой. Привычен зимний холод Для птицы городской, Но страшен птице холод Без помощи людской. 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08FF23A2-9505-4C9F-9A45-E8CBF111463E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1557338"/>
            <a:ext cx="5729287" cy="3819524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5884413-4459-4F16-BF4E-204FD2AEA3FC}"/>
              </a:ext>
            </a:extLst>
          </p:cNvPr>
          <p:cNvSpPr txBox="1"/>
          <p:nvPr/>
        </p:nvSpPr>
        <p:spPr>
          <a:xfrm>
            <a:off x="541176" y="4609322"/>
            <a:ext cx="222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Montserrat ExtraBold" panose="00000900000000000000" pitchFamily="2" charset="-52"/>
              </a:rPr>
              <a:t>Галка</a:t>
            </a:r>
          </a:p>
        </p:txBody>
      </p:sp>
      <p:pic>
        <p:nvPicPr>
          <p:cNvPr id="6" name="zvuki-galok">
            <a:hlinkClick r:id="" action="ppaction://media"/>
            <a:extLst>
              <a:ext uri="{FF2B5EF4-FFF2-40B4-BE49-F238E27FC236}">
                <a16:creationId xmlns:a16="http://schemas.microsoft.com/office/drawing/2014/main" xmlns="" id="{A41B3D3C-64BD-4876-A157-B5496D466C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69496" y="1657212"/>
            <a:ext cx="421090" cy="42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3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D9CBA1-7013-4901-84FB-42D15CBE43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Montserrat ExtraBold" panose="00000900000000000000" pitchFamily="2" charset="-52"/>
              </a:rPr>
              <a:t>Зимующие птицы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C62C1FA-BE26-4295-A45D-74FB7B015F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Окраска этих птиц бывает сизой, пёстрой, каштановой, белой. Чаще голуби селятся рядом с жильём человека, а их дикие собратья гнездятся в горных ущельях или трещинах скал.</a:t>
            </a:r>
          </a:p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Голуби очень прожорливы. Они съедают много хлебных зёрен, на полях питаются чечевицей, горохом, льном, уничтожают семена сорных трав.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Голуби прекрасно ориентируются </a:t>
            </a:r>
            <a:endParaRPr lang="en-US" sz="1600" dirty="0">
              <a:latin typeface="Montserrat ExtraBold" panose="00000900000000000000" pitchFamily="2" charset="-5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в пространстве - завезённые даже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за 300-500 км от мест обитания и выпущенные на волю, они быстро возвращаются домой. </a:t>
            </a:r>
          </a:p>
          <a:p>
            <a:pPr marL="0" indent="0">
              <a:buNone/>
            </a:pPr>
            <a:r>
              <a:rPr lang="ru-RU" sz="1600" dirty="0">
                <a:latin typeface="Montserrat ExtraBold" panose="00000900000000000000" pitchFamily="2" charset="-52"/>
              </a:rPr>
              <a:t>Обладают они и отличным зрением, могут различать все цвета радуги, а их слух способен улавливать звуки низкой частоты - например, шум ветра или далёкой грозы.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latin typeface="Montserrat ExtraBold" panose="00000900000000000000" pitchFamily="2" charset="-52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8F9CA46-012B-449E-A166-3BB3DACA9D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Montserrat ExtraBold" panose="00000900000000000000" pitchFamily="2" charset="-52"/>
              </a:rPr>
              <a:t>Известно с давних нам времён что эта птица - почтальон.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764C7DAF-932A-4DF7-8B53-28383393CF0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08" y="1355463"/>
            <a:ext cx="5729145" cy="416974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07E7688-87BD-4B34-9137-DBE28DCC83FE}"/>
              </a:ext>
            </a:extLst>
          </p:cNvPr>
          <p:cNvSpPr txBox="1"/>
          <p:nvPr/>
        </p:nvSpPr>
        <p:spPr>
          <a:xfrm>
            <a:off x="345233" y="4680828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Montserrat ExtraBold" panose="00000900000000000000" pitchFamily="2" charset="-52"/>
              </a:rPr>
              <a:t>Голубь</a:t>
            </a:r>
            <a:r>
              <a:rPr lang="ru-RU" dirty="0"/>
              <a:t> </a:t>
            </a:r>
          </a:p>
        </p:txBody>
      </p:sp>
      <p:pic>
        <p:nvPicPr>
          <p:cNvPr id="6" name="zvuk-golubja">
            <a:hlinkClick r:id="" action="ppaction://media"/>
            <a:extLst>
              <a:ext uri="{FF2B5EF4-FFF2-40B4-BE49-F238E27FC236}">
                <a16:creationId xmlns:a16="http://schemas.microsoft.com/office/drawing/2014/main" xmlns="" id="{13487DB9-5E5F-437A-B64F-11C3CF2076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73950" y="1446320"/>
            <a:ext cx="369903" cy="36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2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</TotalTime>
  <Words>1750</Words>
  <Application>Microsoft Office PowerPoint</Application>
  <PresentationFormat>Широкоэкранный</PresentationFormat>
  <Paragraphs>238</Paragraphs>
  <Slides>24</Slides>
  <Notes>0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Wingdings</vt:lpstr>
      <vt:lpstr>Bahnschrift SemiCondensed</vt:lpstr>
      <vt:lpstr>Montserrat ExtraBold</vt:lpstr>
      <vt:lpstr>Book Antiqua</vt:lpstr>
      <vt:lpstr>Arial</vt:lpstr>
      <vt:lpstr>Calibri</vt:lpstr>
      <vt:lpstr>Тема Office</vt:lpstr>
      <vt:lpstr>Презентация PowerPoint</vt:lpstr>
      <vt:lpstr>Перелетные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Зимующие птицы</vt:lpstr>
      <vt:lpstr>Покормите птиц зимой!</vt:lpstr>
      <vt:lpstr>Поддержите птиц зимой!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dc:description>fonik.ru</dc:description>
  <cp:lastModifiedBy>Я</cp:lastModifiedBy>
  <cp:revision>79</cp:revision>
  <dcterms:created xsi:type="dcterms:W3CDTF">2020-05-03T07:48:59Z</dcterms:created>
  <dcterms:modified xsi:type="dcterms:W3CDTF">2024-06-01T23:49:35Z</dcterms:modified>
</cp:coreProperties>
</file>