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70" r:id="rId3"/>
    <p:sldId id="293" r:id="rId4"/>
    <p:sldId id="277" r:id="rId5"/>
    <p:sldId id="291" r:id="rId6"/>
    <p:sldId id="294" r:id="rId7"/>
    <p:sldId id="256" r:id="rId8"/>
    <p:sldId id="292" r:id="rId9"/>
    <p:sldId id="278" r:id="rId10"/>
    <p:sldId id="258" r:id="rId11"/>
    <p:sldId id="269" r:id="rId12"/>
    <p:sldId id="275" r:id="rId13"/>
    <p:sldId id="276" r:id="rId14"/>
    <p:sldId id="295" r:id="rId15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4EA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36" autoAdjust="0"/>
    <p:restoredTop sz="94660"/>
  </p:normalViewPr>
  <p:slideViewPr>
    <p:cSldViewPr>
      <p:cViewPr>
        <p:scale>
          <a:sx n="64" d="100"/>
          <a:sy n="64" d="100"/>
        </p:scale>
        <p:origin x="-1680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A27888-C358-4BEB-AF46-4042FB0DD78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362E20-0366-44B2-BE31-2759AEB3C8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573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62E20-0366-44B2-BE31-2759AEB3C80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180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62E20-0366-44B2-BE31-2759AEB3C80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461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83209-105A-40A8-93EB-B9B6FD41208C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50969-F04B-4B62-9889-D6965D530D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1293574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35CD5-4865-40BA-80DF-4160AB959286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16499-C839-4E7D-AB64-F899629218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33849241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D1576-B66A-4F5C-87F4-0E1960F71477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A2553-3745-47D4-8843-E64E9014EC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251564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51759-FC86-4F2B-8A26-15ADA62D42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09000692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5CF627B-55E6-42DE-A607-519C6E7229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2083018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140D2AB-AF9C-4CEF-9DC2-BD817E9531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78961553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126FE7A-F543-486F-9C5C-893968C089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3297918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58C8E90-7ADD-4EB5-8347-2BD579E1B2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001492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69FA1AA-CD2D-4FB7-81A7-66185A23E5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82347727"/>
      </p:ext>
    </p:extLst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9D94E04-D378-40DA-939B-73FB8C0286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1094911"/>
      </p:ext>
    </p:extLst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01315C3-884E-4A61-A349-C73480ACF0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5313859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61CD4-310C-4E4E-95CE-4B755CDF5FA0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3706F-20DD-4F0A-AE3B-3D14FA6B50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3828554"/>
      </p:ext>
    </p:extLst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0DAAE56-0B9C-4BDF-90A2-0D95A234B5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8218292"/>
      </p:ext>
    </p:extLst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8542DB7-2205-46CF-804F-7B6D521058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1984872"/>
      </p:ext>
    </p:extLst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1E429CC-53F4-47EA-B655-E31AAF3686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43116589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6A747-BADC-42B3-A96D-DE0BF9B03529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BFD20-D8D9-4713-8BBD-98C7FF72AA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5327171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2A1D1-9151-495C-B2E5-D413DE01419A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35689-35F3-4599-B07C-37BEA5D541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39063605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8985A-9C3E-4F46-8628-1DB000E7A349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84AC4-5715-433F-8623-18E4605A11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697749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42E45-C84D-4C2C-85E5-4AE0A84BB1A0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9813F-2C25-4EA1-859D-F802BC8E9B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15935722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8F435-3155-4032-AFCD-0FC114C3FB77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04802-3A2D-40DF-B9EB-570193AB7A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73964489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18A9B-2809-4BFD-B2CC-038B431FBE9F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6D156-5373-43AF-91D2-BC11477B9A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96698713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6DB5A-8816-434E-BB50-678457C117BF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E794D-E7EF-450F-B570-A13C5BB381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7741576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4C55A75-EC1A-4A57-A09E-ED0244CA1C7D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1A7A201-B35E-407D-B0AA-E654B70BAE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4" r:id="rId1"/>
    <p:sldLayoutId id="2147484245" r:id="rId2"/>
    <p:sldLayoutId id="2147484246" r:id="rId3"/>
    <p:sldLayoutId id="2147484247" r:id="rId4"/>
    <p:sldLayoutId id="2147484248" r:id="rId5"/>
    <p:sldLayoutId id="2147484249" r:id="rId6"/>
    <p:sldLayoutId id="2147484250" r:id="rId7"/>
    <p:sldLayoutId id="2147484251" r:id="rId8"/>
    <p:sldLayoutId id="2147484252" r:id="rId9"/>
    <p:sldLayoutId id="2147484253" r:id="rId10"/>
    <p:sldLayoutId id="2147484254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F686B63-D3E2-40A8-8141-C9EB6B4604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5" r:id="rId1"/>
    <p:sldLayoutId id="2147484256" r:id="rId2"/>
    <p:sldLayoutId id="2147484257" r:id="rId3"/>
    <p:sldLayoutId id="2147484258" r:id="rId4"/>
    <p:sldLayoutId id="2147484259" r:id="rId5"/>
    <p:sldLayoutId id="2147484260" r:id="rId6"/>
    <p:sldLayoutId id="2147484261" r:id="rId7"/>
    <p:sldLayoutId id="2147484262" r:id="rId8"/>
    <p:sldLayoutId id="2147484263" r:id="rId9"/>
    <p:sldLayoutId id="2147484264" r:id="rId10"/>
    <p:sldLayoutId id="2147484265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image" Target="../media/image49.jpeg"/><Relationship Id="rId3" Type="http://schemas.openxmlformats.org/officeDocument/2006/relationships/image" Target="../media/image41.jpeg"/><Relationship Id="rId7" Type="http://schemas.openxmlformats.org/officeDocument/2006/relationships/image" Target="../media/image44.jpeg"/><Relationship Id="rId12" Type="http://schemas.openxmlformats.org/officeDocument/2006/relationships/image" Target="../media/image4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11" Type="http://schemas.openxmlformats.org/officeDocument/2006/relationships/image" Target="../media/image47.jpeg"/><Relationship Id="rId5" Type="http://schemas.openxmlformats.org/officeDocument/2006/relationships/image" Target="../media/image16.png"/><Relationship Id="rId15" Type="http://schemas.openxmlformats.org/officeDocument/2006/relationships/image" Target="../media/image51.jpeg"/><Relationship Id="rId10" Type="http://schemas.openxmlformats.org/officeDocument/2006/relationships/image" Target="../media/image46.jpeg"/><Relationship Id="rId4" Type="http://schemas.openxmlformats.org/officeDocument/2006/relationships/image" Target="../media/image42.jpeg"/><Relationship Id="rId9" Type="http://schemas.openxmlformats.org/officeDocument/2006/relationships/image" Target="../media/image33.jpeg"/><Relationship Id="rId14" Type="http://schemas.openxmlformats.org/officeDocument/2006/relationships/image" Target="../media/image5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gornoaltaysk.bezformata.com/word/irbis/54218/" TargetMode="External"/><Relationship Id="rId5" Type="http://schemas.openxmlformats.org/officeDocument/2006/relationships/hyperlink" Target="https://gornoaltaysk.bezformata.com/word/desantnikom/13403/" TargetMode="External"/><Relationship Id="rId4" Type="http://schemas.openxmlformats.org/officeDocument/2006/relationships/hyperlink" Target="https://gornoaltaysk.bezformata.com/word/vimpel/46776/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6.png"/><Relationship Id="rId7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5.jpeg"/><Relationship Id="rId5" Type="http://schemas.openxmlformats.org/officeDocument/2006/relationships/image" Target="../media/image24.gif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.png"/><Relationship Id="rId7" Type="http://schemas.openxmlformats.org/officeDocument/2006/relationships/image" Target="../media/image24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8.png"/><Relationship Id="rId4" Type="http://schemas.openxmlformats.org/officeDocument/2006/relationships/image" Target="../media/image4.png"/><Relationship Id="rId9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811654" y="3749100"/>
            <a:ext cx="77057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 </a:t>
            </a:r>
            <a:endParaRPr lang="ru-RU" altLang="ru-RU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16387" name="TextBox 5"/>
          <p:cNvSpPr txBox="1">
            <a:spLocks noChangeArrowheads="1"/>
          </p:cNvSpPr>
          <p:nvPr/>
        </p:nvSpPr>
        <p:spPr bwMode="auto">
          <a:xfrm>
            <a:off x="5148263" y="4149725"/>
            <a:ext cx="25193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59832" y="1196752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i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0"/>
            <a:ext cx="3059832" cy="9087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4572000" y="2060848"/>
            <a:ext cx="266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rgbClr val="C00000"/>
                </a:solidFill>
              </a:rPr>
              <a:t> </a:t>
            </a:r>
            <a:endParaRPr lang="ru-RU" altLang="ru-RU" sz="2800" b="1" dirty="0">
              <a:solidFill>
                <a:srgbClr val="C00000"/>
              </a:solidFill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802" y="1467428"/>
            <a:ext cx="3384376" cy="2016224"/>
          </a:xfrm>
          <a:prstGeom prst="rect">
            <a:avLst/>
          </a:prstGeom>
          <a:noFill/>
        </p:spPr>
      </p:pic>
      <p:pic>
        <p:nvPicPr>
          <p:cNvPr id="19" name="Рисунок 1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69930"/>
            <a:ext cx="3024336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https://pbs.twimg.com/media/DU6-JmwW0AATYvw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7479"/>
            <a:ext cx="1944216" cy="2231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://usznga.com/images/news/2017/Feburary_2017/ded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9786" y="4355602"/>
            <a:ext cx="1728167" cy="2246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s://opt-1288592.ssl.1c-bitrix-cdn.ru/upload/iblock/94c/TTT_1923.JPG?1557321736277521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03" y="3971965"/>
            <a:ext cx="2981205" cy="201418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059832" y="1196752"/>
            <a:ext cx="5544616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«Да не иссякнет памяти река, да не забудут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дети наших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дедов…»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pic>
        <p:nvPicPr>
          <p:cNvPr id="16" name="Рисунок 15" descr="https://opt-1288592.ssl.1c-bitrix-cdn.ru/images/pravitelstvo/nechaev_ekeeva_5.JPG?1556095962108344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260" y="3156753"/>
            <a:ext cx="2520280" cy="17694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https://pbs.twimg.com/media/DBEdSKlXcAAKCv1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884" y="5007912"/>
            <a:ext cx="1879060" cy="1572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https://www.gorno-altaisk.info/wp-content/uploads/2016/05/vday27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540" y="3141613"/>
            <a:ext cx="1944241" cy="1376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https://avatars.mds.yandex.net/get-pdb/1936789/e43ed4cd-6ef5-485e-951c-0394da381871/s1200?webp=false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22" y="5794242"/>
            <a:ext cx="3073266" cy="1001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F:\IMG_45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940" y="3583676"/>
            <a:ext cx="2719249" cy="18128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044" y="5589240"/>
            <a:ext cx="377983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1" y="188640"/>
            <a:ext cx="43924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ОПЫТ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РЕАЛИЗАЦИИ: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 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 descr="C:\Users\лариса\AppData\Local\Temp\Temp1_Фото Балекина10-02-2020_13-32-31.zip\IMG_001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681" y="183691"/>
            <a:ext cx="2771775" cy="181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лариса\AppData\Local\Temp\Temp1_Фото Балекина10-02-2020_13-32-31.zip\IMG_0026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39" y="2174334"/>
            <a:ext cx="2686050" cy="179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лариса\AppData\Local\Temp\Temp1_Фото Балекина10-02-2020_13-32-31.zip\IMG_0066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256" y="379330"/>
            <a:ext cx="2714625" cy="180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C:\Users\лариса\AppData\Local\Temp\Temp1_Фото Балекина10-02-2020_13-32-31.zip\IMG_0078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97" y="650305"/>
            <a:ext cx="2962275" cy="180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C:\Users\лариса\AppData\Local\Temp\Temp1_Фото Балекина10-02-2020_13-32-31.zip\IMG_0110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602" y="2007136"/>
            <a:ext cx="2994382" cy="1742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C:\Users\лариса\Desktop\IMG_0195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838" y="1786626"/>
            <a:ext cx="2695575" cy="17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C:\Users\лариса\AppData\Local\Temp\Temp1_11-02-2020_16-44-33.zip\IMG_0238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152" y="3497858"/>
            <a:ext cx="2847975" cy="189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C:\Users\лариса\AppData\Local\Temp\Temp1_11-02-2020_16-44-33.zip\IMG_0232.JP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049" y="3741812"/>
            <a:ext cx="2790825" cy="18474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C:\Users\лариса\AppData\Local\Temp\Temp1_11-02-2020_16-46-01.zip\IMG_0246.JPG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7" y="5233672"/>
            <a:ext cx="2344939" cy="14350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C:\Users\лариса\Desktop\IMG_9972.JPG"/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90" y="5379531"/>
            <a:ext cx="2099147" cy="14614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5949279"/>
            <a:ext cx="3982581" cy="91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88640"/>
            <a:ext cx="45365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ОПИСАНИЕ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РЕЗУЛЬТАТОВ: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 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650306"/>
            <a:ext cx="4176464" cy="6460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Качественные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результаты:</a:t>
            </a:r>
            <a:endParaRPr lang="ru-RU" sz="20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1.Развитие 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целостной 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системы патриотического воспитания.</a:t>
            </a: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2.Воспитание 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у обучающихся любви к своей «малой» Родине, родному краю, её замечательным 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людям.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3.Формирование 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ответственного понимания обучающихся своего гражданского долга и конституционных 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обязанностей.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4.Создание 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благоприятных условий для нравственного, интеллектуального и физического формирования личности ребенка и подрастающего 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поколения.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49580" algn="just">
              <a:lnSpc>
                <a:spcPts val="147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44008" y="188640"/>
            <a:ext cx="4270612" cy="5986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Количественные результаты: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spcAft>
                <a:spcPts val="750"/>
              </a:spcAft>
            </a:pP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1.Включенность 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каждого школьника в воспитательные 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ситуации.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750"/>
              </a:spcAft>
            </a:pP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2.Качество 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школьных отношений (отношения детей к реалиям школьной жизни, к школе, к учителю, классу, совместным делам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).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750"/>
              </a:spcAft>
            </a:pP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3.Отсутствие 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детей с </a:t>
            </a:r>
            <a:r>
              <a:rPr lang="ru-RU" sz="2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девиантным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поведением.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750"/>
              </a:spcAft>
            </a:pP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4.Деятельность 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органов ученического 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самоуправления.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750"/>
              </a:spcAft>
            </a:pP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5.Участие 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в конкурсах по гражданско-патриотической 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тематике.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750"/>
              </a:spcAft>
            </a:pP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6. Проведение мероприятий.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4579" name="Прямоугольник 5"/>
          <p:cNvSpPr>
            <a:spLocks noChangeArrowheads="1"/>
          </p:cNvSpPr>
          <p:nvPr/>
        </p:nvSpPr>
        <p:spPr bwMode="auto">
          <a:xfrm>
            <a:off x="4932363" y="463550"/>
            <a:ext cx="3743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600" i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altLang="ru-RU" sz="1600" i="1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5679228"/>
            <a:ext cx="377983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88640"/>
            <a:ext cx="4464496" cy="49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МУЛЬТИПЛИКАТИВНОСТЬ: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801688"/>
            <a:ext cx="8280920" cy="431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97485"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spc="-3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В дальнейшем планируется привлекать и другие регионы для участия в подобных проектах, для того, чтобы расширять границы проекта и проводить информационно-образовательную работу с ребятами других учебных заведений. 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Опыт работы над проектом в дальнейшем будет способствовать обмену опыта  различных организаций по данному направлению, созданию большого молодежного движения, взаимодействию и сотрудничеству с ВПК «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  <a:hlinkClick r:id="rId4" tooltip="Вымпел"/>
              </a:rPr>
              <a:t>Вымпел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» (КОУ РА «Школа-интернат для детей сирот и детей, оставшихся без попечения родителей  им. Г.К. Жукова»), 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с военно-патриотическим клубом 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«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  <a:hlinkClick r:id="rId5" tooltip="Десантник"/>
              </a:rPr>
              <a:t>Десантник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» (НОУ СПО «Горно-Алтайский экономический техникум»), ВПК «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  <a:hlinkClick r:id="rId6" tooltip="Ирбис"/>
              </a:rPr>
              <a:t>Ирбис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» («Горно-Алтайский государственный политехнический колледж им. М. З. Гнездилова»).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g-fotki.yandex.ru/get/9749/199203331.96/0_aa12d_c7309903_ori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57787" cy="4014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s://storage.myseldon.com/news_pict_26/26F9FD1C2CA9E2B155D68162BD75D9E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787" y="0"/>
            <a:ext cx="3986213" cy="2692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opt-1288592.ssl.1c-bitrix-cdn.ru/upload/iblock/feb/TTT_5418.JPG?155609647839158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14788"/>
            <a:ext cx="4644008" cy="2843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www.gorno-altaisk.info/wp-content/uploads/2019/05/09-nga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787" y="2692044"/>
            <a:ext cx="3986213" cy="2537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i.ytimg.com/vi/Bwpkxyxs49Q/maxresdefault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19" y="3931311"/>
            <a:ext cx="2103115" cy="129788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opt-1288592.ssl.1c-bitrix-cdn.ru/upload/iblock/94c/TTT_1923.JPG?1557321736277521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5" y="5229201"/>
            <a:ext cx="2520280" cy="1628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7183" y="5805264"/>
            <a:ext cx="2726817" cy="955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-157018" y="3175085"/>
            <a:ext cx="9458038" cy="17416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ПОМНИМ! ЧТИМ!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786388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 descr="https://ic.pics.livejournal.com/netriher/67981172/263215/263215_900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9577064" cy="712879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395536" y="404664"/>
            <a:ext cx="8640960" cy="6776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31005" indent="-4231005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ЭПИГРАФ: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231005" indent="-4231005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И пока не пронеслись века,</a:t>
            </a:r>
          </a:p>
          <a:p>
            <a:pPr marL="4231005" indent="-4231005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И пока кому то это нужно,</a:t>
            </a:r>
          </a:p>
          <a:p>
            <a:pPr marL="4231005" indent="-4231005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Пусть не иссякнет памяти река…</a:t>
            </a:r>
          </a:p>
          <a:p>
            <a:pPr marL="4231005" indent="-4231005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Мы помнить будем вместе, дружно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!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Долгосрочный практико-ориентированный проект «Да не иссякнет памяти река, да не забудут дети наших дедов…» направлен на развитие интереса поколения </a:t>
            </a:r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Z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к героям и событиям Великой Отечественной войны, становление  патриотического самосознания обучающихся.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В проекте определены актуальность, цели, задачи, методы и опыт реализации проекта. Социальная значимость проекта заключается в привлечении молодого поколения к проблемам патриотизма и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гражданственности. 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231005" indent="-4231005"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8" name="Рисунок 7" descr="https://altai-republic.ru/upload/iblock/563/%D0%B2%D0%BE%D0%B7%D0%BB%D0%BE%D0%B6%D0%B5%D0%BD%D0%B8%D0%B5-%D1%86%D0%B2%D0%B5%D1%82%D0%BE%D0%B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980728"/>
            <a:ext cx="3168352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 descr="E:\i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720" y="256775"/>
            <a:ext cx="2123728" cy="630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8672749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753877"/>
            <a:ext cx="377983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1" y="260648"/>
            <a:ext cx="4320480" cy="914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СРОКИ РЕАЛИЗАЦИИ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ПРОЕКТА: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75578"/>
            <a:ext cx="8280920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1.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Проектный, сентябрь – декабрь 2019 г. </a:t>
            </a:r>
            <a:endParaRPr lang="ru-RU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Цель: подготовка условий создания системы военно-патриотического воспитания. </a:t>
            </a:r>
            <a:endParaRPr lang="ru-RU" sz="2400" b="1" dirty="0">
              <a:solidFill>
                <a:srgbClr val="0070C0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223558"/>
            <a:ext cx="828092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endParaRPr lang="ru-RU" sz="2400" b="1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2. Практический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, январь – май 2020 г.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Цель: реализация проекта по военно-патриотическому воспитанию «Да не иссякнет памяти река, да не забудут дети наших дедов…». </a:t>
            </a:r>
            <a:endParaRPr lang="ru-RU" sz="2400" b="1" dirty="0">
              <a:solidFill>
                <a:srgbClr val="0070C0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3590086"/>
            <a:ext cx="8136904" cy="189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endParaRPr lang="ru-RU" b="1" i="1" dirty="0" smtClean="0">
              <a:latin typeface="Times New Roman"/>
              <a:ea typeface="Times New Roman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endParaRPr lang="ru-RU" b="1" i="1" dirty="0" smtClean="0">
              <a:latin typeface="Times New Roman"/>
              <a:ea typeface="Times New Roman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endParaRPr lang="ru-RU" b="1" i="1" dirty="0" smtClean="0">
              <a:latin typeface="Times New Roman"/>
              <a:ea typeface="Times New Roman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3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Аналитический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, июнь – август, 2020 г. </a:t>
            </a:r>
            <a:endParaRPr lang="ru-RU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Цель: анализ итогов реализации проекта.  </a:t>
            </a:r>
            <a:endParaRPr lang="ru-RU" sz="2400" b="1" dirty="0">
              <a:solidFill>
                <a:srgbClr val="0070C0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5"/>
          <p:cNvSpPr>
            <a:spLocks noChangeArrowheads="1"/>
          </p:cNvSpPr>
          <p:nvPr/>
        </p:nvSpPr>
        <p:spPr bwMode="auto">
          <a:xfrm>
            <a:off x="1499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6627" name="Прямоугольник 5"/>
          <p:cNvSpPr>
            <a:spLocks noChangeArrowheads="1"/>
          </p:cNvSpPr>
          <p:nvPr/>
        </p:nvSpPr>
        <p:spPr bwMode="auto">
          <a:xfrm>
            <a:off x="4932363" y="463550"/>
            <a:ext cx="3743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600" i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altLang="ru-RU" sz="1600" i="1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5792227"/>
            <a:ext cx="377983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7" y="260648"/>
            <a:ext cx="41914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ОПИСАНИЕ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ПРОБЛЕМЫ: 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7" y="801688"/>
            <a:ext cx="4983615" cy="6038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Возраст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ветеранов, воевавших на фронте, превышает 90 лет. Их становится с каждым днём всё меньше и меньше. Существует угроза утраты исторической памяти о великом подвиге нашей Родины. </a:t>
            </a:r>
            <a:r>
              <a:rPr lang="ru-RU" sz="2400" b="1" spc="-3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Поэтому и драгоценны для нас все без исключения их рассказы о том времени, строе жизни, собственных судьбах. Проект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«Да не иссякнет памяти река, да не забудут дети наших дедов…» </a:t>
            </a:r>
            <a:r>
              <a:rPr lang="ru-RU" sz="2400" b="1" spc="-3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посвящен решению этой важной проблемы.</a:t>
            </a:r>
            <a:endParaRPr lang="ru-RU" sz="2400" b="1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4" name="Рисунок 13" descr="https://opt-1288592.ssl.1c-bitrix-cdn.ru/images/pravitelstvo/nechaev_ekeeva_5.JPG?155609596210834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243" y="145395"/>
            <a:ext cx="1857375" cy="1153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s://pbs.twimg.com/media/C_Wksq8XsAAmTmC.jpg:large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153" y="1299230"/>
            <a:ext cx="1861820" cy="1304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https://www.gorno-altaisk.info/wp-content/uploads/2019/05/47-nga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243" y="2587448"/>
            <a:ext cx="1857375" cy="1238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https://opt-1288592.ssl.1c-bitrix-cdn.ru/upload/iblock/bfb/TTT_1995.JPG?1557321736309211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250" y="3792269"/>
            <a:ext cx="1861821" cy="1240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https://storage.myseldon.com/news_pict_F1/F12EF0E8713107223E0C56FACF8D18B9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466" y="4957373"/>
            <a:ext cx="1708152" cy="1114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i.pinimg.com/originals/2f/2e/73/2f2e730d83226f14d7fbf7adcedccc84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71400"/>
            <a:ext cx="9433047" cy="71287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лариса\AppData\Local\Temp\Temp1_Фото Балекина10-02-2020_13-32-31.zip\IMG_000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692" y="377324"/>
            <a:ext cx="2733675" cy="182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лариса\AppData\Local\Temp\Temp1_11-02-2020_16-46-01.zip\IMG_025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608886"/>
            <a:ext cx="2771775" cy="18478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4788024" y="260648"/>
            <a:ext cx="40324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ОСНОВНЫЕ ЦЕЛЕВЫЕ 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ГРУППЫ: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27984" y="1288549"/>
            <a:ext cx="471601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5"/>
              </a:buBlip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участники клуба «Я – Патриот»;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5"/>
              </a:buBlip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педагоги, родители (законные представители); 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5"/>
              </a:buBlip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обучающиеся школы - интерната;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5"/>
              </a:buBlip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ветераны, дети войны, труженики тыла, жители </a:t>
            </a:r>
            <a:endParaRPr lang="ru-RU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г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. Горно - Алтайска.</a:t>
            </a:r>
          </a:p>
          <a:p>
            <a:pPr marL="72771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</a:p>
        </p:txBody>
      </p:sp>
      <p:pic>
        <p:nvPicPr>
          <p:cNvPr id="9" name="Picture 2" descr="F:\voine-1941-1945g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517231"/>
            <a:ext cx="2556346" cy="10801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C:\Users\лариса\Desktop\IMG_0198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792" y="2530475"/>
            <a:ext cx="2695575" cy="1797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88966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717550" y="984250"/>
            <a:ext cx="37036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ru-RU" sz="1800" i="1" dirty="0"/>
              <a:t>	</a:t>
            </a:r>
            <a:endParaRPr lang="ru-RU" altLang="ru-RU" sz="1600" i="1" dirty="0"/>
          </a:p>
        </p:txBody>
      </p:sp>
      <p:sp>
        <p:nvSpPr>
          <p:cNvPr id="18435" name="Прямоугольник 2"/>
          <p:cNvSpPr>
            <a:spLocks noChangeArrowheads="1"/>
          </p:cNvSpPr>
          <p:nvPr/>
        </p:nvSpPr>
        <p:spPr bwMode="auto">
          <a:xfrm>
            <a:off x="5003800" y="692150"/>
            <a:ext cx="35290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i="1" u="sng"/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600" i="1"/>
          </a:p>
        </p:txBody>
      </p:sp>
      <p:sp>
        <p:nvSpPr>
          <p:cNvPr id="18436" name="Прямоугольник 6"/>
          <p:cNvSpPr>
            <a:spLocks noChangeArrowheads="1"/>
          </p:cNvSpPr>
          <p:nvPr/>
        </p:nvSpPr>
        <p:spPr bwMode="auto">
          <a:xfrm>
            <a:off x="5003800" y="492125"/>
            <a:ext cx="29045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 проекта</a:t>
            </a:r>
            <a:r>
              <a:rPr lang="ru-RU" alt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altLang="ru-RU" sz="2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7" name="Прямоугольник 7"/>
          <p:cNvSpPr>
            <a:spLocks noChangeArrowheads="1"/>
          </p:cNvSpPr>
          <p:nvPr/>
        </p:nvSpPr>
        <p:spPr bwMode="auto">
          <a:xfrm>
            <a:off x="4859338" y="846138"/>
            <a:ext cx="37528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F:\voine-1941-1945g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5517231"/>
            <a:ext cx="3781176" cy="10801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s://www.gorno-altaisk.info/wp-content/uploads/2016/05/vday2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92180"/>
            <a:ext cx="3096344" cy="223276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4572000" y="984250"/>
            <a:ext cx="4392488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</a:rPr>
              <a:t>формирование   личности  патриота, граждан правового демократического государства, обладающих чувством гордости, гражданского достоинства, любви к Отечеству, родному краю. </a:t>
            </a:r>
            <a:endParaRPr lang="ru-RU" sz="2400" b="1" dirty="0">
              <a:solidFill>
                <a:srgbClr val="FF0000"/>
              </a:solidFill>
              <a:effectLst/>
              <a:latin typeface="Times New Roman"/>
              <a:ea typeface="Calibri"/>
            </a:endParaRPr>
          </a:p>
        </p:txBody>
      </p:sp>
      <p:pic>
        <p:nvPicPr>
          <p:cNvPr id="10" name="Рисунок 9" descr="C:\Users\лариса\Desktop\IMG_998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645024"/>
            <a:ext cx="3096344" cy="22322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8675" name="Прямоугольник 5"/>
          <p:cNvSpPr>
            <a:spLocks noChangeArrowheads="1"/>
          </p:cNvSpPr>
          <p:nvPr/>
        </p:nvSpPr>
        <p:spPr bwMode="auto">
          <a:xfrm>
            <a:off x="4932363" y="463550"/>
            <a:ext cx="3743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600" i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altLang="ru-RU" sz="1600" i="1"/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 bwMode="auto">
          <a:xfrm>
            <a:off x="0" y="247691"/>
            <a:ext cx="5272308" cy="6463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3"/>
              </a:buBlip>
            </a:pPr>
            <a:endParaRPr lang="ru-RU" dirty="0" smtClean="0">
              <a:solidFill>
                <a:srgbClr val="000000"/>
              </a:solidFill>
              <a:latin typeface="Times New Roman"/>
              <a:ea typeface="Calibri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ru-RU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изучать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героическое прошлое нашей республики, формировать чувство сопричастности к истории Отечества, осознание священного долга перед Родиной; </a:t>
            </a:r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формировать патриотические чувства  эффективной системы  патриотического воспитания, обеспечивающей оптимальные условия развития у каждого обучающегося верности Отечеству, готовности приносить пользу обществу и государству; </a:t>
            </a:r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способствовать развитию уважительного отношения к старшему поколению и его героическому прошлому;</a:t>
            </a:r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воспитывать  уважение к культурному и историческому прошлому России, чувство привязанности к тем местам, где человек родился и вырос, к традициям малой родины.</a:t>
            </a:r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79512" y="0"/>
            <a:ext cx="4501117" cy="80168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ЗАДАЧИ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проекта: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" name="Picture 2" descr="F:\IMG_3894.JPG"/>
          <p:cNvPicPr>
            <a:picLocks noChangeAspect="1" noChangeArrowheads="1"/>
          </p:cNvPicPr>
          <p:nvPr/>
        </p:nvPicPr>
        <p:blipFill>
          <a:blip r:embed="rId4" cstate="print"/>
          <a:srcRect l="12481" r="9067" b="22440"/>
          <a:stretch>
            <a:fillRect/>
          </a:stretch>
        </p:blipFill>
        <p:spPr bwMode="auto">
          <a:xfrm>
            <a:off x="5452328" y="632619"/>
            <a:ext cx="3168352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678" y="5618136"/>
            <a:ext cx="377983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 descr="C:\Users\лариса\AppData\Local\Temp\Temp1_Фото Балекина10-02-2020_13-32-31.zip\IMG_007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366" y="3429000"/>
            <a:ext cx="2962275" cy="1809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03" name="Прямоугольник 5"/>
          <p:cNvSpPr>
            <a:spLocks noChangeArrowheads="1"/>
          </p:cNvSpPr>
          <p:nvPr/>
        </p:nvSpPr>
        <p:spPr bwMode="auto">
          <a:xfrm>
            <a:off x="4932363" y="463550"/>
            <a:ext cx="3743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600" i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altLang="ru-RU" sz="1600" i="1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716016" y="583711"/>
            <a:ext cx="421196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t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t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Осуществление поставленных целей и задач проекта исполняется посредством реализации плана мероприятий, посвященных празднованию 75-летия Победы в Великой Отечественной войне, рассчитанных на период с сентября 2019 года по август  2020 года. </a:t>
            </a:r>
          </a:p>
          <a:p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xEA8dPv6EN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5820" y="2519129"/>
            <a:ext cx="3563888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2" descr="E:\d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869160"/>
            <a:ext cx="3528392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www.gorno-altaisk.info/wp-content/uploads/2019/05/47-nga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20" y="260648"/>
            <a:ext cx="3546140" cy="1958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5697252"/>
            <a:ext cx="3972751" cy="1160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29708" y="260649"/>
            <a:ext cx="49142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 fontAlgn="t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МЕХАНИЗМ РЕАЛИЗАЦИИ:</a:t>
            </a:r>
            <a:endParaRPr lang="ru-RU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4"/>
          <p:cNvSpPr>
            <a:spLocks noChangeArrowheads="1"/>
          </p:cNvSpPr>
          <p:nvPr/>
        </p:nvSpPr>
        <p:spPr bwMode="auto">
          <a:xfrm>
            <a:off x="-2989263" y="5732463"/>
            <a:ext cx="4572001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9461" name="Прямоугольник 10"/>
          <p:cNvSpPr>
            <a:spLocks noChangeArrowheads="1"/>
          </p:cNvSpPr>
          <p:nvPr/>
        </p:nvSpPr>
        <p:spPr bwMode="auto">
          <a:xfrm>
            <a:off x="611560" y="246063"/>
            <a:ext cx="38164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dirty="0" smtClean="0">
                <a:cs typeface="Times New Roman" panose="02020603050405020304" pitchFamily="18" charset="0"/>
              </a:rPr>
              <a:t> </a:t>
            </a:r>
            <a:endParaRPr lang="ru-RU" altLang="ru-RU" sz="2800" b="1" dirty="0"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052736"/>
            <a:ext cx="39604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4664"/>
            <a:ext cx="3384376" cy="2016224"/>
          </a:xfrm>
          <a:prstGeom prst="rect">
            <a:avLst/>
          </a:prstGeom>
          <a:noFill/>
        </p:spPr>
      </p:pic>
      <p:pic>
        <p:nvPicPr>
          <p:cNvPr id="12" name="Рисунок 1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635" y="1252791"/>
            <a:ext cx="3024336" cy="201622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164288" y="6165304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40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2825" y="2636912"/>
            <a:ext cx="3024187" cy="2017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635" y="3611989"/>
            <a:ext cx="3024187" cy="2017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404664"/>
            <a:ext cx="4511123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МЕТОДЫ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РЕАЛИЗАЦИИ: </a:t>
            </a:r>
            <a:endParaRPr lang="ru-RU" sz="1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175" y="5562600"/>
            <a:ext cx="377983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1" y="1052736"/>
            <a:ext cx="4947663" cy="5613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7"/>
              </a:buBlip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Сбор, изучение и анализ материалов, документов (фото, воспоминания);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7"/>
              </a:buBlip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Анкетирование и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интервьюирование педагогов,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родителей (законных представителей),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обучающихся;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7"/>
              </a:buBlip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Подготовка и проведение классных и общешкольных мероприятий;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7"/>
              </a:buBlip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Работа с Интернет - ресурсами;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ctr">
              <a:lnSpc>
                <a:spcPct val="115000"/>
              </a:lnSpc>
              <a:spcAft>
                <a:spcPts val="1000"/>
              </a:spcAft>
              <a:buFont typeface="Symbol"/>
              <a:buBlip>
                <a:blip r:embed="rId7"/>
              </a:buBlip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Систематизация и обобщение материалов проекта.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18" name="Рисунок 17" descr="C:\Users\лариса\AppData\Local\Temp\Temp1_Фото Балекина10-02-2020_13-32-31.zip\IMG_4360-14-11-19-03-51[1]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666" y="578612"/>
            <a:ext cx="2776220" cy="1895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C:\Users\лариса\AppData\Local\Temp\Temp1_11-02-2020_16-46-01.zip\IMG_0245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9760" y="2968404"/>
            <a:ext cx="2771775" cy="184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оричневое дрожание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4729</TotalTime>
  <Words>630</Words>
  <Application>Microsoft Office PowerPoint</Application>
  <PresentationFormat>Экран (4:3)</PresentationFormat>
  <Paragraphs>76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коричневое дрожание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Windows User</cp:lastModifiedBy>
  <cp:revision>237</cp:revision>
  <dcterms:created xsi:type="dcterms:W3CDTF">2015-03-28T11:07:49Z</dcterms:created>
  <dcterms:modified xsi:type="dcterms:W3CDTF">2024-06-02T02:40:53Z</dcterms:modified>
</cp:coreProperties>
</file>