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5"/>
  </p:notesMasterIdLst>
  <p:sldIdLst>
    <p:sldId id="256" r:id="rId2"/>
    <p:sldId id="293" r:id="rId3"/>
    <p:sldId id="284" r:id="rId4"/>
    <p:sldId id="272" r:id="rId5"/>
    <p:sldId id="269" r:id="rId6"/>
    <p:sldId id="280" r:id="rId7"/>
    <p:sldId id="273" r:id="rId8"/>
    <p:sldId id="257" r:id="rId9"/>
    <p:sldId id="291" r:id="rId10"/>
    <p:sldId id="270" r:id="rId11"/>
    <p:sldId id="258" r:id="rId12"/>
    <p:sldId id="263" r:id="rId13"/>
    <p:sldId id="290" r:id="rId14"/>
    <p:sldId id="289" r:id="rId15"/>
    <p:sldId id="260" r:id="rId16"/>
    <p:sldId id="262" r:id="rId17"/>
    <p:sldId id="261" r:id="rId18"/>
    <p:sldId id="283" r:id="rId19"/>
    <p:sldId id="264" r:id="rId20"/>
    <p:sldId id="265" r:id="rId21"/>
    <p:sldId id="288" r:id="rId22"/>
    <p:sldId id="267" r:id="rId23"/>
    <p:sldId id="292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1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33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D85BAF-1B33-48B5-BBCE-71F9C2603BC1}" type="datetimeFigureOut">
              <a:rPr lang="ru-RU" smtClean="0"/>
              <a:pPr/>
              <a:t>07.04.2013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C47A0F-6249-440A-B861-643870DDA17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67840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07.04.2013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07.04.2013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07.04.2013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07.04.2013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07.04.2013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07.04.2013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07.04.2013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07.04.2013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07.04.2013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07.04.2013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07.04.2013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07.04.2013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>
    <p:strips dir="ld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sakhalinmuseum.ru/uimg/371f8342ffcf7e59b1ade339a81c151e.jpg" TargetMode="External"/><Relationship Id="rId13" Type="http://schemas.openxmlformats.org/officeDocument/2006/relationships/hyperlink" Target="http://vokrugsveta.com/body/zemla/ayny/ay_13.jpg" TargetMode="External"/><Relationship Id="rId3" Type="http://schemas.openxmlformats.org/officeDocument/2006/relationships/hyperlink" Target="http://www.adm.sakhalin.ru/index.php?id=353" TargetMode="External"/><Relationship Id="rId7" Type="http://schemas.openxmlformats.org/officeDocument/2006/relationships/hyperlink" Target="http://sakhalinmuseum.ru/uimg/7a0560457564c220245f9d6bd54d258e.jpg" TargetMode="External"/><Relationship Id="rId12" Type="http://schemas.openxmlformats.org/officeDocument/2006/relationships/hyperlink" Target="http://vokrugsveta.com/body/zemla/ayny/ay_11.gif" TargetMode="External"/><Relationship Id="rId2" Type="http://schemas.openxmlformats.org/officeDocument/2006/relationships/hyperlink" Target="http://i.sakh.com/info/p/photos/71/71779/f432faffc2e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vevlad.org.rs/knjige_files/ajni.gif" TargetMode="External"/><Relationship Id="rId11" Type="http://schemas.openxmlformats.org/officeDocument/2006/relationships/hyperlink" Target="http://wowanwowanych.files.wordpress.com/2012/01/image016.jpg?w=630" TargetMode="External"/><Relationship Id="rId5" Type="http://schemas.openxmlformats.org/officeDocument/2006/relationships/hyperlink" Target="http://www.svevlad.org.rs/knjige_files/detalj.gif" TargetMode="External"/><Relationship Id="rId10" Type="http://schemas.openxmlformats.org/officeDocument/2006/relationships/hyperlink" Target="http://t3.gstatic.com/images?q=tbn:ANd9GcQRR5EiGv8iUCBn8-XUOhyAiG9lShjz1oDl3MixZY0SOJ_dYQNB" TargetMode="External"/><Relationship Id="rId4" Type="http://schemas.openxmlformats.org/officeDocument/2006/relationships/hyperlink" Target="http://sakhalinmuseum.ru/expo_5.php" TargetMode="External"/><Relationship Id="rId9" Type="http://schemas.openxmlformats.org/officeDocument/2006/relationships/hyperlink" Target="http://sakhalinmuseum.ru/uimg/b0804e35f066449c46d91a7a671e2553.jpg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188640"/>
            <a:ext cx="9001156" cy="64087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</a:t>
            </a:r>
            <a:br>
              <a:rPr lang="ru-RU" sz="1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СРЕДНЯЯ ОБЩЕОБРАЗОВАТЕЛЬНАЯ ШКОЛА № 22</a:t>
            </a:r>
            <a:r>
              <a:rPr lang="ru-RU" sz="1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1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Коренной народ Сахалина – </a:t>
            </a:r>
            <a:r>
              <a:rPr lang="ru-RU" sz="31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айны</a:t>
            </a:r>
            <a: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/>
            </a:r>
            <a:b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</a:br>
            <a: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  </a:t>
            </a:r>
            <a:r>
              <a:rPr lang="ru-RU" sz="1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исследовательская работа по географии</a:t>
            </a:r>
            <a: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/>
            </a:r>
            <a:b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</a:br>
            <a: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/>
            </a:r>
            <a:b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</a:br>
            <a: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/>
            </a:r>
            <a:b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</a:br>
            <a: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 РАБОТУ ВЫПОЛНИЛА ЗАХАРЕНКО</a:t>
            </a:r>
            <a:b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</a:br>
            <a:r>
              <a:rPr lang="ru-RU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АННА ЯНКЕЛЕВНА,УЧИТЕЛЬ КРАЕВЕДЕНИЯ</a:t>
            </a:r>
            <a: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/>
            </a:r>
            <a:b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</a:br>
            <a: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/>
            </a:r>
            <a:b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</a:br>
            <a: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    </a:t>
            </a:r>
            <a:b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</a:br>
            <a:endParaRPr lang="ru-RU" sz="16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60232" y="5013176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786842" cy="1169228"/>
          </a:xfrm>
        </p:spPr>
        <p:txBody>
          <a:bodyPr>
            <a:noAutofit/>
          </a:bodyPr>
          <a:lstStyle/>
          <a:p>
            <a:pPr algn="ctr"/>
            <a:r>
              <a:rPr lang="ru-RU" sz="3000" i="1" dirty="0" smtClean="0">
                <a:solidFill>
                  <a:schemeClr val="tx1"/>
                </a:solidFill>
                <a:effectLst>
                  <a:reflection blurRad="12700" stA="48000" endA="300" endPos="55000" dir="5400000" sy="-90000" algn="bl" rotWithShape="0"/>
                </a:effectLst>
              </a:rPr>
              <a:t>Национальная </a:t>
            </a:r>
            <a:r>
              <a:rPr lang="ru-RU" sz="3000" i="1" dirty="0" err="1" smtClean="0">
                <a:solidFill>
                  <a:schemeClr val="tx1"/>
                </a:solidFill>
                <a:effectLst>
                  <a:reflection blurRad="12700" stA="48000" endA="300" endPos="55000" dir="5400000" sy="-90000" algn="bl" rotWithShape="0"/>
                </a:effectLst>
              </a:rPr>
              <a:t>айнская</a:t>
            </a:r>
            <a:r>
              <a:rPr lang="ru-RU" sz="3000" i="1" dirty="0" smtClean="0">
                <a:solidFill>
                  <a:schemeClr val="tx1"/>
                </a:solidFill>
                <a:effectLst>
                  <a:reflection blurRad="12700" stA="48000" endA="300" endPos="55000" dir="5400000" sy="-90000" algn="bl" rotWithShape="0"/>
                </a:effectLst>
              </a:rPr>
              <a:t> рубаха в узорах, которые как верили </a:t>
            </a:r>
            <a:r>
              <a:rPr lang="ru-RU" sz="3000" i="1" dirty="0" err="1" smtClean="0">
                <a:solidFill>
                  <a:schemeClr val="tx1"/>
                </a:solidFill>
                <a:effectLst>
                  <a:reflection blurRad="12700" stA="48000" endA="300" endPos="55000" dir="5400000" sy="-90000" algn="bl" rotWithShape="0"/>
                </a:effectLst>
              </a:rPr>
              <a:t>айны</a:t>
            </a:r>
            <a:r>
              <a:rPr lang="ru-RU" sz="3000" i="1" dirty="0" smtClean="0">
                <a:solidFill>
                  <a:schemeClr val="tx1"/>
                </a:solidFill>
                <a:effectLst>
                  <a:reflection blurRad="12700" stA="48000" endA="300" endPos="55000" dir="5400000" sy="-90000" algn="bl" rotWithShape="0"/>
                </a:effectLst>
              </a:rPr>
              <a:t>, отгоняют злых духов </a:t>
            </a:r>
            <a:endParaRPr lang="ru-RU" sz="3000" i="1" dirty="0">
              <a:solidFill>
                <a:schemeClr val="tx1"/>
              </a:solidFill>
              <a:effectLst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4" name="Содержимое 3" descr="371f8342ffcf7e59b1ade339a81c151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1916832"/>
            <a:ext cx="6690958" cy="43770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16632"/>
            <a:ext cx="8786842" cy="1296144"/>
          </a:xfrm>
        </p:spPr>
        <p:txBody>
          <a:bodyPr>
            <a:noAutofit/>
          </a:bodyPr>
          <a:lstStyle/>
          <a:p>
            <a:pPr algn="ctr"/>
            <a:r>
              <a:rPr lang="ru-RU" sz="3000" i="1" dirty="0" smtClean="0">
                <a:solidFill>
                  <a:schemeClr val="tx1"/>
                </a:solidFill>
                <a:effectLst>
                  <a:reflection blurRad="12700" stA="48000" endA="300" endPos="55000" dir="5400000" sy="-90000" algn="bl" rotWithShape="0"/>
                </a:effectLst>
              </a:rPr>
              <a:t>Семья </a:t>
            </a:r>
            <a:r>
              <a:rPr lang="ru-RU" sz="3000" i="1" dirty="0" err="1" smtClean="0">
                <a:solidFill>
                  <a:schemeClr val="tx1"/>
                </a:solidFill>
                <a:effectLst>
                  <a:reflection blurRad="12700" stA="48000" endA="300" endPos="55000" dir="5400000" sy="-90000" algn="bl" rotWithShape="0"/>
                </a:effectLst>
              </a:rPr>
              <a:t>айнов</a:t>
            </a:r>
            <a:r>
              <a:rPr lang="ru-RU" sz="3000" i="1" dirty="0" smtClean="0">
                <a:solidFill>
                  <a:schemeClr val="tx1"/>
                </a:solidFill>
                <a:effectLst>
                  <a:reflection blurRad="12700" stA="48000" endA="300" endPos="55000" dir="5400000" sy="-90000" algn="bl" rotWithShape="0"/>
                </a:effectLst>
              </a:rPr>
              <a:t> в традиционных костюмах на медвежий день</a:t>
            </a:r>
            <a:endParaRPr lang="ru-RU" sz="3000" i="1" dirty="0">
              <a:solidFill>
                <a:schemeClr val="tx1"/>
              </a:solidFill>
              <a:effectLst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10" name="Содержимое 9" descr="трад костюмы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99089" y="1340768"/>
            <a:ext cx="7359093" cy="4824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32656"/>
            <a:ext cx="8715404" cy="667452"/>
          </a:xfrm>
        </p:spPr>
        <p:txBody>
          <a:bodyPr>
            <a:noAutofit/>
          </a:bodyPr>
          <a:lstStyle/>
          <a:p>
            <a:pPr algn="ctr"/>
            <a:r>
              <a:rPr lang="ru-RU" sz="3000" i="1" dirty="0" smtClean="0">
                <a:solidFill>
                  <a:schemeClr val="tx1"/>
                </a:solidFill>
                <a:effectLst>
                  <a:reflection blurRad="12700" stA="48000" endA="300" endPos="55000" dir="5400000" sy="-90000" algn="bl" rotWithShape="0"/>
                </a:effectLst>
              </a:rPr>
              <a:t>Айны дудят в калнии – для чего и что это такое?</a:t>
            </a:r>
            <a:endParaRPr lang="ru-RU" sz="3000" i="1" dirty="0">
              <a:solidFill>
                <a:schemeClr val="tx1"/>
              </a:solidFill>
              <a:effectLst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4" name="Содержимое 3" descr="18758490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1412776"/>
            <a:ext cx="7582860" cy="4857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7772400" cy="1488176"/>
          </a:xfrm>
        </p:spPr>
        <p:txBody>
          <a:bodyPr/>
          <a:lstStyle/>
          <a:p>
            <a:pPr algn="ctr"/>
            <a:r>
              <a:rPr lang="ru-RU" sz="3000" i="1" dirty="0" smtClean="0">
                <a:solidFill>
                  <a:schemeClr val="tx1"/>
                </a:solidFill>
              </a:rPr>
              <a:t>Специальная изба для медвежонка</a:t>
            </a:r>
            <a:endParaRPr lang="ru-RU" sz="3000" i="1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268760"/>
            <a:ext cx="6971875" cy="4824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772400" cy="1152128"/>
          </a:xfrm>
        </p:spPr>
        <p:txBody>
          <a:bodyPr>
            <a:normAutofit/>
          </a:bodyPr>
          <a:lstStyle/>
          <a:p>
            <a:pPr algn="ctr"/>
            <a:r>
              <a:rPr lang="ru-RU" sz="3000" i="1" dirty="0" smtClean="0">
                <a:solidFill>
                  <a:schemeClr val="tx1"/>
                </a:solidFill>
              </a:rPr>
              <a:t>Айны во время медвежьего праздника</a:t>
            </a:r>
            <a:endParaRPr lang="ru-RU" sz="3000" i="1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556792"/>
            <a:ext cx="6786374" cy="43097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16632"/>
            <a:ext cx="8786842" cy="2097922"/>
          </a:xfrm>
        </p:spPr>
        <p:txBody>
          <a:bodyPr>
            <a:noAutofit/>
          </a:bodyPr>
          <a:lstStyle/>
          <a:p>
            <a:pPr algn="ctr"/>
            <a:r>
              <a:rPr lang="ru-RU" sz="3000" i="1" dirty="0" smtClean="0">
                <a:solidFill>
                  <a:schemeClr val="tx1"/>
                </a:solidFill>
                <a:effectLst>
                  <a:reflection blurRad="12700" stA="48000" endA="300" endPos="55000" dir="5400000" sy="-90000" algn="bl" rotWithShape="0"/>
                </a:effectLst>
              </a:rPr>
              <a:t>Конец медвежьего праздника – медведя уже убили и собираются сжечь на ритуальном костре, это действие происходило по обычаю в полночь</a:t>
            </a:r>
            <a:endParaRPr lang="ru-RU" sz="3000" i="1" dirty="0">
              <a:solidFill>
                <a:schemeClr val="tx1"/>
              </a:solidFill>
              <a:effectLst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4" name="Содержимое 3" descr="b0804e35f066449c46d91a7a671e255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4" y="2132856"/>
            <a:ext cx="7056784" cy="4176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786842" cy="2481250"/>
          </a:xfrm>
        </p:spPr>
        <p:txBody>
          <a:bodyPr>
            <a:noAutofit/>
          </a:bodyPr>
          <a:lstStyle/>
          <a:p>
            <a:pPr algn="ctr"/>
            <a:r>
              <a:rPr lang="ru-RU" sz="3000" i="1" dirty="0" smtClean="0">
                <a:solidFill>
                  <a:schemeClr val="tx1"/>
                </a:solidFill>
                <a:effectLst>
                  <a:reflection blurRad="12700" stA="48000" endA="300" endPos="55000" dir="5400000" sy="-90000" algn="bl" rotWithShape="0"/>
                </a:effectLst>
              </a:rPr>
              <a:t>«Кормление духа воды» - древний обряд кормления духа–хозяина моря. Это традиционный праздник, который проводят накануне главной путины года - лососевой</a:t>
            </a:r>
            <a:endParaRPr lang="ru-RU" sz="3000" i="1" dirty="0">
              <a:solidFill>
                <a:schemeClr val="tx1"/>
              </a:solidFill>
              <a:effectLst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4" name="Содержимое 3" descr="18758613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2708920"/>
            <a:ext cx="4033057" cy="3672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916832"/>
            <a:ext cx="3929090" cy="39290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57158" y="332656"/>
            <a:ext cx="8786842" cy="1953336"/>
          </a:xfrm>
        </p:spPr>
        <p:txBody>
          <a:bodyPr>
            <a:normAutofit/>
          </a:bodyPr>
          <a:lstStyle/>
          <a:p>
            <a:pPr algn="ctr"/>
            <a:r>
              <a:rPr lang="ru-RU" sz="3000" i="1" dirty="0" smtClean="0">
                <a:solidFill>
                  <a:schemeClr val="tx1"/>
                </a:solidFill>
                <a:effectLst>
                  <a:reflection blurRad="12700" stA="48000" endA="300" endPos="55000" dir="5400000" sy="-90000" algn="bl" rotWithShape="0"/>
                </a:effectLst>
              </a:rPr>
              <a:t>Из туши сивучей  делают различные </a:t>
            </a:r>
            <a:r>
              <a:rPr lang="ru-RU" sz="3000" i="1" dirty="0" err="1" smtClean="0">
                <a:solidFill>
                  <a:schemeClr val="tx1"/>
                </a:solidFill>
                <a:effectLst>
                  <a:reflection blurRad="12700" stA="48000" endA="300" endPos="55000" dir="5400000" sy="-90000" algn="bl" rotWithShape="0"/>
                </a:effectLst>
              </a:rPr>
              <a:t>приспособления:лыжи</a:t>
            </a:r>
            <a:r>
              <a:rPr lang="ru-RU" sz="3000" i="1" dirty="0" smtClean="0">
                <a:solidFill>
                  <a:schemeClr val="tx1"/>
                </a:solidFill>
                <a:effectLst>
                  <a:reflection blurRad="12700" stA="48000" endA="300" endPos="55000" dir="5400000" sy="-90000" algn="bl" rotWithShape="0"/>
                </a:effectLst>
              </a:rPr>
              <a:t>, сани, ковры</a:t>
            </a:r>
            <a:endParaRPr lang="ru-RU" sz="3000" i="1" dirty="0">
              <a:solidFill>
                <a:schemeClr val="tx1"/>
              </a:solidFill>
              <a:effectLst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4" name="Содержимое 3" descr="1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43438" y="2017027"/>
            <a:ext cx="4214842" cy="48409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3" descr="C:\Users\Евгений\Desktop\коренные народы\7a0560457564c220245f9d6bd54d258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412776"/>
            <a:ext cx="6783002" cy="12152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Содержимое 3" descr="7a8dc21c0f2cf703620aa8c82d96a7e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8019" y="2892670"/>
            <a:ext cx="3813942" cy="3749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C:\Users\Евгений\Desktop\коренные народы\d7c04509c8d88a72c02c2b626dc2fce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39752" y="2060848"/>
            <a:ext cx="4349057" cy="3672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000" i="1" dirty="0" smtClean="0">
                <a:solidFill>
                  <a:schemeClr val="tx1"/>
                </a:solidFill>
              </a:rPr>
              <a:t>Как и раньше для </a:t>
            </a:r>
            <a:r>
              <a:rPr lang="ru-RU" sz="3000" i="1" dirty="0" err="1" smtClean="0">
                <a:solidFill>
                  <a:schemeClr val="tx1"/>
                </a:solidFill>
              </a:rPr>
              <a:t>айнов</a:t>
            </a:r>
            <a:r>
              <a:rPr lang="ru-RU" sz="3000" i="1" dirty="0" smtClean="0">
                <a:solidFill>
                  <a:schemeClr val="tx1"/>
                </a:solidFill>
              </a:rPr>
              <a:t> одно из главных ремёсел - оленеводство</a:t>
            </a:r>
            <a:endParaRPr lang="ru-RU" sz="3000" i="1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2000240"/>
            <a:ext cx="6357982" cy="43637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572528" cy="1571612"/>
          </a:xfrm>
        </p:spPr>
        <p:txBody>
          <a:bodyPr>
            <a:noAutofit/>
          </a:bodyPr>
          <a:lstStyle/>
          <a:p>
            <a:pPr algn="ctr"/>
            <a:r>
              <a:rPr lang="ru-RU" sz="2800" i="1" dirty="0" smtClean="0">
                <a:solidFill>
                  <a:schemeClr val="tx1"/>
                </a:solidFill>
              </a:rPr>
              <a:t>Рыболовство, оленеводство, сбор дикорастущих растений часто являются основными источниками пищи и доходов для многих представителей коренных малочисленных народов Севера Сахалина</a:t>
            </a:r>
            <a:endParaRPr lang="ru-RU" sz="2800" i="1" dirty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276872"/>
            <a:ext cx="7088779" cy="40719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980728"/>
            <a:ext cx="7772400" cy="537483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Актуальность: в последнее время происходит снижение интереса к истории малой Родины, национальным традициям и обычаям коренных народов Сахалина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3501008"/>
            <a:ext cx="4070239" cy="2924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715404" cy="1928802"/>
          </a:xfrm>
        </p:spPr>
        <p:txBody>
          <a:bodyPr>
            <a:normAutofit/>
          </a:bodyPr>
          <a:lstStyle/>
          <a:p>
            <a:pPr algn="ctr"/>
            <a:r>
              <a:rPr lang="ru-RU" sz="3000" i="1" dirty="0" err="1" smtClean="0">
                <a:solidFill>
                  <a:schemeClr val="tx1"/>
                </a:solidFill>
              </a:rPr>
              <a:t>Айны</a:t>
            </a:r>
            <a:r>
              <a:rPr lang="ru-RU" sz="3000" i="1" dirty="0" smtClean="0">
                <a:solidFill>
                  <a:schemeClr val="tx1"/>
                </a:solidFill>
              </a:rPr>
              <a:t> практически никогда не  болели цингой, потому что ели много плодов содержащих витамин С</a:t>
            </a:r>
            <a:endParaRPr lang="ru-RU" sz="3000" i="1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морош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556792"/>
            <a:ext cx="2895600" cy="4500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1357290" y="6488668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Морошка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072330" y="6500834"/>
            <a:ext cx="20716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Шиповник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0" name="Picture 2" descr="C:\Users\Евгений\Desktop\коренные народы\шиповни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6" y="1500174"/>
            <a:ext cx="3357554" cy="45931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3" descr="C:\Users\Евгений\Desktop\коренные народы\брусник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2000240"/>
            <a:ext cx="2928958" cy="4500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4214810" y="6488668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Брусника</a:t>
            </a:r>
            <a:endParaRPr lang="ru-RU" dirty="0"/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715404" cy="857256"/>
          </a:xfrm>
        </p:spPr>
        <p:txBody>
          <a:bodyPr>
            <a:normAutofit/>
          </a:bodyPr>
          <a:lstStyle/>
          <a:p>
            <a:pPr algn="ctr"/>
            <a:r>
              <a:rPr lang="ru-RU" sz="3000" i="1" dirty="0" smtClean="0">
                <a:solidFill>
                  <a:schemeClr val="tx1"/>
                </a:solidFill>
              </a:rPr>
              <a:t>   Плоды, которые употребляют </a:t>
            </a:r>
            <a:r>
              <a:rPr lang="ru-RU" sz="3000" i="1" dirty="0" err="1" smtClean="0">
                <a:solidFill>
                  <a:schemeClr val="tx1"/>
                </a:solidFill>
              </a:rPr>
              <a:t>айны</a:t>
            </a:r>
            <a:r>
              <a:rPr lang="ru-RU" sz="3000" i="1" dirty="0" smtClean="0">
                <a:solidFill>
                  <a:schemeClr val="tx1"/>
                </a:solidFill>
              </a:rPr>
              <a:t> в пищу</a:t>
            </a:r>
            <a:endParaRPr lang="ru-RU" sz="3000" i="1" dirty="0">
              <a:solidFill>
                <a:schemeClr val="tx1"/>
              </a:solidFill>
            </a:endParaRPr>
          </a:p>
        </p:txBody>
      </p:sp>
      <p:pic>
        <p:nvPicPr>
          <p:cNvPr id="5124" name="Picture 4" descr="C:\Users\Евгений\Desktop\коренные народы\голуби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785794"/>
            <a:ext cx="3093740" cy="4786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1071538" y="6000768"/>
            <a:ext cx="235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Малина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714744" y="6072206"/>
            <a:ext cx="3000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Рябина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715140" y="5857892"/>
            <a:ext cx="3000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Голубика</a:t>
            </a:r>
            <a:endParaRPr lang="ru-RU" dirty="0"/>
          </a:p>
        </p:txBody>
      </p:sp>
      <p:pic>
        <p:nvPicPr>
          <p:cNvPr id="11" name="Picture 2" descr="C:\Users\Евгений\Desktop\коренные народы\малин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1418" y="1500174"/>
            <a:ext cx="2839352" cy="46651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 descr="C:\Users\Евгений\Desktop\коренные народы\рябин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40" y="1142984"/>
            <a:ext cx="2928957" cy="49120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786842" cy="1857364"/>
          </a:xfrm>
        </p:spPr>
        <p:txBody>
          <a:bodyPr>
            <a:noAutofit/>
          </a:bodyPr>
          <a:lstStyle/>
          <a:p>
            <a:pPr algn="ctr"/>
            <a:r>
              <a:rPr lang="ru-RU" sz="3000" i="1" dirty="0" smtClean="0">
                <a:solidFill>
                  <a:schemeClr val="tx1"/>
                </a:solidFill>
              </a:rPr>
              <a:t>Национальные праздники позволяют сохранить этнический фольклор, передать знания и навыки молодым, рассказать гостям праздника о своей истории и культуре</a:t>
            </a:r>
            <a:endParaRPr lang="ru-RU" sz="3000" i="1" dirty="0">
              <a:solidFill>
                <a:schemeClr val="tx1"/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1988840"/>
            <a:ext cx="4089794" cy="3230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2708920"/>
            <a:ext cx="3816424" cy="32175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501008"/>
            <a:ext cx="3600400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i="1" dirty="0" smtClean="0">
                <a:solidFill>
                  <a:schemeClr val="tx1"/>
                </a:solidFill>
              </a:rPr>
              <a:t>Литература:</a:t>
            </a:r>
            <a:endParaRPr lang="ru-RU" sz="2800" i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lvl="0"/>
            <a:r>
              <a:rPr lang="en-US" b="1" u="sng" dirty="0" smtClean="0">
                <a:hlinkClick r:id="rId2"/>
              </a:rPr>
              <a:t>http</a:t>
            </a:r>
            <a:r>
              <a:rPr lang="ru-RU" b="1" u="sng" dirty="0" smtClean="0">
                <a:hlinkClick r:id="rId2"/>
              </a:rPr>
              <a:t>://</a:t>
            </a:r>
            <a:r>
              <a:rPr lang="en-US" b="1" u="sng" dirty="0" err="1" smtClean="0">
                <a:hlinkClick r:id="rId2"/>
              </a:rPr>
              <a:t>i</a:t>
            </a:r>
            <a:r>
              <a:rPr lang="ru-RU" b="1" u="sng" dirty="0" smtClean="0">
                <a:hlinkClick r:id="rId2"/>
              </a:rPr>
              <a:t>.</a:t>
            </a:r>
            <a:r>
              <a:rPr lang="en-US" b="1" u="sng" dirty="0" err="1" smtClean="0">
                <a:hlinkClick r:id="rId2"/>
              </a:rPr>
              <a:t>sakh</a:t>
            </a:r>
            <a:r>
              <a:rPr lang="ru-RU" b="1" u="sng" dirty="0" smtClean="0">
                <a:hlinkClick r:id="rId2"/>
              </a:rPr>
              <a:t>.</a:t>
            </a:r>
            <a:r>
              <a:rPr lang="en-US" b="1" u="sng" dirty="0" smtClean="0">
                <a:hlinkClick r:id="rId2"/>
              </a:rPr>
              <a:t>com</a:t>
            </a:r>
            <a:r>
              <a:rPr lang="ru-RU" b="1" u="sng" dirty="0" smtClean="0">
                <a:hlinkClick r:id="rId2"/>
              </a:rPr>
              <a:t>/</a:t>
            </a:r>
            <a:r>
              <a:rPr lang="en-US" b="1" u="sng" dirty="0" smtClean="0">
                <a:hlinkClick r:id="rId2"/>
              </a:rPr>
              <a:t>info</a:t>
            </a:r>
            <a:r>
              <a:rPr lang="ru-RU" b="1" u="sng" dirty="0" smtClean="0">
                <a:hlinkClick r:id="rId2"/>
              </a:rPr>
              <a:t>/</a:t>
            </a:r>
            <a:r>
              <a:rPr lang="en-US" b="1" u="sng" dirty="0" smtClean="0">
                <a:hlinkClick r:id="rId2"/>
              </a:rPr>
              <a:t>p</a:t>
            </a:r>
            <a:r>
              <a:rPr lang="ru-RU" b="1" u="sng" dirty="0" smtClean="0">
                <a:hlinkClick r:id="rId2"/>
              </a:rPr>
              <a:t>/</a:t>
            </a:r>
            <a:r>
              <a:rPr lang="en-US" b="1" u="sng" dirty="0" smtClean="0">
                <a:hlinkClick r:id="rId2"/>
              </a:rPr>
              <a:t>photos</a:t>
            </a:r>
            <a:r>
              <a:rPr lang="ru-RU" b="1" u="sng" dirty="0" smtClean="0">
                <a:hlinkClick r:id="rId2"/>
              </a:rPr>
              <a:t>/71/71779/</a:t>
            </a:r>
            <a:r>
              <a:rPr lang="en-US" b="1" u="sng" dirty="0" smtClean="0">
                <a:hlinkClick r:id="rId2"/>
              </a:rPr>
              <a:t>f</a:t>
            </a:r>
            <a:r>
              <a:rPr lang="ru-RU" b="1" u="sng" dirty="0" smtClean="0">
                <a:hlinkClick r:id="rId2"/>
              </a:rPr>
              <a:t>432</a:t>
            </a:r>
            <a:r>
              <a:rPr lang="en-US" b="1" u="sng" dirty="0" err="1" smtClean="0">
                <a:hlinkClick r:id="rId2"/>
              </a:rPr>
              <a:t>faffc</a:t>
            </a:r>
            <a:r>
              <a:rPr lang="ru-RU" b="1" u="sng" dirty="0" smtClean="0">
                <a:hlinkClick r:id="rId2"/>
              </a:rPr>
              <a:t>2</a:t>
            </a:r>
            <a:r>
              <a:rPr lang="en-US" b="1" u="sng" dirty="0" smtClean="0">
                <a:hlinkClick r:id="rId2"/>
              </a:rPr>
              <a:t>e</a:t>
            </a:r>
            <a:r>
              <a:rPr lang="ru-RU" b="1" u="sng" dirty="0" smtClean="0">
                <a:hlinkClick r:id="rId2"/>
              </a:rPr>
              <a:t>.</a:t>
            </a:r>
            <a:r>
              <a:rPr lang="en-US" b="1" u="sng" dirty="0" smtClean="0">
                <a:hlinkClick r:id="rId2"/>
              </a:rPr>
              <a:t>jpg</a:t>
            </a:r>
            <a:r>
              <a:rPr lang="ru-RU" b="1" dirty="0" smtClean="0"/>
              <a:t>  </a:t>
            </a:r>
            <a:endParaRPr lang="ru-RU" dirty="0" smtClean="0"/>
          </a:p>
          <a:p>
            <a:pPr lvl="0"/>
            <a:r>
              <a:rPr lang="en-US" b="1" u="sng" dirty="0" smtClean="0">
                <a:hlinkClick r:id="rId3"/>
              </a:rPr>
              <a:t>http</a:t>
            </a:r>
            <a:r>
              <a:rPr lang="ru-RU" b="1" u="sng" dirty="0" smtClean="0">
                <a:hlinkClick r:id="rId3"/>
              </a:rPr>
              <a:t>://</a:t>
            </a:r>
            <a:r>
              <a:rPr lang="en-US" b="1" u="sng" dirty="0" smtClean="0">
                <a:hlinkClick r:id="rId3"/>
              </a:rPr>
              <a:t>www</a:t>
            </a:r>
            <a:r>
              <a:rPr lang="ru-RU" b="1" u="sng" dirty="0" smtClean="0">
                <a:hlinkClick r:id="rId3"/>
              </a:rPr>
              <a:t>.</a:t>
            </a:r>
            <a:r>
              <a:rPr lang="en-US" b="1" u="sng" dirty="0" err="1" smtClean="0">
                <a:hlinkClick r:id="rId3"/>
              </a:rPr>
              <a:t>adm</a:t>
            </a:r>
            <a:r>
              <a:rPr lang="ru-RU" b="1" u="sng" dirty="0" smtClean="0">
                <a:hlinkClick r:id="rId3"/>
              </a:rPr>
              <a:t>.</a:t>
            </a:r>
            <a:r>
              <a:rPr lang="en-US" b="1" u="sng" dirty="0" err="1" smtClean="0">
                <a:hlinkClick r:id="rId3"/>
              </a:rPr>
              <a:t>sakhalin</a:t>
            </a:r>
            <a:r>
              <a:rPr lang="ru-RU" b="1" u="sng" dirty="0" smtClean="0">
                <a:hlinkClick r:id="rId3"/>
              </a:rPr>
              <a:t>.</a:t>
            </a:r>
            <a:r>
              <a:rPr lang="en-US" b="1" u="sng" dirty="0" err="1" smtClean="0">
                <a:hlinkClick r:id="rId3"/>
              </a:rPr>
              <a:t>ru</a:t>
            </a:r>
            <a:r>
              <a:rPr lang="ru-RU" b="1" u="sng" dirty="0" smtClean="0">
                <a:hlinkClick r:id="rId3"/>
              </a:rPr>
              <a:t>/</a:t>
            </a:r>
            <a:r>
              <a:rPr lang="en-US" b="1" u="sng" dirty="0" smtClean="0">
                <a:hlinkClick r:id="rId3"/>
              </a:rPr>
              <a:t>index</a:t>
            </a:r>
            <a:r>
              <a:rPr lang="ru-RU" b="1" u="sng" dirty="0" smtClean="0">
                <a:hlinkClick r:id="rId3"/>
              </a:rPr>
              <a:t>.</a:t>
            </a:r>
            <a:r>
              <a:rPr lang="en-US" b="1" u="sng" dirty="0" err="1" smtClean="0">
                <a:hlinkClick r:id="rId3"/>
              </a:rPr>
              <a:t>php</a:t>
            </a:r>
            <a:r>
              <a:rPr lang="ru-RU" b="1" u="sng" dirty="0" smtClean="0">
                <a:hlinkClick r:id="rId3"/>
              </a:rPr>
              <a:t>?</a:t>
            </a:r>
            <a:r>
              <a:rPr lang="en-US" b="1" u="sng" dirty="0" smtClean="0">
                <a:hlinkClick r:id="rId3"/>
              </a:rPr>
              <a:t>id</a:t>
            </a:r>
            <a:r>
              <a:rPr lang="ru-RU" b="1" u="sng" dirty="0" smtClean="0">
                <a:hlinkClick r:id="rId3"/>
              </a:rPr>
              <a:t>=353</a:t>
            </a:r>
            <a:r>
              <a:rPr lang="ru-RU" b="1" dirty="0" smtClean="0"/>
              <a:t> </a:t>
            </a:r>
            <a:endParaRPr lang="ru-RU" dirty="0" smtClean="0"/>
          </a:p>
          <a:p>
            <a:pPr lvl="0"/>
            <a:r>
              <a:rPr lang="en-US" b="1" u="sng" dirty="0" smtClean="0">
                <a:hlinkClick r:id="rId4"/>
              </a:rPr>
              <a:t>http://sakhalinmuseum.ru/expo_5.php</a:t>
            </a:r>
            <a:r>
              <a:rPr lang="ru-RU" b="1" dirty="0" smtClean="0"/>
              <a:t> </a:t>
            </a:r>
            <a:endParaRPr lang="ru-RU" dirty="0" smtClean="0"/>
          </a:p>
          <a:p>
            <a:pPr lvl="0"/>
            <a:r>
              <a:rPr lang="en-US" b="1" u="sng" dirty="0" smtClean="0">
                <a:hlinkClick r:id="rId5"/>
              </a:rPr>
              <a:t>http</a:t>
            </a:r>
            <a:r>
              <a:rPr lang="ru-RU" b="1" u="sng" dirty="0" smtClean="0">
                <a:hlinkClick r:id="rId5"/>
              </a:rPr>
              <a:t>://</a:t>
            </a:r>
            <a:r>
              <a:rPr lang="en-US" b="1" u="sng" dirty="0" smtClean="0">
                <a:hlinkClick r:id="rId5"/>
              </a:rPr>
              <a:t>www</a:t>
            </a:r>
            <a:r>
              <a:rPr lang="ru-RU" b="1" u="sng" dirty="0" smtClean="0">
                <a:hlinkClick r:id="rId5"/>
              </a:rPr>
              <a:t>.</a:t>
            </a:r>
            <a:r>
              <a:rPr lang="en-US" b="1" u="sng" dirty="0" err="1" smtClean="0">
                <a:hlinkClick r:id="rId5"/>
              </a:rPr>
              <a:t>svevlad</a:t>
            </a:r>
            <a:r>
              <a:rPr lang="ru-RU" b="1" u="sng" dirty="0" smtClean="0">
                <a:hlinkClick r:id="rId5"/>
              </a:rPr>
              <a:t>.</a:t>
            </a:r>
            <a:r>
              <a:rPr lang="en-US" b="1" u="sng" dirty="0" smtClean="0">
                <a:hlinkClick r:id="rId5"/>
              </a:rPr>
              <a:t>org</a:t>
            </a:r>
            <a:r>
              <a:rPr lang="ru-RU" b="1" u="sng" dirty="0" smtClean="0">
                <a:hlinkClick r:id="rId5"/>
              </a:rPr>
              <a:t>.</a:t>
            </a:r>
            <a:r>
              <a:rPr lang="en-US" b="1" u="sng" dirty="0" err="1" smtClean="0">
                <a:hlinkClick r:id="rId5"/>
              </a:rPr>
              <a:t>rs</a:t>
            </a:r>
            <a:r>
              <a:rPr lang="ru-RU" b="1" u="sng" dirty="0" smtClean="0">
                <a:hlinkClick r:id="rId5"/>
              </a:rPr>
              <a:t>/</a:t>
            </a:r>
            <a:r>
              <a:rPr lang="en-US" b="1" u="sng" dirty="0" err="1" smtClean="0">
                <a:hlinkClick r:id="rId5"/>
              </a:rPr>
              <a:t>knjige</a:t>
            </a:r>
            <a:r>
              <a:rPr lang="ru-RU" b="1" u="sng" dirty="0" smtClean="0">
                <a:hlinkClick r:id="rId5"/>
              </a:rPr>
              <a:t>_</a:t>
            </a:r>
            <a:r>
              <a:rPr lang="en-US" b="1" u="sng" dirty="0" smtClean="0">
                <a:hlinkClick r:id="rId5"/>
              </a:rPr>
              <a:t>files</a:t>
            </a:r>
            <a:r>
              <a:rPr lang="ru-RU" b="1" u="sng" dirty="0" smtClean="0">
                <a:hlinkClick r:id="rId5"/>
              </a:rPr>
              <a:t>/</a:t>
            </a:r>
            <a:r>
              <a:rPr lang="en-US" b="1" u="sng" dirty="0" err="1" smtClean="0">
                <a:hlinkClick r:id="rId5"/>
              </a:rPr>
              <a:t>detalj</a:t>
            </a:r>
            <a:r>
              <a:rPr lang="ru-RU" b="1" u="sng" dirty="0" smtClean="0">
                <a:hlinkClick r:id="rId5"/>
              </a:rPr>
              <a:t>.</a:t>
            </a:r>
            <a:r>
              <a:rPr lang="en-US" b="1" u="sng" dirty="0" smtClean="0">
                <a:hlinkClick r:id="rId5"/>
              </a:rPr>
              <a:t>gif</a:t>
            </a:r>
            <a:r>
              <a:rPr lang="ru-RU" b="1" dirty="0" smtClean="0"/>
              <a:t> </a:t>
            </a:r>
            <a:endParaRPr lang="ru-RU" dirty="0" smtClean="0"/>
          </a:p>
          <a:p>
            <a:pPr lvl="0"/>
            <a:r>
              <a:rPr lang="en-US" b="1" u="sng" dirty="0" smtClean="0">
                <a:hlinkClick r:id="rId6"/>
              </a:rPr>
              <a:t>http</a:t>
            </a:r>
            <a:r>
              <a:rPr lang="ru-RU" b="1" u="sng" dirty="0" smtClean="0">
                <a:hlinkClick r:id="rId6"/>
              </a:rPr>
              <a:t>://</a:t>
            </a:r>
            <a:r>
              <a:rPr lang="en-US" b="1" u="sng" dirty="0" smtClean="0">
                <a:hlinkClick r:id="rId6"/>
              </a:rPr>
              <a:t>www</a:t>
            </a:r>
            <a:r>
              <a:rPr lang="ru-RU" b="1" u="sng" dirty="0" smtClean="0">
                <a:hlinkClick r:id="rId6"/>
              </a:rPr>
              <a:t>.</a:t>
            </a:r>
            <a:r>
              <a:rPr lang="en-US" b="1" u="sng" dirty="0" err="1" smtClean="0">
                <a:hlinkClick r:id="rId6"/>
              </a:rPr>
              <a:t>svevlad</a:t>
            </a:r>
            <a:r>
              <a:rPr lang="ru-RU" b="1" u="sng" dirty="0" smtClean="0">
                <a:hlinkClick r:id="rId6"/>
              </a:rPr>
              <a:t>.</a:t>
            </a:r>
            <a:r>
              <a:rPr lang="en-US" b="1" u="sng" dirty="0" smtClean="0">
                <a:hlinkClick r:id="rId6"/>
              </a:rPr>
              <a:t>org</a:t>
            </a:r>
            <a:r>
              <a:rPr lang="ru-RU" b="1" u="sng" dirty="0" smtClean="0">
                <a:hlinkClick r:id="rId6"/>
              </a:rPr>
              <a:t>.</a:t>
            </a:r>
            <a:r>
              <a:rPr lang="en-US" b="1" u="sng" dirty="0" err="1" smtClean="0">
                <a:hlinkClick r:id="rId6"/>
              </a:rPr>
              <a:t>rs</a:t>
            </a:r>
            <a:r>
              <a:rPr lang="ru-RU" b="1" u="sng" dirty="0" smtClean="0">
                <a:hlinkClick r:id="rId6"/>
              </a:rPr>
              <a:t>/</a:t>
            </a:r>
            <a:r>
              <a:rPr lang="en-US" b="1" u="sng" dirty="0" err="1" smtClean="0">
                <a:hlinkClick r:id="rId6"/>
              </a:rPr>
              <a:t>knjige</a:t>
            </a:r>
            <a:r>
              <a:rPr lang="ru-RU" b="1" u="sng" dirty="0" smtClean="0">
                <a:hlinkClick r:id="rId6"/>
              </a:rPr>
              <a:t>_</a:t>
            </a:r>
            <a:r>
              <a:rPr lang="en-US" b="1" u="sng" dirty="0" smtClean="0">
                <a:hlinkClick r:id="rId6"/>
              </a:rPr>
              <a:t>files</a:t>
            </a:r>
            <a:r>
              <a:rPr lang="ru-RU" b="1" u="sng" dirty="0" smtClean="0">
                <a:hlinkClick r:id="rId6"/>
              </a:rPr>
              <a:t>/</a:t>
            </a:r>
            <a:r>
              <a:rPr lang="en-US" b="1" u="sng" dirty="0" err="1" smtClean="0">
                <a:hlinkClick r:id="rId6"/>
              </a:rPr>
              <a:t>ajni</a:t>
            </a:r>
            <a:r>
              <a:rPr lang="ru-RU" b="1" u="sng" dirty="0" smtClean="0">
                <a:hlinkClick r:id="rId6"/>
              </a:rPr>
              <a:t>.</a:t>
            </a:r>
            <a:r>
              <a:rPr lang="en-US" b="1" u="sng" dirty="0" smtClean="0">
                <a:hlinkClick r:id="rId6"/>
              </a:rPr>
              <a:t>gif</a:t>
            </a:r>
            <a:r>
              <a:rPr lang="ru-RU" b="1" dirty="0" smtClean="0"/>
              <a:t> </a:t>
            </a:r>
            <a:endParaRPr lang="ru-RU" dirty="0" smtClean="0"/>
          </a:p>
          <a:p>
            <a:r>
              <a:rPr lang="ru-RU" b="1" dirty="0" smtClean="0"/>
              <a:t> </a:t>
            </a:r>
            <a:r>
              <a:rPr lang="en-US" b="1" dirty="0" smtClean="0"/>
              <a:t>http </a:t>
            </a:r>
            <a:r>
              <a:rPr lang="en-US" b="1" u="sng" dirty="0" smtClean="0">
                <a:hlinkClick r:id="rId7"/>
              </a:rPr>
              <a:t>://sakhalinmuseum.ru/</a:t>
            </a:r>
            <a:r>
              <a:rPr lang="en-US" b="1" u="sng" dirty="0" err="1" smtClean="0">
                <a:hlinkClick r:id="rId7"/>
              </a:rPr>
              <a:t>uimg</a:t>
            </a:r>
            <a:r>
              <a:rPr lang="en-US" b="1" u="sng" dirty="0" smtClean="0">
                <a:hlinkClick r:id="rId7"/>
              </a:rPr>
              <a:t>/7a0560457564c220245f9d6bd54d258e.jpg</a:t>
            </a:r>
            <a:r>
              <a:rPr lang="ru-RU" b="1" dirty="0" smtClean="0"/>
              <a:t> </a:t>
            </a:r>
            <a:endParaRPr lang="ru-RU" dirty="0" smtClean="0"/>
          </a:p>
          <a:p>
            <a:pPr lvl="0"/>
            <a:r>
              <a:rPr lang="en-US" b="1" u="sng" dirty="0" smtClean="0">
                <a:hlinkClick r:id="rId8"/>
              </a:rPr>
              <a:t>http://sakhalinmuseum.ru/uimg/371f8342ffcf7e59b1ade339a81c151e.jpg</a:t>
            </a:r>
            <a:r>
              <a:rPr lang="ru-RU" b="1" dirty="0" smtClean="0"/>
              <a:t> </a:t>
            </a:r>
            <a:endParaRPr lang="ru-RU" dirty="0" smtClean="0"/>
          </a:p>
          <a:p>
            <a:pPr lvl="0"/>
            <a:r>
              <a:rPr lang="en-US" b="1" u="sng" dirty="0" smtClean="0">
                <a:hlinkClick r:id="rId9"/>
              </a:rPr>
              <a:t>http://sakhalinmuseum.ru/uimg/b0804e35f066449c46d91a7a671e2553.jpg</a:t>
            </a:r>
            <a:r>
              <a:rPr lang="ru-RU" b="1" dirty="0" smtClean="0"/>
              <a:t> </a:t>
            </a:r>
            <a:endParaRPr lang="ru-RU" dirty="0" smtClean="0"/>
          </a:p>
          <a:p>
            <a:pPr lvl="0"/>
            <a:r>
              <a:rPr lang="en-US" b="1" u="sng" dirty="0" smtClean="0">
                <a:hlinkClick r:id="rId10"/>
              </a:rPr>
              <a:t>http</a:t>
            </a:r>
            <a:r>
              <a:rPr lang="ru-RU" b="1" u="sng" dirty="0" smtClean="0">
                <a:hlinkClick r:id="rId10"/>
              </a:rPr>
              <a:t>://</a:t>
            </a:r>
            <a:r>
              <a:rPr lang="en-US" b="1" u="sng" dirty="0" smtClean="0">
                <a:hlinkClick r:id="rId10"/>
              </a:rPr>
              <a:t>t</a:t>
            </a:r>
            <a:r>
              <a:rPr lang="ru-RU" b="1" u="sng" dirty="0" smtClean="0">
                <a:hlinkClick r:id="rId10"/>
              </a:rPr>
              <a:t>3.</a:t>
            </a:r>
            <a:r>
              <a:rPr lang="en-US" b="1" u="sng" dirty="0" err="1" smtClean="0">
                <a:hlinkClick r:id="rId10"/>
              </a:rPr>
              <a:t>gstatic</a:t>
            </a:r>
            <a:r>
              <a:rPr lang="ru-RU" b="1" u="sng" dirty="0" smtClean="0">
                <a:hlinkClick r:id="rId10"/>
              </a:rPr>
              <a:t>.</a:t>
            </a:r>
            <a:r>
              <a:rPr lang="en-US" b="1" u="sng" dirty="0" smtClean="0">
                <a:hlinkClick r:id="rId10"/>
              </a:rPr>
              <a:t>com</a:t>
            </a:r>
            <a:r>
              <a:rPr lang="ru-RU" b="1" u="sng" dirty="0" smtClean="0">
                <a:hlinkClick r:id="rId10"/>
              </a:rPr>
              <a:t>/</a:t>
            </a:r>
            <a:r>
              <a:rPr lang="en-US" b="1" u="sng" dirty="0" smtClean="0">
                <a:hlinkClick r:id="rId10"/>
              </a:rPr>
              <a:t>images</a:t>
            </a:r>
            <a:r>
              <a:rPr lang="ru-RU" b="1" u="sng" dirty="0" smtClean="0">
                <a:hlinkClick r:id="rId10"/>
              </a:rPr>
              <a:t>?</a:t>
            </a:r>
            <a:r>
              <a:rPr lang="en-US" b="1" u="sng" dirty="0" smtClean="0">
                <a:hlinkClick r:id="rId10"/>
              </a:rPr>
              <a:t>q</a:t>
            </a:r>
            <a:r>
              <a:rPr lang="ru-RU" b="1" u="sng" dirty="0" smtClean="0">
                <a:hlinkClick r:id="rId10"/>
              </a:rPr>
              <a:t>=</a:t>
            </a:r>
            <a:r>
              <a:rPr lang="en-US" b="1" u="sng" dirty="0" err="1" smtClean="0">
                <a:hlinkClick r:id="rId10"/>
              </a:rPr>
              <a:t>tbn</a:t>
            </a:r>
            <a:r>
              <a:rPr lang="ru-RU" b="1" u="sng" dirty="0" smtClean="0">
                <a:hlinkClick r:id="rId10"/>
              </a:rPr>
              <a:t>:</a:t>
            </a:r>
            <a:r>
              <a:rPr lang="en-US" b="1" u="sng" dirty="0" err="1" smtClean="0">
                <a:hlinkClick r:id="rId10"/>
              </a:rPr>
              <a:t>ANd</a:t>
            </a:r>
            <a:r>
              <a:rPr lang="ru-RU" b="1" u="sng" dirty="0" smtClean="0">
                <a:hlinkClick r:id="rId10"/>
              </a:rPr>
              <a:t>9</a:t>
            </a:r>
            <a:r>
              <a:rPr lang="en-US" b="1" u="sng" dirty="0" err="1" smtClean="0">
                <a:hlinkClick r:id="rId10"/>
              </a:rPr>
              <a:t>GcQRR</a:t>
            </a:r>
            <a:r>
              <a:rPr lang="ru-RU" b="1" u="sng" dirty="0" smtClean="0">
                <a:hlinkClick r:id="rId10"/>
              </a:rPr>
              <a:t>5</a:t>
            </a:r>
            <a:r>
              <a:rPr lang="en-US" b="1" u="sng" dirty="0" err="1" smtClean="0">
                <a:hlinkClick r:id="rId10"/>
              </a:rPr>
              <a:t>EiGv</a:t>
            </a:r>
            <a:r>
              <a:rPr lang="ru-RU" b="1" u="sng" dirty="0" smtClean="0">
                <a:hlinkClick r:id="rId10"/>
              </a:rPr>
              <a:t>8</a:t>
            </a:r>
            <a:r>
              <a:rPr lang="en-US" b="1" u="sng" dirty="0" err="1" smtClean="0">
                <a:hlinkClick r:id="rId10"/>
              </a:rPr>
              <a:t>iUCBn</a:t>
            </a:r>
            <a:r>
              <a:rPr lang="ru-RU" b="1" u="sng" dirty="0" smtClean="0">
                <a:hlinkClick r:id="rId10"/>
              </a:rPr>
              <a:t>8-</a:t>
            </a:r>
            <a:r>
              <a:rPr lang="en-US" b="1" u="sng" dirty="0" err="1" smtClean="0">
                <a:hlinkClick r:id="rId10"/>
              </a:rPr>
              <a:t>XUOhyAiG</a:t>
            </a:r>
            <a:r>
              <a:rPr lang="ru-RU" b="1" u="sng" dirty="0" smtClean="0">
                <a:hlinkClick r:id="rId10"/>
              </a:rPr>
              <a:t>9</a:t>
            </a:r>
            <a:r>
              <a:rPr lang="en-US" b="1" u="sng" dirty="0" err="1" smtClean="0">
                <a:hlinkClick r:id="rId10"/>
              </a:rPr>
              <a:t>lShjz</a:t>
            </a:r>
            <a:r>
              <a:rPr lang="ru-RU" b="1" u="sng" dirty="0" smtClean="0">
                <a:hlinkClick r:id="rId10"/>
              </a:rPr>
              <a:t>1</a:t>
            </a:r>
            <a:r>
              <a:rPr lang="en-US" b="1" u="sng" dirty="0" err="1" smtClean="0">
                <a:hlinkClick r:id="rId10"/>
              </a:rPr>
              <a:t>oDl</a:t>
            </a:r>
            <a:r>
              <a:rPr lang="ru-RU" b="1" u="sng" dirty="0" smtClean="0">
                <a:hlinkClick r:id="rId10"/>
              </a:rPr>
              <a:t>3</a:t>
            </a:r>
            <a:r>
              <a:rPr lang="en-US" b="1" u="sng" dirty="0" err="1" smtClean="0">
                <a:hlinkClick r:id="rId10"/>
              </a:rPr>
              <a:t>MixZY</a:t>
            </a:r>
            <a:r>
              <a:rPr lang="ru-RU" b="1" u="sng" dirty="0" smtClean="0">
                <a:hlinkClick r:id="rId10"/>
              </a:rPr>
              <a:t>0</a:t>
            </a:r>
            <a:r>
              <a:rPr lang="en-US" b="1" u="sng" dirty="0" smtClean="0">
                <a:hlinkClick r:id="rId10"/>
              </a:rPr>
              <a:t>SOJ</a:t>
            </a:r>
            <a:r>
              <a:rPr lang="ru-RU" b="1" u="sng" dirty="0" smtClean="0">
                <a:hlinkClick r:id="rId10"/>
              </a:rPr>
              <a:t>_</a:t>
            </a:r>
            <a:r>
              <a:rPr lang="en-US" b="1" u="sng" dirty="0" err="1" smtClean="0">
                <a:hlinkClick r:id="rId10"/>
              </a:rPr>
              <a:t>dYQNB</a:t>
            </a:r>
            <a:r>
              <a:rPr lang="ru-RU" b="1" dirty="0" smtClean="0"/>
              <a:t> – фото оленя</a:t>
            </a:r>
            <a:endParaRPr lang="ru-RU" dirty="0" smtClean="0"/>
          </a:p>
          <a:p>
            <a:pPr lvl="0"/>
            <a:r>
              <a:rPr lang="en-US" b="1" u="sng" dirty="0" smtClean="0">
                <a:hlinkClick r:id="rId11"/>
              </a:rPr>
              <a:t>http</a:t>
            </a:r>
            <a:r>
              <a:rPr lang="ru-RU" b="1" u="sng" dirty="0" smtClean="0">
                <a:hlinkClick r:id="rId11"/>
              </a:rPr>
              <a:t>://</a:t>
            </a:r>
            <a:r>
              <a:rPr lang="en-US" b="1" u="sng" dirty="0" err="1" smtClean="0">
                <a:hlinkClick r:id="rId11"/>
              </a:rPr>
              <a:t>wowanwowanych</a:t>
            </a:r>
            <a:r>
              <a:rPr lang="ru-RU" b="1" u="sng" dirty="0" smtClean="0">
                <a:hlinkClick r:id="rId11"/>
              </a:rPr>
              <a:t>.</a:t>
            </a:r>
            <a:r>
              <a:rPr lang="en-US" b="1" u="sng" dirty="0" smtClean="0">
                <a:hlinkClick r:id="rId11"/>
              </a:rPr>
              <a:t>files</a:t>
            </a:r>
            <a:r>
              <a:rPr lang="ru-RU" b="1" u="sng" dirty="0" smtClean="0">
                <a:hlinkClick r:id="rId11"/>
              </a:rPr>
              <a:t>.</a:t>
            </a:r>
            <a:r>
              <a:rPr lang="en-US" b="1" u="sng" dirty="0" err="1" smtClean="0">
                <a:hlinkClick r:id="rId11"/>
              </a:rPr>
              <a:t>wordpress</a:t>
            </a:r>
            <a:r>
              <a:rPr lang="ru-RU" b="1" u="sng" dirty="0" smtClean="0">
                <a:hlinkClick r:id="rId11"/>
              </a:rPr>
              <a:t>.</a:t>
            </a:r>
            <a:r>
              <a:rPr lang="en-US" b="1" u="sng" dirty="0" smtClean="0">
                <a:hlinkClick r:id="rId11"/>
              </a:rPr>
              <a:t>com</a:t>
            </a:r>
            <a:r>
              <a:rPr lang="ru-RU" b="1" u="sng" dirty="0" smtClean="0">
                <a:hlinkClick r:id="rId11"/>
              </a:rPr>
              <a:t>/2012/01/</a:t>
            </a:r>
            <a:r>
              <a:rPr lang="en-US" b="1" u="sng" dirty="0" smtClean="0">
                <a:hlinkClick r:id="rId11"/>
              </a:rPr>
              <a:t>image</a:t>
            </a:r>
            <a:r>
              <a:rPr lang="ru-RU" b="1" u="sng" dirty="0" smtClean="0">
                <a:hlinkClick r:id="rId11"/>
              </a:rPr>
              <a:t>016.</a:t>
            </a:r>
            <a:r>
              <a:rPr lang="en-US" b="1" u="sng" dirty="0" smtClean="0">
                <a:hlinkClick r:id="rId11"/>
              </a:rPr>
              <a:t>jpg</a:t>
            </a:r>
            <a:r>
              <a:rPr lang="ru-RU" b="1" u="sng" dirty="0" smtClean="0">
                <a:hlinkClick r:id="rId11"/>
              </a:rPr>
              <a:t>?</a:t>
            </a:r>
            <a:r>
              <a:rPr lang="en-US" b="1" u="sng" dirty="0" smtClean="0">
                <a:hlinkClick r:id="rId11"/>
              </a:rPr>
              <a:t>w</a:t>
            </a:r>
            <a:r>
              <a:rPr lang="ru-RU" b="1" u="sng" dirty="0" smtClean="0">
                <a:hlinkClick r:id="rId11"/>
              </a:rPr>
              <a:t>=630</a:t>
            </a:r>
            <a:r>
              <a:rPr lang="ru-RU" b="1" dirty="0" smtClean="0"/>
              <a:t> – </a:t>
            </a:r>
            <a:r>
              <a:rPr lang="ru-RU" b="1" dirty="0" err="1" smtClean="0"/>
              <a:t>айны</a:t>
            </a:r>
            <a:r>
              <a:rPr lang="ru-RU" b="1" dirty="0" smtClean="0"/>
              <a:t> во время празднования медвежьего праздника</a:t>
            </a:r>
            <a:endParaRPr lang="ru-RU" dirty="0" smtClean="0"/>
          </a:p>
          <a:p>
            <a:pPr lvl="0"/>
            <a:r>
              <a:rPr lang="ru-RU" b="1" u="sng" dirty="0" smtClean="0">
                <a:hlinkClick r:id="rId12"/>
              </a:rPr>
              <a:t>http://vokrugsveta.com/body/zemla/ayny/ay_11.gif</a:t>
            </a:r>
            <a:endParaRPr lang="ru-RU" dirty="0" smtClean="0"/>
          </a:p>
          <a:p>
            <a:pPr lvl="0"/>
            <a:r>
              <a:rPr lang="ru-RU" b="1" u="sng" dirty="0" smtClean="0">
                <a:hlinkClick r:id="rId13"/>
              </a:rPr>
              <a:t>http://vokrugsveta.com/body/zemla/ayny/ay_13.jpg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00438"/>
            <a:ext cx="9144000" cy="3500438"/>
          </a:xfrm>
        </p:spPr>
        <p:txBody>
          <a:bodyPr>
            <a:normAutofit/>
          </a:bodyPr>
          <a:lstStyle/>
          <a:p>
            <a:r>
              <a:rPr lang="ru-RU" b="1" i="1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88640"/>
            <a:ext cx="8136904" cy="5544616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12000" i="1" dirty="0" smtClean="0"/>
              <a:t>Цель исследования: </a:t>
            </a:r>
          </a:p>
          <a:p>
            <a:r>
              <a:rPr lang="ru-RU" sz="9600" dirty="0" smtClean="0"/>
              <a:t>узнать особенности  жизни и быта коренных жителей Сахалина</a:t>
            </a:r>
          </a:p>
          <a:p>
            <a:pPr>
              <a:buNone/>
            </a:pPr>
            <a:endParaRPr lang="ru-RU" sz="4800" dirty="0" smtClean="0"/>
          </a:p>
          <a:p>
            <a:pPr>
              <a:buNone/>
            </a:pPr>
            <a:r>
              <a:rPr lang="ru-RU" sz="12000" i="1" dirty="0" smtClean="0"/>
              <a:t>Задачи:</a:t>
            </a:r>
          </a:p>
          <a:p>
            <a:r>
              <a:rPr lang="ru-RU" sz="9600" dirty="0" smtClean="0"/>
              <a:t>привлечь внимание и повысить интерес к вопросу о коренных жителях Сахалина – </a:t>
            </a:r>
            <a:r>
              <a:rPr lang="ru-RU" sz="9600" dirty="0" err="1" smtClean="0"/>
              <a:t>айнах</a:t>
            </a:r>
            <a:endParaRPr lang="ru-RU" sz="9600" dirty="0" smtClean="0"/>
          </a:p>
          <a:p>
            <a:r>
              <a:rPr lang="ru-RU" sz="9600" dirty="0" smtClean="0"/>
              <a:t>изучить историю появления </a:t>
            </a:r>
            <a:r>
              <a:rPr lang="ru-RU" sz="9600" dirty="0" err="1" smtClean="0"/>
              <a:t>айнов</a:t>
            </a:r>
            <a:r>
              <a:rPr lang="ru-RU" sz="9600" dirty="0" smtClean="0"/>
              <a:t> на Сахалине</a:t>
            </a:r>
          </a:p>
          <a:p>
            <a:r>
              <a:rPr lang="ru-RU" sz="9600" dirty="0" smtClean="0"/>
              <a:t>выяснить особенности быта коренных жителей Сахалина </a:t>
            </a:r>
          </a:p>
          <a:p>
            <a:pPr>
              <a:buNone/>
            </a:pPr>
            <a:endParaRPr lang="ru-RU" sz="9200" i="1" dirty="0" smtClean="0"/>
          </a:p>
          <a:p>
            <a:pPr>
              <a:buNone/>
            </a:pPr>
            <a:r>
              <a:rPr lang="ru-RU" sz="12000" i="1" dirty="0" smtClean="0"/>
              <a:t>Методы: </a:t>
            </a:r>
          </a:p>
          <a:p>
            <a:r>
              <a:rPr lang="ru-RU" sz="9600" dirty="0" smtClean="0"/>
              <a:t>информационный поиск, анализ информации</a:t>
            </a:r>
          </a:p>
          <a:p>
            <a:pPr>
              <a:buNone/>
            </a:pPr>
            <a:r>
              <a:rPr lang="ru-RU" sz="7100" dirty="0" smtClean="0">
                <a:effectLst>
                  <a:reflection blurRad="12700" stA="48000" endA="300" endPos="55000" dir="5400000" sy="-90000" algn="bl" rotWithShape="0"/>
                </a:effectLst>
                <a:latin typeface="Gabriola" pitchFamily="82" charset="0"/>
              </a:rPr>
              <a:t/>
            </a:r>
            <a:br>
              <a:rPr lang="ru-RU" sz="7100" dirty="0" smtClean="0">
                <a:effectLst>
                  <a:reflection blurRad="12700" stA="48000" endA="300" endPos="55000" dir="5400000" sy="-90000" algn="bl" rotWithShape="0"/>
                </a:effectLst>
                <a:latin typeface="Gabriola" pitchFamily="82" charset="0"/>
              </a:rPr>
            </a:br>
            <a:endParaRPr lang="ru-RU" sz="7100" dirty="0" smtClean="0">
              <a:latin typeface="Gabriola" pitchFamily="82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632848" cy="3672408"/>
          </a:xfrm>
          <a:effectLst/>
        </p:spPr>
        <p:txBody>
          <a:bodyPr>
            <a:normAutofit/>
          </a:bodyPr>
          <a:lstStyle/>
          <a:p>
            <a:r>
              <a:rPr lang="ru-RU" sz="3000" b="1" i="1" dirty="0" smtClean="0">
                <a:solidFill>
                  <a:schemeClr val="tx1"/>
                </a:solidFill>
                <a:effectLst>
                  <a:reflection blurRad="12700" stA="48000" endA="300" endPos="55000" dir="5400000" sy="-90000" algn="bl" rotWithShape="0"/>
                </a:effectLst>
                <a:latin typeface="+mn-lt"/>
              </a:rPr>
              <a:t>Было время, когда первые айны спустились из Страны облаков на землю, полюбили ее, занялись  охотой и рыболовством, чтобы питаться, танцевать. </a:t>
            </a:r>
            <a:r>
              <a:rPr lang="ru-RU" sz="3000" b="1" i="1" dirty="0" smtClean="0">
                <a:solidFill>
                  <a:schemeClr val="tx1"/>
                </a:solidFill>
                <a:effectLst>
                  <a:reflection blurRad="12700" stA="48000" endA="300" endPos="55000" dir="5400000" sy="-90000" algn="bl" rotWithShape="0"/>
                </a:effectLst>
              </a:rPr>
              <a:t>                                                   (Айнское предание)</a:t>
            </a:r>
            <a:endParaRPr lang="ru-RU" sz="3000" b="1" i="1" dirty="0">
              <a:solidFill>
                <a:schemeClr val="tx1"/>
              </a:solidFill>
              <a:effectLst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3500438"/>
            <a:ext cx="2922688" cy="2776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71612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расселение айнов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908720"/>
            <a:ext cx="5679660" cy="36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187624" y="404664"/>
            <a:ext cx="70009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i="1" dirty="0" smtClean="0">
                <a:latin typeface="+mj-lt"/>
              </a:rPr>
              <a:t>Откуда загадочный народ?</a:t>
            </a:r>
            <a:endParaRPr lang="ru-RU" sz="3000" i="1" dirty="0">
              <a:latin typeface="+mj-l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2852936"/>
            <a:ext cx="5455584" cy="366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820472" cy="1170368"/>
          </a:xfrm>
        </p:spPr>
        <p:txBody>
          <a:bodyPr>
            <a:normAutofit/>
          </a:bodyPr>
          <a:lstStyle/>
          <a:p>
            <a:pPr algn="ctr"/>
            <a:r>
              <a:rPr lang="ru-RU" sz="3000" i="1" dirty="0" smtClean="0">
                <a:solidFill>
                  <a:schemeClr val="tx1"/>
                </a:solidFill>
              </a:rPr>
              <a:t>Расселение </a:t>
            </a:r>
            <a:r>
              <a:rPr lang="ru-RU" sz="3000" i="1" dirty="0" err="1" smtClean="0">
                <a:solidFill>
                  <a:schemeClr val="tx1"/>
                </a:solidFill>
              </a:rPr>
              <a:t>айнов</a:t>
            </a:r>
            <a:r>
              <a:rPr lang="ru-RU" sz="3000" i="1" dirty="0" smtClean="0">
                <a:solidFill>
                  <a:schemeClr val="tx1"/>
                </a:solidFill>
              </a:rPr>
              <a:t> на карте </a:t>
            </a:r>
            <a:br>
              <a:rPr lang="ru-RU" sz="3000" i="1" dirty="0" smtClean="0">
                <a:solidFill>
                  <a:schemeClr val="tx1"/>
                </a:solidFill>
              </a:rPr>
            </a:br>
            <a:r>
              <a:rPr lang="ru-RU" sz="3000" i="1" dirty="0" smtClean="0">
                <a:solidFill>
                  <a:schemeClr val="tx1"/>
                </a:solidFill>
              </a:rPr>
              <a:t>коренных народов</a:t>
            </a:r>
            <a:endParaRPr lang="ru-RU" sz="3000" i="1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772816"/>
            <a:ext cx="6896787" cy="4104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715404" cy="1714488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3300" i="1" dirty="0" smtClean="0">
                <a:solidFill>
                  <a:schemeClr val="tx1"/>
                </a:solidFill>
                <a:effectLst>
                  <a:reflection blurRad="12700" stA="48000" endA="300" endPos="55000" dir="5400000" sy="-90000" algn="bl" rotWithShape="0"/>
                </a:effectLst>
              </a:rPr>
              <a:t>У реки Калинка сохранился последний на Сахалине  </a:t>
            </a:r>
            <a:r>
              <a:rPr lang="ru-RU" sz="3300" i="1" dirty="0" err="1" smtClean="0">
                <a:solidFill>
                  <a:schemeClr val="tx1"/>
                </a:solidFill>
                <a:effectLst>
                  <a:reflection blurRad="12700" stA="48000" endA="300" endPos="55000" dir="5400000" sy="-90000" algn="bl" rotWithShape="0"/>
                </a:effectLst>
              </a:rPr>
              <a:t>айнский</a:t>
            </a:r>
            <a:r>
              <a:rPr lang="ru-RU" sz="3300" i="1" dirty="0" smtClean="0">
                <a:solidFill>
                  <a:schemeClr val="tx1"/>
                </a:solidFill>
                <a:effectLst>
                  <a:reflection blurRad="12700" stA="48000" endA="300" endPos="55000" dir="5400000" sy="-90000" algn="bl" rotWithShape="0"/>
                </a:effectLst>
              </a:rPr>
              <a:t>  дом. Его построил Комура Вадзо в 1935 году на высоком фундаменте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700808"/>
            <a:ext cx="7299904" cy="4392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вгений\Desktop\коренные народы\айн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3481" y="142852"/>
            <a:ext cx="4761301" cy="60944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683568" y="548680"/>
            <a:ext cx="3531210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i="1" dirty="0" smtClean="0"/>
              <a:t>Именно так выглядели мужчины </a:t>
            </a:r>
            <a:r>
              <a:rPr lang="ru-RU" sz="3000" i="1" dirty="0" err="1" smtClean="0"/>
              <a:t>айны</a:t>
            </a:r>
            <a:r>
              <a:rPr lang="ru-RU" sz="3000" i="1" dirty="0" smtClean="0"/>
              <a:t> жившие на Сахалине в 1880 – среднего телосложения, высокого роста и конечно народный костюм и лапти 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512064"/>
            <a:ext cx="7972452" cy="914400"/>
          </a:xfrm>
        </p:spPr>
        <p:txBody>
          <a:bodyPr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   </a:t>
            </a:r>
            <a:r>
              <a:rPr lang="ru-RU" sz="3000" i="1" dirty="0" smtClean="0">
                <a:solidFill>
                  <a:schemeClr val="tx1"/>
                </a:solidFill>
              </a:rPr>
              <a:t>Обычный костюм из кожи рыбы</a:t>
            </a:r>
            <a:endParaRPr lang="ru-RU" sz="3000" i="1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340768"/>
            <a:ext cx="4948602" cy="4552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1075</TotalTime>
  <Words>413</Words>
  <Application>Microsoft Office PowerPoint</Application>
  <PresentationFormat>Экран (4:3)</PresentationFormat>
  <Paragraphs>53</Paragraphs>
  <Slides>23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Метро</vt:lpstr>
      <vt:lpstr>МУНИЦИПАЛЬНОЕ БЮДЖЕТНОЕ ОБЩЕОБРАЗОВАТЕЛЬНОЕ УЧРЕЖДЕНИЕ СРЕДНЯЯ ОБЩЕОБРАЗОВАТЕЛЬНАЯ ШКОЛА № 22           Коренной народ Сахалина – айны   исследовательская работа по географии    РАБОТУ ВЫПОЛНИЛА ЗАХАРЕНКО АННА ЯНКЕЛЕВНА,УЧИТЕЛЬ КРАЕВЕДЕНИЯ       </vt:lpstr>
      <vt:lpstr>Презентация PowerPoint</vt:lpstr>
      <vt:lpstr>  </vt:lpstr>
      <vt:lpstr>Было время, когда первые айны спустились из Страны облаков на землю, полюбили ее, занялись  охотой и рыболовством, чтобы питаться, танцевать.                                                    (Айнское предание)</vt:lpstr>
      <vt:lpstr> </vt:lpstr>
      <vt:lpstr>Расселение айнов на карте  коренных народов</vt:lpstr>
      <vt:lpstr>У реки Калинка сохранился последний на Сахалине  айнский  дом. Его построил Комура Вадзо в 1935 году на высоком фундаменте  </vt:lpstr>
      <vt:lpstr>Презентация PowerPoint</vt:lpstr>
      <vt:lpstr>   Обычный костюм из кожи рыбы</vt:lpstr>
      <vt:lpstr>Национальная айнская рубаха в узорах, которые как верили айны, отгоняют злых духов </vt:lpstr>
      <vt:lpstr>Семья айнов в традиционных костюмах на медвежий день</vt:lpstr>
      <vt:lpstr>Айны дудят в калнии – для чего и что это такое?</vt:lpstr>
      <vt:lpstr>Специальная изба для медвежонка</vt:lpstr>
      <vt:lpstr>Айны во время медвежьего праздника</vt:lpstr>
      <vt:lpstr>Конец медвежьего праздника – медведя уже убили и собираются сжечь на ритуальном костре, это действие происходило по обычаю в полночь</vt:lpstr>
      <vt:lpstr>«Кормление духа воды» - древний обряд кормления духа–хозяина моря. Это традиционный праздник, который проводят накануне главной путины года - лососевой</vt:lpstr>
      <vt:lpstr>Из туши сивучей  делают различные приспособления:лыжи, сани, ковры</vt:lpstr>
      <vt:lpstr>Как и раньше для айнов одно из главных ремёсел - оленеводство</vt:lpstr>
      <vt:lpstr>Рыболовство, оленеводство, сбор дикорастущих растений часто являются основными источниками пищи и доходов для многих представителей коренных малочисленных народов Севера Сахалина</vt:lpstr>
      <vt:lpstr>Айны практически никогда не  болели цингой, потому что ели много плодов содержащих витамин С</vt:lpstr>
      <vt:lpstr>   Плоды, которые употребляют айны в пищу</vt:lpstr>
      <vt:lpstr>Национальные праздники позволяют сохранить этнический фольклор, передать знания и навыки молодым, рассказать гостям праздника о своей истории и культуре</vt:lpstr>
      <vt:lpstr>Литература: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Проектно - исследовательская деятельность по теме: «Малочисленные народы Сахалина» </dc:title>
  <dc:creator>Евгений</dc:creator>
  <cp:lastModifiedBy>Алёна</cp:lastModifiedBy>
  <cp:revision>109</cp:revision>
  <dcterms:created xsi:type="dcterms:W3CDTF">2012-01-13T05:09:40Z</dcterms:created>
  <dcterms:modified xsi:type="dcterms:W3CDTF">2013-04-07T07:40:19Z</dcterms:modified>
</cp:coreProperties>
</file>