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91" r:id="rId3"/>
    <p:sldId id="261" r:id="rId4"/>
    <p:sldId id="295" r:id="rId5"/>
    <p:sldId id="309" r:id="rId6"/>
    <p:sldId id="300" r:id="rId7"/>
    <p:sldId id="302" r:id="rId8"/>
    <p:sldId id="303" r:id="rId9"/>
    <p:sldId id="304" r:id="rId10"/>
    <p:sldId id="305" r:id="rId11"/>
    <p:sldId id="310" r:id="rId12"/>
    <p:sldId id="311" r:id="rId13"/>
    <p:sldId id="312" r:id="rId14"/>
    <p:sldId id="308" r:id="rId15"/>
    <p:sldId id="289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1FCA"/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5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C208D22-81D5-4FEA-85A5-A30FFDB44C1F}" type="datetimeFigureOut">
              <a:rPr lang="ru-RU"/>
              <a:pPr>
                <a:defRPr/>
              </a:pPr>
              <a:t>02.06.2024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8A9DF19-2A5F-470D-A727-7561B8BED1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18523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12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Овал 13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0F544AF-0A4E-4C2C-820C-2A1779617251}" type="datetimeFigureOut">
              <a:rPr lang="ru-RU"/>
              <a:pPr>
                <a:defRPr/>
              </a:pPr>
              <a:t>02.06.2024</a:t>
            </a:fld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BED21A9-3651-4F73-9FE9-3E8828FBEA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CD1A-31C5-4255-80B4-5ECBE5B33519}" type="datetimeFigureOut">
              <a:rPr lang="ru-RU"/>
              <a:pPr>
                <a:defRPr/>
              </a:pPr>
              <a:t>02.06.2024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175B9-136A-4F33-8B43-D929AA59C4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7B4EA4-2C29-4103-B1F8-3EE3554C89D6}" type="datetimeFigureOut">
              <a:rPr lang="ru-RU"/>
              <a:pPr>
                <a:defRPr/>
              </a:pPr>
              <a:t>02.06.2024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D75D4-6668-44F5-A6AE-F8608AE087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2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13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Овал 1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Овал 1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6BBB410-6867-4F2B-846E-0FB077D0E8A7}" type="datetimeFigureOut">
              <a:rPr lang="ru-RU"/>
              <a:pPr>
                <a:defRPr/>
              </a:pPr>
              <a:t>02.06.2024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17D73B4-A534-4290-902E-CC78C07A20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D62C53-A059-4D16-821D-EC41EAD143F9}" type="datetimeFigureOut">
              <a:rPr lang="ru-RU"/>
              <a:pPr>
                <a:defRPr/>
              </a:pPr>
              <a:t>02.06.2024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1B4780-699E-4C51-B17F-435ABDA8C8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41541FC-CC37-4258-B77A-85A3735D9CA9}" type="datetimeFigureOut">
              <a:rPr lang="ru-RU"/>
              <a:pPr>
                <a:defRPr/>
              </a:pPr>
              <a:t>02.06.2024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65C5D34-9223-4C90-B06F-A61A1F37BA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A2939C-0468-4FD6-AAA6-5A8F5AD5E8C2}" type="datetimeFigureOut">
              <a:rPr lang="ru-RU"/>
              <a:pPr>
                <a:defRPr/>
              </a:pPr>
              <a:t>02.06.2024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4BF958-39B9-4832-B22B-2180624BB5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B7D9A0A-1EB9-4C77-A2FE-EFEE6146A07E}" type="datetimeFigureOut">
              <a:rPr lang="ru-RU"/>
              <a:pPr>
                <a:defRPr/>
              </a:pPr>
              <a:t>02.06.2024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5CED385-16B7-4428-A24E-9C342DB075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12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Блок-схема: процесс 13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Блок-схема: процесс 15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357EBF4-26C9-49A0-A29A-A603B743516E}" type="datetimeFigureOut">
              <a:rPr lang="ru-RU"/>
              <a:pPr>
                <a:defRPr/>
              </a:pPr>
              <a:t>02.06.2024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92AFE00-C0D7-406F-9356-CAD4AC6C2C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10982-B081-45A6-8B6A-52262089ED78}" type="datetimeFigureOut">
              <a:rPr lang="ru-RU"/>
              <a:pPr>
                <a:defRPr/>
              </a:pPr>
              <a:t>02.06.2024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B3288-2FBE-41AE-B425-4799F9A804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B5D57F43-995F-4EA8-80EA-2A59955FFBC2}" type="datetimeFigureOut">
              <a:rPr lang="ru-RU"/>
              <a:pPr>
                <a:defRPr/>
              </a:pPr>
              <a:t>02.06.2024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fld id="{0780C9CF-DD0D-4D2B-9BDD-9E0A1C013C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1" r:id="rId2"/>
    <p:sldLayoutId id="2147483767" r:id="rId3"/>
    <p:sldLayoutId id="2147483762" r:id="rId4"/>
    <p:sldLayoutId id="2147483768" r:id="rId5"/>
    <p:sldLayoutId id="2147483763" r:id="rId6"/>
    <p:sldLayoutId id="2147483769" r:id="rId7"/>
    <p:sldLayoutId id="2147483770" r:id="rId8"/>
    <p:sldLayoutId id="2147483764" r:id="rId9"/>
    <p:sldLayoutId id="2147483765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7028" y="152400"/>
            <a:ext cx="7929157" cy="6588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258888" y="188914"/>
            <a:ext cx="7634287" cy="1168832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sz="2400" b="1" dirty="0" smtClean="0">
                <a:effectLst/>
                <a:latin typeface="Times New Roman" pitchFamily="18" charset="0"/>
              </a:rPr>
              <a:t/>
            </a:r>
            <a:br>
              <a:rPr lang="ru-RU" sz="2400" b="1" dirty="0" smtClean="0">
                <a:effectLst/>
                <a:latin typeface="Times New Roman" pitchFamily="18" charset="0"/>
              </a:rPr>
            </a:br>
            <a:r>
              <a:rPr lang="ru-RU" sz="2000" b="1" dirty="0" smtClean="0">
                <a:effectLst/>
                <a:latin typeface="Times New Roman" pitchFamily="18" charset="0"/>
              </a:rPr>
              <a:t>Муниципальное дошкольное образовательное учреждение «Детский сад №1»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6375" y="1557338"/>
            <a:ext cx="7000875" cy="3095625"/>
          </a:xfrm>
        </p:spPr>
        <p:txBody>
          <a:bodyPr>
            <a:normAutofit/>
          </a:bodyPr>
          <a:lstStyle/>
          <a:p>
            <a:pPr marL="26988" algn="ctr">
              <a:lnSpc>
                <a:spcPct val="80000"/>
              </a:lnSpc>
              <a:defRPr/>
            </a:pPr>
            <a:r>
              <a:rPr lang="ru-RU" altLang="zh-CN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ru-RU" altLang="zh-CN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endParaRPr lang="ru-RU" altLang="zh-CN" sz="2000" b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marL="26988" algn="ctr">
              <a:lnSpc>
                <a:spcPct val="80000"/>
              </a:lnSpc>
              <a:defRPr/>
            </a:pPr>
            <a:endParaRPr lang="ru-RU" altLang="zh-CN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marL="26988" algn="ctr">
              <a:lnSpc>
                <a:spcPct val="80000"/>
              </a:lnSpc>
              <a:defRPr/>
            </a:pPr>
            <a:r>
              <a:rPr lang="ru-RU" altLang="zh-CN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Тема: «Традиционные и инновационные методы и приемы развития речи у детей раннего возраста в различных видах деятельности»     </a:t>
            </a:r>
            <a:endParaRPr lang="ru-RU" sz="3200" b="1" dirty="0" smtClean="0">
              <a:solidFill>
                <a:srgbClr val="161FCA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7172" name="Прямоугольник 4"/>
          <p:cNvSpPr>
            <a:spLocks noChangeArrowheads="1"/>
          </p:cNvSpPr>
          <p:nvPr/>
        </p:nvSpPr>
        <p:spPr bwMode="auto">
          <a:xfrm>
            <a:off x="6444208" y="4293096"/>
            <a:ext cx="270142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altLang="zh-CN" sz="1600" i="1" dirty="0">
              <a:latin typeface="Times New Roman" pitchFamily="18" charset="0"/>
              <a:cs typeface="华文中宋"/>
            </a:endParaRPr>
          </a:p>
          <a:p>
            <a:r>
              <a:rPr lang="ru-RU" altLang="zh-CN" sz="1600" b="1" dirty="0" smtClean="0">
                <a:latin typeface="Times New Roman" pitchFamily="18" charset="0"/>
                <a:cs typeface="华文中宋"/>
              </a:rPr>
              <a:t> Воспитатели: </a:t>
            </a:r>
            <a:r>
              <a:rPr lang="ru-RU" altLang="zh-CN" sz="1600" b="1" dirty="0">
                <a:latin typeface="Times New Roman" pitchFamily="18" charset="0"/>
                <a:cs typeface="华文中宋"/>
              </a:rPr>
              <a:t/>
            </a:r>
            <a:br>
              <a:rPr lang="ru-RU" altLang="zh-CN" sz="1600" b="1" dirty="0">
                <a:latin typeface="Times New Roman" pitchFamily="18" charset="0"/>
                <a:cs typeface="华文中宋"/>
              </a:rPr>
            </a:br>
            <a:r>
              <a:rPr lang="ru-RU" altLang="zh-CN" sz="1600" b="1" dirty="0" smtClean="0">
                <a:latin typeface="Times New Roman" pitchFamily="18" charset="0"/>
                <a:cs typeface="华文中宋"/>
              </a:rPr>
              <a:t>Демичева Е.А.</a:t>
            </a:r>
          </a:p>
          <a:p>
            <a:endParaRPr lang="ru-RU" altLang="zh-CN" sz="1600" b="1" dirty="0" smtClean="0">
              <a:latin typeface="Times New Roman" pitchFamily="18" charset="0"/>
              <a:cs typeface="华文中宋"/>
            </a:endParaRPr>
          </a:p>
          <a:p>
            <a:r>
              <a:rPr lang="ru-RU" altLang="zh-CN" sz="1600" b="1" dirty="0" smtClean="0">
                <a:latin typeface="Times New Roman" pitchFamily="18" charset="0"/>
                <a:cs typeface="华文中宋"/>
              </a:rPr>
              <a:t>.</a:t>
            </a:r>
            <a:endParaRPr lang="ru-RU" sz="1600" b="1" dirty="0">
              <a:latin typeface="Times New Roman" pitchFamily="18" charset="0"/>
            </a:endParaRPr>
          </a:p>
        </p:txBody>
      </p:sp>
      <p:sp>
        <p:nvSpPr>
          <p:cNvPr id="7173" name="Rectangle 6"/>
          <p:cNvSpPr>
            <a:spLocks noChangeArrowheads="1"/>
          </p:cNvSpPr>
          <p:nvPr/>
        </p:nvSpPr>
        <p:spPr bwMode="auto">
          <a:xfrm>
            <a:off x="4495354" y="5213811"/>
            <a:ext cx="88671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altLang="zh-CN" sz="1400" b="1" dirty="0" smtClean="0">
                <a:latin typeface="Times New Roman" pitchFamily="18" charset="0"/>
                <a:cs typeface="华文中宋"/>
              </a:rPr>
              <a:t>2024  </a:t>
            </a:r>
            <a:r>
              <a:rPr lang="ru-RU" altLang="zh-CN" sz="1400" b="1" dirty="0">
                <a:latin typeface="Times New Roman" pitchFamily="18" charset="0"/>
                <a:cs typeface="华文中宋"/>
              </a:rPr>
              <a:t>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7475" y="115888"/>
            <a:ext cx="7847013" cy="662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0658" name="Rectangle 2"/>
          <p:cNvSpPr>
            <a:spLocks noGrp="1"/>
          </p:cNvSpPr>
          <p:nvPr>
            <p:ph type="title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ctr">
              <a:defRPr/>
            </a:pPr>
            <a:r>
              <a:rPr lang="ru-RU" sz="2000" b="1" u="sng" dirty="0" smtClean="0">
                <a:effectLst/>
                <a:latin typeface="Arial" charset="0"/>
              </a:rPr>
              <a:t>Театрализованная деятельность.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634" y="1412776"/>
            <a:ext cx="3744416" cy="338437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227324"/>
            <a:ext cx="2868638" cy="38164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3784" y="116632"/>
            <a:ext cx="7847013" cy="662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0658" name="Rectangle 2"/>
          <p:cNvSpPr>
            <a:spLocks noGrp="1"/>
          </p:cNvSpPr>
          <p:nvPr>
            <p:ph type="title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>
              <a:defRPr/>
            </a:pPr>
            <a:r>
              <a:rPr lang="ru-RU" sz="2000" b="1" u="sng" dirty="0" err="1" smtClean="0">
                <a:effectLst/>
                <a:latin typeface="Arial" charset="0"/>
              </a:rPr>
              <a:t>Бизиборд</a:t>
            </a:r>
            <a:r>
              <a:rPr lang="ru-RU" sz="2000" b="1" u="sng" dirty="0" smtClean="0">
                <a:effectLst/>
                <a:latin typeface="Arial" charset="0"/>
              </a:rPr>
              <a:t>.</a:t>
            </a:r>
            <a:br>
              <a:rPr lang="ru-RU" sz="2000" b="1" u="sng" dirty="0" smtClean="0">
                <a:effectLst/>
                <a:latin typeface="Arial" charset="0"/>
              </a:rPr>
            </a:br>
            <a:r>
              <a:rPr lang="ru-RU" sz="1600" dirty="0" smtClean="0">
                <a:effectLst/>
                <a:latin typeface="Arial" charset="0"/>
              </a:rPr>
              <a:t>Тренажер благодаря которому можно тренировать мозг, выстраивать логические цепочки и понимать причинно-следственные связи, развивать зоны мозга, отвечающие за речь</a:t>
            </a:r>
            <a:r>
              <a:rPr lang="ru-RU" sz="2000" b="1" u="sng" dirty="0" smtClean="0">
                <a:effectLst/>
                <a:latin typeface="Arial" charset="0"/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586806"/>
            <a:ext cx="3867894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725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3784" y="116632"/>
            <a:ext cx="7847013" cy="662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0658" name="Rectangle 2"/>
          <p:cNvSpPr>
            <a:spLocks noGrp="1"/>
          </p:cNvSpPr>
          <p:nvPr>
            <p:ph type="title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ctr">
              <a:defRPr/>
            </a:pPr>
            <a:r>
              <a:rPr lang="ru-RU" sz="2000" b="1" u="sng" dirty="0" err="1" smtClean="0">
                <a:effectLst/>
                <a:latin typeface="Arial" charset="0"/>
              </a:rPr>
              <a:t>Куклотерапия</a:t>
            </a:r>
            <a:r>
              <a:rPr lang="ru-RU" sz="2000" b="1" u="sng" dirty="0" smtClean="0">
                <a:effectLst/>
                <a:latin typeface="Arial" charset="0"/>
              </a:rPr>
              <a:t>.</a:t>
            </a:r>
            <a:br>
              <a:rPr lang="ru-RU" sz="2000" b="1" u="sng" dirty="0" smtClean="0">
                <a:effectLst/>
                <a:latin typeface="Arial" charset="0"/>
              </a:rPr>
            </a:br>
            <a:r>
              <a:rPr lang="ru-RU" sz="1600" dirty="0" smtClean="0">
                <a:effectLst/>
                <a:latin typeface="Arial" charset="0"/>
              </a:rPr>
              <a:t>Метод воздействия на ребенка для развития его речевого общения. Игрушка побуждает к активным речевым действиям застенчивых и замкнутых детей.</a:t>
            </a:r>
            <a:endParaRPr lang="ru-RU" sz="2000" b="1" u="sng" dirty="0" smtClean="0">
              <a:effectLst/>
              <a:latin typeface="Arial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4098" y="1507000"/>
            <a:ext cx="3589551" cy="401023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490082"/>
            <a:ext cx="2461649" cy="3879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058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3784" y="116632"/>
            <a:ext cx="7847013" cy="662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0658" name="Rectangle 2"/>
          <p:cNvSpPr>
            <a:spLocks noGrp="1"/>
          </p:cNvSpPr>
          <p:nvPr>
            <p:ph type="title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>
              <a:defRPr/>
            </a:pPr>
            <a:r>
              <a:rPr lang="ru-RU" sz="2000" b="1" u="sng" dirty="0" smtClean="0">
                <a:effectLst/>
                <a:latin typeface="Arial" charset="0"/>
              </a:rPr>
              <a:t>Использование кинопроектора с диафильмами.</a:t>
            </a:r>
            <a:br>
              <a:rPr lang="ru-RU" sz="2000" b="1" u="sng" dirty="0" smtClean="0">
                <a:effectLst/>
                <a:latin typeface="Arial" charset="0"/>
              </a:rPr>
            </a:br>
            <a:r>
              <a:rPr lang="ru-RU" sz="1600" dirty="0" smtClean="0">
                <a:effectLst/>
                <a:latin typeface="Arial" charset="0"/>
              </a:rPr>
              <a:t>Ребенок взаимодействуя с предложенным материалом, демонстрирует память, мышление, внимание и речь. Кадры на экране привлекают внимание детей, повышают их интерес к теме, активизируют мыслительную деятельность, позволяют получить образные представления о художественных произведениях.</a:t>
            </a:r>
            <a:endParaRPr lang="ru-RU" sz="2000" b="1" u="sng" dirty="0" smtClean="0">
              <a:effectLst/>
              <a:latin typeface="Arial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648" y="1447148"/>
            <a:ext cx="3659690" cy="34025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858" y="1575008"/>
            <a:ext cx="2808312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244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2713" y="115888"/>
            <a:ext cx="7851775" cy="662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356592"/>
            <a:ext cx="366275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1052736"/>
            <a:ext cx="3871787" cy="3483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4928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115888"/>
            <a:ext cx="7851775" cy="662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082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1187450" y="2492375"/>
            <a:ext cx="7956550" cy="11430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ru-RU" sz="6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6072" y="116632"/>
            <a:ext cx="7900423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194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1331913" y="0"/>
            <a:ext cx="7499350" cy="1143000"/>
          </a:xfrm>
          <a:noFill/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ru-RU" sz="2800" b="1" dirty="0" smtClean="0">
                <a:effectLst/>
                <a:latin typeface="Arial" pitchFamily="34" charset="0"/>
              </a:rPr>
              <a:t>Актуальность работы</a:t>
            </a:r>
          </a:p>
        </p:txBody>
      </p:sp>
      <p:sp>
        <p:nvSpPr>
          <p:cNvPr id="8195" name="Rectangle 3"/>
          <p:cNvSpPr>
            <a:spLocks noGrp="1"/>
          </p:cNvSpPr>
          <p:nvPr>
            <p:ph type="body" idx="4294967295"/>
          </p:nvPr>
        </p:nvSpPr>
        <p:spPr>
          <a:xfrm>
            <a:off x="1258888" y="1052513"/>
            <a:ext cx="7499350" cy="4800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600" dirty="0">
                <a:latin typeface="Arial" pitchFamily="34" charset="0"/>
              </a:rPr>
              <a:t>Р</a:t>
            </a:r>
            <a:r>
              <a:rPr lang="ru-RU" sz="1600" dirty="0" smtClean="0">
                <a:latin typeface="Arial" pitchFamily="34" charset="0"/>
              </a:rPr>
              <a:t>ечевое развитие – это один из важнейших разделов педагогики раннего детства, направленный на умственное развитие ребёнка, которому предстоит жить в огромном и увлекательном мире. Это ко многому нас обязывает. Следует помнить, что формирование мышления начинается с первых лет жизни ребёнка. Это непрерывный процесс, в котором первые два года играют стратегически важную роль, как стартовый период, период интенсивного развития мозга ребёнка.</a:t>
            </a:r>
          </a:p>
          <a:p>
            <a:pPr>
              <a:lnSpc>
                <a:spcPct val="80000"/>
              </a:lnSpc>
            </a:pPr>
            <a:r>
              <a:rPr lang="ru-RU" sz="1600" dirty="0" smtClean="0">
                <a:latin typeface="Arial" pitchFamily="34" charset="0"/>
              </a:rPr>
              <a:t>На сегодняшний день мы видим, насколько остро стоит проблема задержки речевого развития у детей. Поэтому первой задачей для нас является развитие активной, коммуникативной речи. Мы стараемся постоянно разговаривать с детьми, включать каждого в диалог, создавать потребность в собственных высказываниях. </a:t>
            </a:r>
          </a:p>
          <a:p>
            <a:pPr>
              <a:lnSpc>
                <a:spcPct val="80000"/>
              </a:lnSpc>
            </a:pPr>
            <a:r>
              <a:rPr lang="ru-RU" sz="1600" dirty="0" smtClean="0">
                <a:latin typeface="Arial" pitchFamily="34" charset="0"/>
              </a:rPr>
              <a:t>Оказать реальную и полноценную помощь по развитию речи детей 2-3 летнего возраста, нам помогают специальные приемы стимуляции речевой активности, </a:t>
            </a:r>
            <a:r>
              <a:rPr lang="ru-RU" sz="1600" dirty="0" err="1" smtClean="0">
                <a:latin typeface="Arial" pitchFamily="34" charset="0"/>
              </a:rPr>
              <a:t>театрализованая</a:t>
            </a:r>
            <a:r>
              <a:rPr lang="ru-RU" sz="1600" dirty="0" smtClean="0">
                <a:latin typeface="Arial" pitchFamily="34" charset="0"/>
              </a:rPr>
              <a:t> деятельность, </a:t>
            </a:r>
            <a:r>
              <a:rPr lang="ru-RU" sz="1600" dirty="0" err="1" smtClean="0">
                <a:latin typeface="Arial" pitchFamily="34" charset="0"/>
              </a:rPr>
              <a:t>хэппенинг</a:t>
            </a:r>
            <a:r>
              <a:rPr lang="ru-RU" sz="1600" dirty="0" smtClean="0">
                <a:latin typeface="Arial" pitchFamily="34" charset="0"/>
              </a:rPr>
              <a:t>, </a:t>
            </a:r>
            <a:r>
              <a:rPr lang="ru-RU" sz="1600" dirty="0">
                <a:latin typeface="Arial" pitchFamily="34" charset="0"/>
              </a:rPr>
              <a:t>д</a:t>
            </a:r>
            <a:r>
              <a:rPr lang="ru-RU" sz="1600" dirty="0" smtClean="0">
                <a:latin typeface="Arial" pitchFamily="34" charset="0"/>
              </a:rPr>
              <a:t>ыхательная гимнастика, игровая деятельность, использование игровых песенок, сказок, </a:t>
            </a:r>
            <a:r>
              <a:rPr lang="ru-RU" sz="1600" dirty="0" err="1" smtClean="0">
                <a:latin typeface="Arial" pitchFamily="34" charset="0"/>
              </a:rPr>
              <a:t>потешек</a:t>
            </a:r>
            <a:r>
              <a:rPr lang="ru-RU" sz="1600" dirty="0" smtClean="0">
                <a:latin typeface="Arial" pitchFamily="34" charset="0"/>
              </a:rPr>
              <a:t>, приговоров в совместной деятельности с детьми и др.</a:t>
            </a:r>
          </a:p>
          <a:p>
            <a:pPr marL="82550" indent="0">
              <a:lnSpc>
                <a:spcPct val="80000"/>
              </a:lnSpc>
              <a:buNone/>
            </a:pPr>
            <a:endParaRPr lang="ru-RU" sz="1600" dirty="0" smtClean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0655" y="96982"/>
            <a:ext cx="7955840" cy="6650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02630"/>
            <a:ext cx="7499350" cy="706090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ctr" eaLnBrk="1" hangingPunct="1">
              <a:defRPr/>
            </a:pPr>
            <a:r>
              <a:rPr lang="ru-RU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Цели и задачи:</a:t>
            </a:r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1403350" y="1341438"/>
            <a:ext cx="7499350" cy="2735262"/>
          </a:xfrm>
        </p:spPr>
        <p:txBody>
          <a:bodyPr/>
          <a:lstStyle/>
          <a:p>
            <a:r>
              <a:rPr lang="ru-RU" sz="2400" dirty="0" smtClean="0">
                <a:latin typeface="Arial" pitchFamily="34" charset="0"/>
              </a:rPr>
              <a:t>Формировать активный и пассивный словарь детей;</a:t>
            </a:r>
          </a:p>
          <a:p>
            <a:r>
              <a:rPr lang="ru-RU" sz="2400" dirty="0" smtClean="0">
                <a:latin typeface="Arial" pitchFamily="34" charset="0"/>
              </a:rPr>
              <a:t>Создавать условия для развития компонентов устной речи в различной деятельности;</a:t>
            </a:r>
            <a:endParaRPr lang="ru-RU" sz="2400" b="1" dirty="0" smtClean="0">
              <a:latin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</a:rPr>
              <a:t>Развивать память, внимание, мышление детей;</a:t>
            </a:r>
          </a:p>
          <a:p>
            <a:r>
              <a:rPr lang="ru-RU" sz="2400" dirty="0" smtClean="0">
                <a:latin typeface="Arial" pitchFamily="34" charset="0"/>
              </a:rPr>
              <a:t>Развивать эстетическое восприятие, творческие способности;</a:t>
            </a:r>
            <a:endParaRPr lang="ru-RU" sz="2400" b="1" dirty="0" smtClean="0">
              <a:latin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</a:rPr>
              <a:t>Воспитывать умение играть совместно с другими детьми.</a:t>
            </a:r>
            <a:endParaRPr lang="ru-RU" sz="2400" b="1" dirty="0" smtClean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3120" y="149970"/>
            <a:ext cx="7920880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66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1331913" y="0"/>
            <a:ext cx="7499350" cy="1143000"/>
          </a:xfrm>
          <a:noFill/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ru-RU" sz="3600" b="1" dirty="0" err="1" smtClean="0">
                <a:effectLst/>
                <a:latin typeface="Arial" pitchFamily="34" charset="0"/>
              </a:rPr>
              <a:t>Хэппенинг</a:t>
            </a:r>
            <a:endParaRPr lang="ru-RU" sz="3600" b="1" dirty="0" smtClean="0">
              <a:effectLst/>
              <a:latin typeface="Arial" pitchFamily="34" charset="0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type="body" idx="4294967295"/>
          </p:nvPr>
        </p:nvSpPr>
        <p:spPr>
          <a:xfrm>
            <a:off x="1258888" y="981075"/>
            <a:ext cx="7499350" cy="48006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1600" dirty="0" smtClean="0">
                <a:latin typeface="Arial" pitchFamily="34" charset="0"/>
              </a:rPr>
              <a:t>Форма современного искусства, представляющая собой действия, события или ситуации, происходящие при участии художников, но не контролируемые  им полностью. </a:t>
            </a:r>
            <a:r>
              <a:rPr lang="ru-RU" sz="1600" dirty="0" err="1" smtClean="0">
                <a:latin typeface="Arial" pitchFamily="34" charset="0"/>
              </a:rPr>
              <a:t>Хэппенинг</a:t>
            </a:r>
            <a:r>
              <a:rPr lang="ru-RU" sz="1600" dirty="0" smtClean="0">
                <a:latin typeface="Arial" pitchFamily="34" charset="0"/>
              </a:rPr>
              <a:t> обычно включает в себя импровизацию и не имеет четкого сценария.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913" y="2060848"/>
            <a:ext cx="3024336" cy="353447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560" y="2256010"/>
            <a:ext cx="2736304" cy="3675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3120" y="149970"/>
            <a:ext cx="7920880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66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1331913" y="0"/>
            <a:ext cx="7499350" cy="1143000"/>
          </a:xfrm>
          <a:noFill/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ru-RU" sz="3600" b="1" dirty="0" smtClean="0">
                <a:effectLst/>
                <a:latin typeface="Arial" pitchFamily="34" charset="0"/>
              </a:rPr>
              <a:t>Сенсорные коробки</a:t>
            </a:r>
          </a:p>
        </p:txBody>
      </p:sp>
      <p:sp>
        <p:nvSpPr>
          <p:cNvPr id="11267" name="Rectangle 3"/>
          <p:cNvSpPr>
            <a:spLocks noGrp="1"/>
          </p:cNvSpPr>
          <p:nvPr>
            <p:ph type="body" idx="4294967295"/>
          </p:nvPr>
        </p:nvSpPr>
        <p:spPr>
          <a:xfrm>
            <a:off x="1258888" y="981075"/>
            <a:ext cx="7499350" cy="4800600"/>
          </a:xfrm>
        </p:spPr>
        <p:txBody>
          <a:bodyPr/>
          <a:lstStyle/>
          <a:p>
            <a:pPr marL="82550" indent="0" eaLnBrk="1" hangingPunct="1">
              <a:lnSpc>
                <a:spcPct val="80000"/>
              </a:lnSpc>
              <a:buNone/>
            </a:pPr>
            <a:r>
              <a:rPr lang="ru-RU" sz="1600" dirty="0" smtClean="0">
                <a:latin typeface="Arial" pitchFamily="34" charset="0"/>
              </a:rPr>
              <a:t>Пособие для сенсорного развития детей раннего возраста, которое стимулирует развитие познавательных процессов, обогащает сенсорный опыт ребенка и способствует развитию мелкой моторики.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204864"/>
            <a:ext cx="3168352" cy="28803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0712" y="1844824"/>
            <a:ext cx="2282974" cy="3399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249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8464" y="116632"/>
            <a:ext cx="790803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538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1547813" y="188640"/>
            <a:ext cx="7313612" cy="647923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>
              <a:defRPr/>
            </a:pPr>
            <a:r>
              <a:rPr lang="ru-RU" sz="2000" b="1" u="sng" dirty="0" smtClean="0">
                <a:effectLst/>
                <a:latin typeface="Arial" charset="0"/>
              </a:rPr>
              <a:t> </a:t>
            </a:r>
            <a:r>
              <a:rPr lang="ru-RU" sz="3500" dirty="0" smtClean="0">
                <a:effectLst/>
                <a:latin typeface="Arial" charset="0"/>
              </a:rPr>
              <a:t/>
            </a:r>
            <a:br>
              <a:rPr lang="ru-RU" sz="3500" dirty="0" smtClean="0">
                <a:effectLst/>
                <a:latin typeface="Arial" charset="0"/>
              </a:rPr>
            </a:br>
            <a:endParaRPr lang="ru-RU" sz="3500" dirty="0" smtClean="0">
              <a:effectLst/>
              <a:latin typeface="Arial" charset="0"/>
            </a:endParaRPr>
          </a:p>
        </p:txBody>
      </p:sp>
      <p:sp>
        <p:nvSpPr>
          <p:cNvPr id="15363" name="Rectangle 3"/>
          <p:cNvSpPr>
            <a:spLocks noGrp="1"/>
          </p:cNvSpPr>
          <p:nvPr>
            <p:ph type="body" idx="4294967295"/>
          </p:nvPr>
        </p:nvSpPr>
        <p:spPr>
          <a:xfrm>
            <a:off x="1116013" y="548680"/>
            <a:ext cx="4608115" cy="6014045"/>
          </a:xfrm>
        </p:spPr>
        <p:txBody>
          <a:bodyPr/>
          <a:lstStyle/>
          <a:p>
            <a:pPr algn="ctr">
              <a:lnSpc>
                <a:spcPct val="80000"/>
              </a:lnSpc>
              <a:buFont typeface="Wingdings 2" pitchFamily="18" charset="2"/>
              <a:buNone/>
            </a:pPr>
            <a:r>
              <a:rPr lang="ru-RU" sz="1800" b="1" dirty="0" smtClean="0">
                <a:latin typeface="Arial" pitchFamily="34" charset="0"/>
              </a:rPr>
              <a:t>Дыхательные упражнения и артикуляционная гимнастика</a:t>
            </a:r>
          </a:p>
          <a:p>
            <a:pPr>
              <a:lnSpc>
                <a:spcPct val="80000"/>
              </a:lnSpc>
            </a:pPr>
            <a:r>
              <a:rPr lang="ru-RU" sz="1400" dirty="0" smtClean="0">
                <a:latin typeface="Arial" pitchFamily="34" charset="0"/>
              </a:rPr>
              <a:t>Цель: формирование навыков правильного звукопроизношения; тренировка органов артикуляции.</a:t>
            </a:r>
            <a:endParaRPr lang="ru-RU" sz="1600" dirty="0" smtClean="0">
              <a:latin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6708" y="556583"/>
            <a:ext cx="2787774" cy="38164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899518"/>
            <a:ext cx="3512061" cy="3312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0402" y="116632"/>
            <a:ext cx="803810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7586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1435100" y="130622"/>
            <a:ext cx="7499350" cy="70609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>
              <a:defRPr/>
            </a:pPr>
            <a:r>
              <a:rPr lang="ru-RU" sz="2000" b="1" u="sng" dirty="0" smtClean="0">
                <a:effectLst/>
                <a:latin typeface="Arial" charset="0"/>
              </a:rPr>
              <a:t> </a:t>
            </a:r>
            <a:r>
              <a:rPr lang="ru-RU" sz="3500" dirty="0" smtClean="0">
                <a:effectLst/>
                <a:latin typeface="Arial" charset="0"/>
              </a:rPr>
              <a:t/>
            </a:r>
            <a:br>
              <a:rPr lang="ru-RU" sz="3500" dirty="0" smtClean="0">
                <a:effectLst/>
                <a:latin typeface="Arial" charset="0"/>
              </a:rPr>
            </a:br>
            <a:endParaRPr lang="ru-RU" sz="3500" dirty="0" smtClean="0">
              <a:effectLst/>
              <a:latin typeface="Arial" charset="0"/>
            </a:endParaRPr>
          </a:p>
        </p:txBody>
      </p:sp>
      <p:sp>
        <p:nvSpPr>
          <p:cNvPr id="17411" name="Rectangle 3"/>
          <p:cNvSpPr>
            <a:spLocks noGrp="1"/>
          </p:cNvSpPr>
          <p:nvPr>
            <p:ph type="body" idx="4294967295"/>
          </p:nvPr>
        </p:nvSpPr>
        <p:spPr>
          <a:xfrm>
            <a:off x="1187450" y="404664"/>
            <a:ext cx="7499350" cy="5664349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sz="2000" b="1" dirty="0" smtClean="0"/>
              <a:t>Игры по развитию общей моторики</a:t>
            </a:r>
          </a:p>
          <a:p>
            <a:r>
              <a:rPr lang="ru-RU" sz="1600" dirty="0" smtClean="0">
                <a:latin typeface="Arial" pitchFamily="34" charset="0"/>
              </a:rPr>
              <a:t>Двигательные упражнения, игры в сочетании со стихотворным текстом являются мощным средством воспитания правильной речи. Чем выше двигательная активность, тем выше развивается его речь.</a:t>
            </a:r>
          </a:p>
          <a:p>
            <a:pPr marL="82550" indent="0">
              <a:buNone/>
            </a:pPr>
            <a:r>
              <a:rPr lang="ru-RU" sz="1400" dirty="0" smtClean="0">
                <a:latin typeface="Arial" pitchFamily="34" charset="0"/>
              </a:rPr>
              <a:t>Мы идем по кругу, посмотри,</a:t>
            </a:r>
          </a:p>
          <a:p>
            <a:pPr marL="82550" indent="0">
              <a:buNone/>
            </a:pPr>
            <a:r>
              <a:rPr lang="ru-RU" sz="1400" dirty="0" smtClean="0">
                <a:latin typeface="Arial" pitchFamily="34" charset="0"/>
              </a:rPr>
              <a:t>И шагаем дружно: раз, два, три.</a:t>
            </a:r>
          </a:p>
          <a:p>
            <a:pPr marL="82550" indent="0">
              <a:buNone/>
            </a:pPr>
            <a:r>
              <a:rPr lang="ru-RU" sz="1400" dirty="0" smtClean="0">
                <a:latin typeface="Arial" pitchFamily="34" charset="0"/>
              </a:rPr>
              <a:t>Мы скачем по дорожке, меняя часто ножки.</a:t>
            </a:r>
          </a:p>
          <a:p>
            <a:pPr marL="82550" indent="0">
              <a:buNone/>
            </a:pPr>
            <a:r>
              <a:rPr lang="ru-RU" sz="1400" dirty="0" smtClean="0">
                <a:latin typeface="Arial" pitchFamily="34" charset="0"/>
              </a:rPr>
              <a:t>Поскакали, поскакали: скок, скок, скок,</a:t>
            </a:r>
          </a:p>
          <a:p>
            <a:pPr marL="82550" indent="0">
              <a:buNone/>
            </a:pPr>
            <a:r>
              <a:rPr lang="ru-RU" sz="1400" dirty="0" smtClean="0">
                <a:latin typeface="Arial" pitchFamily="34" charset="0"/>
              </a:rPr>
              <a:t>А потом, как аисты встали – и молчок.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9409" y="1628171"/>
            <a:ext cx="3648243" cy="36498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115888"/>
            <a:ext cx="7848872" cy="662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8610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1403648" y="116632"/>
            <a:ext cx="7499350" cy="432048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>
              <a:defRPr/>
            </a:pPr>
            <a:r>
              <a:rPr lang="ru-RU" sz="2200" b="1" u="sng" dirty="0" smtClean="0">
                <a:effectLst/>
                <a:latin typeface="Arial" charset="0"/>
              </a:rPr>
              <a:t> </a:t>
            </a:r>
            <a:r>
              <a:rPr lang="ru-RU" sz="1800" dirty="0" smtClean="0">
                <a:effectLst/>
                <a:latin typeface="Arial" charset="0"/>
              </a:rPr>
              <a:t/>
            </a:r>
            <a:br>
              <a:rPr lang="ru-RU" sz="1800" dirty="0" smtClean="0">
                <a:effectLst/>
                <a:latin typeface="Arial" charset="0"/>
              </a:rPr>
            </a:br>
            <a:endParaRPr lang="ru-RU" sz="1800" dirty="0" smtClean="0">
              <a:effectLst/>
              <a:latin typeface="Arial" charset="0"/>
            </a:endParaRPr>
          </a:p>
        </p:txBody>
      </p:sp>
      <p:sp>
        <p:nvSpPr>
          <p:cNvPr id="18435" name="Rectangle 3"/>
          <p:cNvSpPr>
            <a:spLocks noGrp="1"/>
          </p:cNvSpPr>
          <p:nvPr>
            <p:ph type="body" idx="4294967295"/>
          </p:nvPr>
        </p:nvSpPr>
        <p:spPr>
          <a:xfrm>
            <a:off x="1435100" y="476672"/>
            <a:ext cx="7499350" cy="5771728"/>
          </a:xfrm>
        </p:spPr>
        <p:txBody>
          <a:bodyPr/>
          <a:lstStyle/>
          <a:p>
            <a:pPr algn="ctr">
              <a:lnSpc>
                <a:spcPct val="80000"/>
              </a:lnSpc>
              <a:buFont typeface="Wingdings 2" pitchFamily="18" charset="2"/>
              <a:buNone/>
            </a:pPr>
            <a:endParaRPr lang="ru-RU" sz="2800" b="1" dirty="0" smtClean="0">
              <a:latin typeface="Arial" pitchFamily="34" charset="0"/>
            </a:endParaRPr>
          </a:p>
          <a:p>
            <a:pPr algn="ctr">
              <a:lnSpc>
                <a:spcPct val="80000"/>
              </a:lnSpc>
              <a:buFont typeface="Wingdings 2" pitchFamily="18" charset="2"/>
              <a:buNone/>
            </a:pPr>
            <a:r>
              <a:rPr lang="ru-RU" sz="2800" b="1" dirty="0" smtClean="0">
                <a:latin typeface="Arial" pitchFamily="34" charset="0"/>
              </a:rPr>
              <a:t>Подвижные игры с речевым сопровождением</a:t>
            </a:r>
            <a:endParaRPr lang="ru-RU" sz="4000" b="1" dirty="0" smtClean="0">
              <a:latin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ru-RU" sz="2400" dirty="0" smtClean="0">
                <a:latin typeface="Arial" pitchFamily="34" charset="0"/>
              </a:rPr>
              <a:t>Дети раннего возраста очень любят играть в короткие подвижные игры с забавными стихами, которые очень активно стимулируют развитие их речи. Чем веселее и интересней речевое сопровождение, тем больше  игра нравится детям и тем больший эффект в развитии речи.</a:t>
            </a:r>
          </a:p>
          <a:p>
            <a:pPr>
              <a:lnSpc>
                <a:spcPct val="80000"/>
              </a:lnSpc>
            </a:pPr>
            <a:endParaRPr lang="ru-RU" sz="2400" dirty="0" smtClean="0">
              <a:latin typeface="Arial" pitchFamily="34" charset="0"/>
            </a:endParaRPr>
          </a:p>
          <a:p>
            <a:pPr marL="82550" indent="0">
              <a:lnSpc>
                <a:spcPct val="80000"/>
              </a:lnSpc>
              <a:buNone/>
            </a:pPr>
            <a:r>
              <a:rPr lang="ru-RU" sz="2400" dirty="0" smtClean="0">
                <a:latin typeface="Arial" pitchFamily="34" charset="0"/>
              </a:rPr>
              <a:t>Например, подвижные игры «Гуси-гуси», «У медведя во бору», «Лохматый пес», «Котик  в гости к нам пришел».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115888"/>
            <a:ext cx="7992888" cy="662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9634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1290377" y="185336"/>
            <a:ext cx="7499350" cy="503337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ctr">
              <a:defRPr/>
            </a:pPr>
            <a:r>
              <a:rPr lang="ru-RU" sz="1800" b="1" u="sng" dirty="0" smtClean="0">
                <a:effectLst/>
                <a:latin typeface="Arial" charset="0"/>
              </a:rPr>
              <a:t>Релаксация в системе </a:t>
            </a:r>
            <a:r>
              <a:rPr lang="ru-RU" sz="1800" b="1" u="sng" dirty="0" err="1" smtClean="0">
                <a:effectLst/>
                <a:latin typeface="Arial" charset="0"/>
              </a:rPr>
              <a:t>кинезиологии</a:t>
            </a:r>
            <a:endParaRPr lang="ru-RU" sz="1800" b="1" u="sng" dirty="0" smtClean="0">
              <a:effectLst/>
              <a:latin typeface="Arial" charset="0"/>
            </a:endParaRPr>
          </a:p>
        </p:txBody>
      </p:sp>
      <p:sp>
        <p:nvSpPr>
          <p:cNvPr id="19459" name="Rectangle 3"/>
          <p:cNvSpPr>
            <a:spLocks noGrp="1"/>
          </p:cNvSpPr>
          <p:nvPr>
            <p:ph type="body" idx="4294967295"/>
          </p:nvPr>
        </p:nvSpPr>
        <p:spPr>
          <a:xfrm>
            <a:off x="1403350" y="548680"/>
            <a:ext cx="7499350" cy="6561733"/>
          </a:xfrm>
        </p:spPr>
        <p:txBody>
          <a:bodyPr/>
          <a:lstStyle/>
          <a:p>
            <a:pPr algn="ctr">
              <a:lnSpc>
                <a:spcPct val="80000"/>
              </a:lnSpc>
              <a:buFont typeface="Wingdings 2" pitchFamily="18" charset="2"/>
              <a:buNone/>
            </a:pP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</a:rPr>
              <a:t>игры с самомассажем</a:t>
            </a:r>
          </a:p>
          <a:p>
            <a:pPr algn="ctr">
              <a:lnSpc>
                <a:spcPct val="80000"/>
              </a:lnSpc>
              <a:buFont typeface="Wingdings 2" pitchFamily="18" charset="2"/>
              <a:buNone/>
            </a:pPr>
            <a:r>
              <a:rPr lang="ru-RU" sz="1600" dirty="0" smtClean="0">
                <a:latin typeface="Arial" pitchFamily="34" charset="0"/>
              </a:rPr>
              <a:t>Данная методика позволяет выявить скрытые способности ребенка, расширить возможные границы головного мозга.</a:t>
            </a:r>
          </a:p>
          <a:p>
            <a:pPr algn="ctr">
              <a:lnSpc>
                <a:spcPct val="80000"/>
              </a:lnSpc>
              <a:buFont typeface="Wingdings 2" pitchFamily="18" charset="2"/>
              <a:buNone/>
            </a:pPr>
            <a:r>
              <a:rPr lang="ru-RU" sz="1600" dirty="0" smtClean="0">
                <a:latin typeface="Arial" pitchFamily="34" charset="0"/>
              </a:rPr>
              <a:t>Упражнения на релаксацию способствуют расслаблению, снятию напряжения , формированию эмоционального благополучия и укреплению нервной системы ребенка.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206" y="2137358"/>
            <a:ext cx="2211710" cy="338437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2353382"/>
            <a:ext cx="3795998" cy="2952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1981</TotalTime>
  <Words>503</Words>
  <Application>Microsoft Office PowerPoint</Application>
  <PresentationFormat>Экран (4:3)</PresentationFormat>
  <Paragraphs>49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4" baseType="lpstr">
      <vt:lpstr>Arial</vt:lpstr>
      <vt:lpstr>Calibri</vt:lpstr>
      <vt:lpstr>Corbel</vt:lpstr>
      <vt:lpstr>Gill Sans MT</vt:lpstr>
      <vt:lpstr>华文中宋</vt:lpstr>
      <vt:lpstr>Times New Roman</vt:lpstr>
      <vt:lpstr>Verdana</vt:lpstr>
      <vt:lpstr>Wingdings 2</vt:lpstr>
      <vt:lpstr>Солнцестояние</vt:lpstr>
      <vt:lpstr> Муниципальное дошкольное образовательное учреждение «Детский сад №1»</vt:lpstr>
      <vt:lpstr>Актуальность работы</vt:lpstr>
      <vt:lpstr>Цели и задачи:</vt:lpstr>
      <vt:lpstr>Хэппенинг</vt:lpstr>
      <vt:lpstr>Сенсорные коробки</vt:lpstr>
      <vt:lpstr>  </vt:lpstr>
      <vt:lpstr>  </vt:lpstr>
      <vt:lpstr>  </vt:lpstr>
      <vt:lpstr>Релаксация в системе кинезиологии</vt:lpstr>
      <vt:lpstr>Театрализованная деятельность.</vt:lpstr>
      <vt:lpstr>Бизиборд. Тренажер благодаря которому можно тренировать мозг, выстраивать логические цепочки и понимать причинно-следственные связи, развивать зоны мозга, отвечающие за речь.</vt:lpstr>
      <vt:lpstr>Куклотерапия. Метод воздействия на ребенка для развития его речевого общения. Игрушка побуждает к активным речевым действиям застенчивых и замкнутых детей.</vt:lpstr>
      <vt:lpstr>Использование кинопроектора с диафильмами. Ребенок взаимодействуя с предложенным материалом, демонстрирует память, мышление, внимание и речь. Кадры на экране привлекают внимание детей, повышают их интерес к теме, активизируют мыслительную деятельность, позволяют получить образные представления о художественных произведениях.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User1</cp:lastModifiedBy>
  <cp:revision>218</cp:revision>
  <dcterms:modified xsi:type="dcterms:W3CDTF">2024-06-02T04:06:59Z</dcterms:modified>
</cp:coreProperties>
</file>